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comments/comment1.xml" ContentType="application/vnd.openxmlformats-officedocument.presentationml.comment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2"/>
  </p:notesMasterIdLst>
  <p:sldIdLst>
    <p:sldId id="256" r:id="rId2"/>
    <p:sldId id="257" r:id="rId3"/>
    <p:sldId id="636" r:id="rId4"/>
    <p:sldId id="637" r:id="rId5"/>
    <p:sldId id="972" r:id="rId6"/>
    <p:sldId id="631" r:id="rId7"/>
    <p:sldId id="629" r:id="rId8"/>
    <p:sldId id="971" r:id="rId9"/>
    <p:sldId id="286" r:id="rId10"/>
    <p:sldId id="264" r:id="rId11"/>
    <p:sldId id="635" r:id="rId12"/>
    <p:sldId id="973" r:id="rId13"/>
    <p:sldId id="599" r:id="rId14"/>
    <p:sldId id="632" r:id="rId15"/>
    <p:sldId id="974" r:id="rId16"/>
    <p:sldId id="633" r:id="rId17"/>
    <p:sldId id="634" r:id="rId18"/>
    <p:sldId id="975" r:id="rId19"/>
    <p:sldId id="595" r:id="rId20"/>
    <p:sldId id="260"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Comic Sans MS" panose="030F0702030302020204" pitchFamily="66" charset="0"/>
      <p:regular r:id="rId27"/>
      <p:bold r:id="rId28"/>
      <p:italic r:id="rId29"/>
      <p:boldItalic r:id="rId30"/>
    </p:embeddedFont>
    <p:embeddedFont>
      <p:font typeface="Corbel" panose="020B0503020204020204" pitchFamily="34" charset="0"/>
      <p:regular r:id="rId31"/>
      <p:bold r:id="rId32"/>
      <p:italic r:id="rId33"/>
      <p:boldItalic r:id="rId34"/>
    </p:embeddedFont>
    <p:embeddedFont>
      <p:font typeface="Poppins" panose="00000500000000000000" pitchFamily="2" charset="0"/>
      <p:regular r:id="rId35"/>
      <p:bold r:id="rId36"/>
      <p:italic r:id="rId37"/>
      <p:boldItalic r:id="rId38"/>
    </p:embeddedFont>
    <p:embeddedFont>
      <p:font typeface="Poppins Light" panose="00000400000000000000" pitchFamily="2" charset="0"/>
      <p:regular r:id="rId39"/>
      <p:bold r:id="rId40"/>
      <p:italic r:id="rId41"/>
      <p:boldItalic r:id="rId42"/>
    </p:embeddedFont>
    <p:embeddedFont>
      <p:font typeface="Verdana" panose="020B0604030504040204" pitchFamily="3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7" roundtripDataSignature="AMtx7mgqlfHXYBR9FoAj2yVSz4OwE5/nq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tiago Gamboa Vásquez" initials="SGV" lastIdx="1" clrIdx="0">
    <p:extLst>
      <p:ext uri="{19B8F6BF-5375-455C-9EA6-DF929625EA0E}">
        <p15:presenceInfo xmlns:p15="http://schemas.microsoft.com/office/powerpoint/2012/main" userId="9c7ca6fd6e37ff8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76" autoAdjust="0"/>
    <p:restoredTop sz="94660"/>
  </p:normalViewPr>
  <p:slideViewPr>
    <p:cSldViewPr snapToGrid="0">
      <p:cViewPr varScale="1">
        <p:scale>
          <a:sx n="108" d="100"/>
          <a:sy n="108" d="100"/>
        </p:scale>
        <p:origin x="64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font" Target="fonts/font17.fntdata"/><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font" Target="fonts/font20.fntdata"/><Relationship Id="rId47" Type="http://customschemas.google.com/relationships/presentationmetadata" Target="meta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7.fntdata"/><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font" Target="fonts/font2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4" Type="http://schemas.openxmlformats.org/officeDocument/2006/relationships/font" Target="fonts/font22.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font" Target="fonts/font21.fntdata"/><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font" Target="fonts/font24.fntdata"/><Relationship Id="rId20" Type="http://schemas.openxmlformats.org/officeDocument/2006/relationships/slide" Target="slides/slide19.xml"/><Relationship Id="rId41" Type="http://schemas.openxmlformats.org/officeDocument/2006/relationships/font" Target="fonts/font19.fntdata"/><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04-09T22:52:13.697" idx="1">
    <p:pos x="7345" y="858"/>
    <p:text>¿Por qué? ¿Cuál es la explicación técnica?</p:text>
    <p:extLst>
      <p:ext uri="{C676402C-5697-4E1C-873F-D02D1690AC5C}">
        <p15:threadingInfo xmlns:p15="http://schemas.microsoft.com/office/powerpoint/2012/main" timeZoneBias="300"/>
      </p:ext>
    </p:extLst>
  </p:cm>
</p:cmLst>
</file>

<file path=ppt/diagrams/_rels/data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18.png"/></Relationships>
</file>

<file path=ppt/diagrams/_rels/drawing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1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65EADC-D882-427B-B2B1-7ADA3B937E2A}"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s-ES"/>
        </a:p>
      </dgm:t>
    </dgm:pt>
    <dgm:pt modelId="{A007193A-4961-472F-A3FF-A2C04FCE80E0}">
      <dgm:prSet phldrT="[Texto]" custT="1"/>
      <dgm:spPr>
        <a:solidFill>
          <a:schemeClr val="accent4"/>
        </a:solidFill>
        <a:ln>
          <a:solidFill>
            <a:schemeClr val="accent4"/>
          </a:solidFill>
        </a:ln>
      </dgm:spPr>
      <dgm:t>
        <a:bodyPr/>
        <a:lstStyle/>
        <a:p>
          <a:endParaRPr lang="es-ES" sz="2400" b="1" dirty="0"/>
        </a:p>
        <a:p>
          <a:r>
            <a:rPr lang="es-ES" sz="1600" b="1" dirty="0"/>
            <a:t>CURRICULO DIVERSIFICADO</a:t>
          </a:r>
        </a:p>
        <a:p>
          <a:endParaRPr lang="es-ES" sz="1600" b="1" dirty="0"/>
        </a:p>
        <a:p>
          <a:endParaRPr lang="es-ES" sz="1600" b="1" dirty="0"/>
        </a:p>
      </dgm:t>
    </dgm:pt>
    <dgm:pt modelId="{67F0FC20-0093-4295-987A-446F26CC94F6}" type="parTrans" cxnId="{2965E010-9C20-4A2C-A788-AB28B6632B6D}">
      <dgm:prSet/>
      <dgm:spPr/>
      <dgm:t>
        <a:bodyPr/>
        <a:lstStyle/>
        <a:p>
          <a:endParaRPr lang="es-ES"/>
        </a:p>
      </dgm:t>
    </dgm:pt>
    <dgm:pt modelId="{D9DED242-38BA-455F-9998-06B333EFD0F6}" type="sibTrans" cxnId="{2965E010-9C20-4A2C-A788-AB28B6632B6D}">
      <dgm:prSet/>
      <dgm:spPr/>
      <dgm:t>
        <a:bodyPr/>
        <a:lstStyle/>
        <a:p>
          <a:endParaRPr lang="es-ES"/>
        </a:p>
      </dgm:t>
    </dgm:pt>
    <dgm:pt modelId="{3BECAF49-1738-4403-8CA2-B779D0E815AE}">
      <dgm:prSet phldrT="[Texto]" custT="1"/>
      <dgm:spPr>
        <a:solidFill>
          <a:schemeClr val="accent5">
            <a:lumMod val="20000"/>
            <a:lumOff val="80000"/>
          </a:schemeClr>
        </a:solidFill>
      </dgm:spPr>
      <dgm:t>
        <a:bodyPr anchor="b"/>
        <a:lstStyle/>
        <a:p>
          <a:pPr algn="just"/>
          <a:r>
            <a:rPr lang="es-ES" sz="1400" b="0" dirty="0">
              <a:solidFill>
                <a:schemeClr val="tx1"/>
              </a:solidFill>
            </a:rPr>
            <a:t>Adaptación y adecuación curricular a las necesidades del aprendizaje e intereses de los estudiantes, teniendo en cuenta el Diagnóstico situacional y la caracterización del contexto socioeconómico y familiar.</a:t>
          </a:r>
        </a:p>
      </dgm:t>
    </dgm:pt>
    <dgm:pt modelId="{173174E4-36B9-49DD-8E3D-E670EE497D5B}" type="parTrans" cxnId="{9067A7C4-B79C-452F-B000-0C5238E0B547}">
      <dgm:prSet/>
      <dgm:spPr/>
      <dgm:t>
        <a:bodyPr/>
        <a:lstStyle/>
        <a:p>
          <a:endParaRPr lang="es-ES"/>
        </a:p>
      </dgm:t>
    </dgm:pt>
    <dgm:pt modelId="{74738116-322B-4166-AAB9-F21F6E0B20D1}" type="sibTrans" cxnId="{9067A7C4-B79C-452F-B000-0C5238E0B547}">
      <dgm:prSet/>
      <dgm:spPr/>
      <dgm:t>
        <a:bodyPr/>
        <a:lstStyle/>
        <a:p>
          <a:endParaRPr lang="es-ES"/>
        </a:p>
      </dgm:t>
    </dgm:pt>
    <dgm:pt modelId="{AE81D22D-BF65-4BBE-A854-D6E439C5CB1A}">
      <dgm:prSet phldrT="[Texto]" custT="1"/>
      <dgm:spPr>
        <a:solidFill>
          <a:schemeClr val="accent4">
            <a:lumMod val="20000"/>
            <a:lumOff val="80000"/>
          </a:schemeClr>
        </a:solidFill>
      </dgm:spPr>
      <dgm:t>
        <a:bodyPr anchor="b"/>
        <a:lstStyle/>
        <a:p>
          <a:r>
            <a:rPr lang="es-ES" sz="1400" dirty="0">
              <a:solidFill>
                <a:schemeClr val="tx1"/>
              </a:solidFill>
            </a:rPr>
            <a:t>Se utiliza para la planificación curricular mediante el proyecto integrador, producto del trabajo colegiado, con los cuales se desarrollan las competencias establecidas en el CNEB. </a:t>
          </a:r>
        </a:p>
      </dgm:t>
    </dgm:pt>
    <dgm:pt modelId="{1EB2CDDF-1CB0-4C2D-A975-69059D2D1ECF}" type="parTrans" cxnId="{575363DB-6B79-4D8F-B1FB-E0C67B996F6F}">
      <dgm:prSet/>
      <dgm:spPr/>
      <dgm:t>
        <a:bodyPr/>
        <a:lstStyle/>
        <a:p>
          <a:endParaRPr lang="es-ES"/>
        </a:p>
      </dgm:t>
    </dgm:pt>
    <dgm:pt modelId="{CAFE9879-F080-4408-8763-3FD786009E27}" type="sibTrans" cxnId="{575363DB-6B79-4D8F-B1FB-E0C67B996F6F}">
      <dgm:prSet/>
      <dgm:spPr/>
      <dgm:t>
        <a:bodyPr/>
        <a:lstStyle/>
        <a:p>
          <a:endParaRPr lang="es-ES"/>
        </a:p>
      </dgm:t>
    </dgm:pt>
    <dgm:pt modelId="{7C7E01D1-E544-45B3-B4D4-BDBD43A5B663}">
      <dgm:prSet phldrT="[Texto]" custT="1"/>
      <dgm:spPr>
        <a:solidFill>
          <a:schemeClr val="accent2">
            <a:lumMod val="20000"/>
            <a:lumOff val="80000"/>
          </a:schemeClr>
        </a:solidFill>
      </dgm:spPr>
      <dgm:t>
        <a:bodyPr anchor="b"/>
        <a:lstStyle/>
        <a:p>
          <a:pPr algn="l">
            <a:lnSpc>
              <a:spcPct val="100000"/>
            </a:lnSpc>
          </a:pPr>
          <a:r>
            <a:rPr lang="es-ES" sz="1400" dirty="0">
              <a:solidFill>
                <a:schemeClr val="tx1"/>
              </a:solidFill>
              <a:latin typeface="+mj-lt"/>
            </a:rPr>
            <a:t>La diversificación refleja las siguiente características</a:t>
          </a:r>
        </a:p>
        <a:p>
          <a:pPr algn="l">
            <a:lnSpc>
              <a:spcPct val="100000"/>
            </a:lnSpc>
          </a:pPr>
          <a:r>
            <a:rPr lang="es-ES" sz="1400" dirty="0">
              <a:solidFill>
                <a:schemeClr val="tx1"/>
              </a:solidFill>
              <a:latin typeface="+mj-lt"/>
            </a:rPr>
            <a:t> </a:t>
          </a:r>
          <a:r>
            <a:rPr lang="es-ES" sz="1400" b="1" dirty="0">
              <a:solidFill>
                <a:schemeClr val="tx1"/>
              </a:solidFill>
              <a:latin typeface="+mj-lt"/>
            </a:rPr>
            <a:t>•</a:t>
          </a:r>
          <a:r>
            <a:rPr lang="es-ES" sz="1400" dirty="0">
              <a:solidFill>
                <a:schemeClr val="tx1"/>
              </a:solidFill>
              <a:latin typeface="+mj-lt"/>
            </a:rPr>
            <a:t> </a:t>
          </a:r>
          <a:r>
            <a:rPr lang="es-ES" sz="1400" b="1" dirty="0">
              <a:solidFill>
                <a:schemeClr val="tx1"/>
              </a:solidFill>
              <a:latin typeface="+mj-lt"/>
            </a:rPr>
            <a:t>Coherencia</a:t>
          </a:r>
          <a:r>
            <a:rPr lang="es-ES" sz="1400" dirty="0">
              <a:solidFill>
                <a:schemeClr val="tx1"/>
              </a:solidFill>
              <a:latin typeface="+mj-lt"/>
            </a:rPr>
            <a:t> </a:t>
          </a:r>
        </a:p>
        <a:p>
          <a:pPr algn="l">
            <a:lnSpc>
              <a:spcPct val="100000"/>
            </a:lnSpc>
          </a:pPr>
          <a:r>
            <a:rPr lang="es-ES" sz="1400" b="1" dirty="0">
              <a:solidFill>
                <a:schemeClr val="tx1"/>
              </a:solidFill>
              <a:latin typeface="+mj-lt"/>
            </a:rPr>
            <a:t>• Pertinencia</a:t>
          </a:r>
        </a:p>
        <a:p>
          <a:pPr algn="l">
            <a:lnSpc>
              <a:spcPct val="100000"/>
            </a:lnSpc>
          </a:pPr>
          <a:r>
            <a:rPr lang="es-ES" sz="1400" dirty="0">
              <a:solidFill>
                <a:schemeClr val="tx1"/>
              </a:solidFill>
              <a:latin typeface="+mj-lt"/>
            </a:rPr>
            <a:t>• </a:t>
          </a:r>
          <a:r>
            <a:rPr lang="es-ES" sz="1400" b="1" dirty="0">
              <a:solidFill>
                <a:schemeClr val="tx1"/>
              </a:solidFill>
              <a:latin typeface="+mj-lt"/>
            </a:rPr>
            <a:t>Relevancia</a:t>
          </a:r>
        </a:p>
        <a:p>
          <a:pPr algn="l">
            <a:lnSpc>
              <a:spcPct val="100000"/>
            </a:lnSpc>
          </a:pPr>
          <a:endParaRPr lang="es-ES" sz="1400" b="1" dirty="0">
            <a:solidFill>
              <a:schemeClr val="tx1"/>
            </a:solidFill>
            <a:latin typeface="+mj-lt"/>
          </a:endParaRPr>
        </a:p>
        <a:p>
          <a:pPr algn="l">
            <a:lnSpc>
              <a:spcPct val="100000"/>
            </a:lnSpc>
          </a:pPr>
          <a:endParaRPr lang="es-ES" sz="1400" dirty="0">
            <a:latin typeface="+mj-lt"/>
          </a:endParaRPr>
        </a:p>
      </dgm:t>
    </dgm:pt>
    <dgm:pt modelId="{381307BF-9B43-4F6F-AB0D-B218BACD3885}" type="parTrans" cxnId="{C1F903CF-C45C-4C2F-803C-792657477151}">
      <dgm:prSet/>
      <dgm:spPr/>
      <dgm:t>
        <a:bodyPr/>
        <a:lstStyle/>
        <a:p>
          <a:endParaRPr lang="es-ES"/>
        </a:p>
      </dgm:t>
    </dgm:pt>
    <dgm:pt modelId="{F271202D-6944-45CD-BC25-75976DA17CCF}" type="sibTrans" cxnId="{C1F903CF-C45C-4C2F-803C-792657477151}">
      <dgm:prSet/>
      <dgm:spPr/>
      <dgm:t>
        <a:bodyPr/>
        <a:lstStyle/>
        <a:p>
          <a:endParaRPr lang="es-ES"/>
        </a:p>
      </dgm:t>
    </dgm:pt>
    <dgm:pt modelId="{F4F54066-05EE-45E3-A227-CBC48CEF4196}">
      <dgm:prSet phldrT="[Texto]" custT="1"/>
      <dgm:spPr>
        <a:solidFill>
          <a:schemeClr val="accent6">
            <a:lumMod val="20000"/>
            <a:lumOff val="80000"/>
          </a:schemeClr>
        </a:solidFill>
      </dgm:spPr>
      <dgm:t>
        <a:bodyPr/>
        <a:lstStyle/>
        <a:p>
          <a:pPr algn="just">
            <a:lnSpc>
              <a:spcPct val="100000"/>
            </a:lnSpc>
          </a:pPr>
          <a:endParaRPr lang="es-ES" sz="1400" b="0" dirty="0">
            <a:solidFill>
              <a:schemeClr val="tx1"/>
            </a:solidFill>
            <a:latin typeface="+mj-lt"/>
          </a:endParaRPr>
        </a:p>
        <a:p>
          <a:pPr algn="just">
            <a:lnSpc>
              <a:spcPct val="100000"/>
            </a:lnSpc>
          </a:pPr>
          <a:r>
            <a:rPr lang="es-ES" sz="1400" b="0" dirty="0">
              <a:solidFill>
                <a:schemeClr val="tx1"/>
              </a:solidFill>
              <a:latin typeface="+mj-lt"/>
            </a:rPr>
            <a:t>Perspectivas del currículo diversificado</a:t>
          </a:r>
        </a:p>
        <a:p>
          <a:pPr algn="just">
            <a:lnSpc>
              <a:spcPct val="100000"/>
            </a:lnSpc>
          </a:pPr>
          <a:r>
            <a:rPr lang="es-ES" sz="1400" b="1" dirty="0">
              <a:solidFill>
                <a:schemeClr val="tx1"/>
              </a:solidFill>
              <a:latin typeface="+mj-lt"/>
            </a:rPr>
            <a:t>•El estudiante como el centro del aprendizaje</a:t>
          </a:r>
        </a:p>
        <a:p>
          <a:pPr algn="just">
            <a:lnSpc>
              <a:spcPct val="100000"/>
            </a:lnSpc>
          </a:pPr>
          <a:r>
            <a:rPr lang="es-ES" sz="1400" b="1" dirty="0">
              <a:solidFill>
                <a:schemeClr val="tx1"/>
              </a:solidFill>
              <a:latin typeface="+mj-lt"/>
            </a:rPr>
            <a:t>• </a:t>
          </a:r>
          <a:r>
            <a:rPr lang="en-US" sz="1400" b="1" dirty="0">
              <a:solidFill>
                <a:schemeClr val="tx1"/>
              </a:solidFill>
              <a:latin typeface="+mj-lt"/>
            </a:rPr>
            <a:t>El sitio como referencia</a:t>
          </a:r>
        </a:p>
        <a:p>
          <a:pPr algn="just">
            <a:lnSpc>
              <a:spcPct val="100000"/>
            </a:lnSpc>
          </a:pPr>
          <a:r>
            <a:rPr lang="es-ES" sz="1400" b="1" dirty="0">
              <a:solidFill>
                <a:schemeClr val="tx1"/>
              </a:solidFill>
              <a:latin typeface="+mj-lt"/>
            </a:rPr>
            <a:t>• </a:t>
          </a:r>
          <a:r>
            <a:rPr lang="en-US" sz="1400" b="1" dirty="0">
              <a:solidFill>
                <a:schemeClr val="tx1"/>
              </a:solidFill>
              <a:latin typeface="+mj-lt"/>
            </a:rPr>
            <a:t>La práctica docente </a:t>
          </a:r>
        </a:p>
        <a:p>
          <a:pPr algn="just">
            <a:lnSpc>
              <a:spcPct val="100000"/>
            </a:lnSpc>
          </a:pPr>
          <a:r>
            <a:rPr lang="es-ES" sz="1400" b="1" dirty="0">
              <a:solidFill>
                <a:schemeClr val="tx1"/>
              </a:solidFill>
              <a:latin typeface="+mj-lt"/>
            </a:rPr>
            <a:t>• La Diversidad</a:t>
          </a:r>
        </a:p>
        <a:p>
          <a:pPr algn="just">
            <a:lnSpc>
              <a:spcPct val="100000"/>
            </a:lnSpc>
          </a:pPr>
          <a:endParaRPr lang="es-ES" sz="1400" b="1" dirty="0">
            <a:solidFill>
              <a:schemeClr val="tx1"/>
            </a:solidFill>
            <a:latin typeface="+mj-lt"/>
          </a:endParaRPr>
        </a:p>
        <a:p>
          <a:pPr algn="just">
            <a:lnSpc>
              <a:spcPct val="100000"/>
            </a:lnSpc>
          </a:pPr>
          <a:endParaRPr lang="es-ES" sz="1400" b="1" dirty="0">
            <a:solidFill>
              <a:schemeClr val="tx1"/>
            </a:solidFill>
            <a:latin typeface="+mj-lt"/>
          </a:endParaRPr>
        </a:p>
      </dgm:t>
    </dgm:pt>
    <dgm:pt modelId="{AB5C2E87-1E91-4E9C-ADF0-0AE7A1ADF6D2}" type="parTrans" cxnId="{61088F91-E5DB-400F-B515-FA82924B1E8C}">
      <dgm:prSet/>
      <dgm:spPr/>
      <dgm:t>
        <a:bodyPr/>
        <a:lstStyle/>
        <a:p>
          <a:endParaRPr lang="es-ES"/>
        </a:p>
      </dgm:t>
    </dgm:pt>
    <dgm:pt modelId="{8BF0543D-C910-4193-BE7C-3566DB2AE45F}" type="sibTrans" cxnId="{61088F91-E5DB-400F-B515-FA82924B1E8C}">
      <dgm:prSet/>
      <dgm:spPr/>
      <dgm:t>
        <a:bodyPr/>
        <a:lstStyle/>
        <a:p>
          <a:endParaRPr lang="es-ES"/>
        </a:p>
      </dgm:t>
    </dgm:pt>
    <dgm:pt modelId="{2CEC4E57-2BBD-4F56-88F9-6812884C2990}" type="pres">
      <dgm:prSet presAssocID="{8665EADC-D882-427B-B2B1-7ADA3B937E2A}" presName="diagram" presStyleCnt="0">
        <dgm:presLayoutVars>
          <dgm:chMax val="1"/>
          <dgm:dir/>
          <dgm:animLvl val="ctr"/>
          <dgm:resizeHandles val="exact"/>
        </dgm:presLayoutVars>
      </dgm:prSet>
      <dgm:spPr/>
    </dgm:pt>
    <dgm:pt modelId="{8E5CE756-E8AC-4F7A-A65F-0B00B2C68A5E}" type="pres">
      <dgm:prSet presAssocID="{8665EADC-D882-427B-B2B1-7ADA3B937E2A}" presName="matrix" presStyleCnt="0"/>
      <dgm:spPr/>
    </dgm:pt>
    <dgm:pt modelId="{CD89AF98-D3ED-419D-9B97-186A0CD586F9}" type="pres">
      <dgm:prSet presAssocID="{8665EADC-D882-427B-B2B1-7ADA3B937E2A}" presName="tile1" presStyleLbl="node1" presStyleIdx="0" presStyleCnt="4" custLinFactNeighborX="-6628" custLinFactNeighborY="-202"/>
      <dgm:spPr/>
    </dgm:pt>
    <dgm:pt modelId="{1F73E7B9-CD57-486C-9156-B6731DC649A0}" type="pres">
      <dgm:prSet presAssocID="{8665EADC-D882-427B-B2B1-7ADA3B937E2A}" presName="tile1text" presStyleLbl="node1" presStyleIdx="0" presStyleCnt="4">
        <dgm:presLayoutVars>
          <dgm:chMax val="0"/>
          <dgm:chPref val="0"/>
          <dgm:bulletEnabled val="1"/>
        </dgm:presLayoutVars>
      </dgm:prSet>
      <dgm:spPr/>
    </dgm:pt>
    <dgm:pt modelId="{65842A5B-BBE6-4270-BEF8-D967807921AA}" type="pres">
      <dgm:prSet presAssocID="{8665EADC-D882-427B-B2B1-7ADA3B937E2A}" presName="tile2" presStyleLbl="node1" presStyleIdx="1" presStyleCnt="4"/>
      <dgm:spPr/>
    </dgm:pt>
    <dgm:pt modelId="{7180F764-FDF7-4A03-BE10-AB80CED7E5F3}" type="pres">
      <dgm:prSet presAssocID="{8665EADC-D882-427B-B2B1-7ADA3B937E2A}" presName="tile2text" presStyleLbl="node1" presStyleIdx="1" presStyleCnt="4">
        <dgm:presLayoutVars>
          <dgm:chMax val="0"/>
          <dgm:chPref val="0"/>
          <dgm:bulletEnabled val="1"/>
        </dgm:presLayoutVars>
      </dgm:prSet>
      <dgm:spPr/>
    </dgm:pt>
    <dgm:pt modelId="{726F798D-1303-4D98-B55B-496644A63C33}" type="pres">
      <dgm:prSet presAssocID="{8665EADC-D882-427B-B2B1-7ADA3B937E2A}" presName="tile3" presStyleLbl="node1" presStyleIdx="2" presStyleCnt="4"/>
      <dgm:spPr/>
    </dgm:pt>
    <dgm:pt modelId="{212FF633-ED8A-4532-808B-AF04CBDB91F8}" type="pres">
      <dgm:prSet presAssocID="{8665EADC-D882-427B-B2B1-7ADA3B937E2A}" presName="tile3text" presStyleLbl="node1" presStyleIdx="2" presStyleCnt="4">
        <dgm:presLayoutVars>
          <dgm:chMax val="0"/>
          <dgm:chPref val="0"/>
          <dgm:bulletEnabled val="1"/>
        </dgm:presLayoutVars>
      </dgm:prSet>
      <dgm:spPr/>
    </dgm:pt>
    <dgm:pt modelId="{51930E9F-61BB-46AC-95F3-90ECAF15F2A3}" type="pres">
      <dgm:prSet presAssocID="{8665EADC-D882-427B-B2B1-7ADA3B937E2A}" presName="tile4" presStyleLbl="node1" presStyleIdx="3" presStyleCnt="4"/>
      <dgm:spPr/>
    </dgm:pt>
    <dgm:pt modelId="{337ABB54-6847-437E-9553-F96CDF56B81B}" type="pres">
      <dgm:prSet presAssocID="{8665EADC-D882-427B-B2B1-7ADA3B937E2A}" presName="tile4text" presStyleLbl="node1" presStyleIdx="3" presStyleCnt="4">
        <dgm:presLayoutVars>
          <dgm:chMax val="0"/>
          <dgm:chPref val="0"/>
          <dgm:bulletEnabled val="1"/>
        </dgm:presLayoutVars>
      </dgm:prSet>
      <dgm:spPr/>
    </dgm:pt>
    <dgm:pt modelId="{DA284F67-B1DD-4381-9EAB-AA6FA1A22AEE}" type="pres">
      <dgm:prSet presAssocID="{8665EADC-D882-427B-B2B1-7ADA3B937E2A}" presName="centerTile" presStyleLbl="fgShp" presStyleIdx="0" presStyleCnt="1" custScaleX="137971" custScaleY="60192">
        <dgm:presLayoutVars>
          <dgm:chMax val="0"/>
          <dgm:chPref val="0"/>
        </dgm:presLayoutVars>
      </dgm:prSet>
      <dgm:spPr/>
    </dgm:pt>
  </dgm:ptLst>
  <dgm:cxnLst>
    <dgm:cxn modelId="{2965E010-9C20-4A2C-A788-AB28B6632B6D}" srcId="{8665EADC-D882-427B-B2B1-7ADA3B937E2A}" destId="{A007193A-4961-472F-A3FF-A2C04FCE80E0}" srcOrd="0" destOrd="0" parTransId="{67F0FC20-0093-4295-987A-446F26CC94F6}" sibTransId="{D9DED242-38BA-455F-9998-06B333EFD0F6}"/>
    <dgm:cxn modelId="{EFD95E12-CA8B-4BD8-B3D0-CC4AE7CDD4E1}" type="presOf" srcId="{AE81D22D-BF65-4BBE-A854-D6E439C5CB1A}" destId="{7180F764-FDF7-4A03-BE10-AB80CED7E5F3}" srcOrd="1" destOrd="0" presId="urn:microsoft.com/office/officeart/2005/8/layout/matrix1"/>
    <dgm:cxn modelId="{51FE1B27-FCD4-43C1-A2AF-75C560D4AD26}" type="presOf" srcId="{F4F54066-05EE-45E3-A227-CBC48CEF4196}" destId="{337ABB54-6847-437E-9553-F96CDF56B81B}" srcOrd="1" destOrd="0" presId="urn:microsoft.com/office/officeart/2005/8/layout/matrix1"/>
    <dgm:cxn modelId="{341B0061-2ADA-4A04-8A77-DAEE98A85BF1}" type="presOf" srcId="{F4F54066-05EE-45E3-A227-CBC48CEF4196}" destId="{51930E9F-61BB-46AC-95F3-90ECAF15F2A3}" srcOrd="0" destOrd="0" presId="urn:microsoft.com/office/officeart/2005/8/layout/matrix1"/>
    <dgm:cxn modelId="{E4C49B49-0FCD-4987-B27A-45E9F371B731}" type="presOf" srcId="{7C7E01D1-E544-45B3-B4D4-BDBD43A5B663}" destId="{212FF633-ED8A-4532-808B-AF04CBDB91F8}" srcOrd="1" destOrd="0" presId="urn:microsoft.com/office/officeart/2005/8/layout/matrix1"/>
    <dgm:cxn modelId="{5A0ECB74-B403-43F8-8222-81C5CD20ED77}" type="presOf" srcId="{8665EADC-D882-427B-B2B1-7ADA3B937E2A}" destId="{2CEC4E57-2BBD-4F56-88F9-6812884C2990}" srcOrd="0" destOrd="0" presId="urn:microsoft.com/office/officeart/2005/8/layout/matrix1"/>
    <dgm:cxn modelId="{D9E05082-D864-4305-8EB1-A48C796116F7}" type="presOf" srcId="{A007193A-4961-472F-A3FF-A2C04FCE80E0}" destId="{DA284F67-B1DD-4381-9EAB-AA6FA1A22AEE}" srcOrd="0" destOrd="0" presId="urn:microsoft.com/office/officeart/2005/8/layout/matrix1"/>
    <dgm:cxn modelId="{53E24991-BA21-4958-BA5F-C8D5A94E3D8E}" type="presOf" srcId="{3BECAF49-1738-4403-8CA2-B779D0E815AE}" destId="{CD89AF98-D3ED-419D-9B97-186A0CD586F9}" srcOrd="0" destOrd="0" presId="urn:microsoft.com/office/officeart/2005/8/layout/matrix1"/>
    <dgm:cxn modelId="{61088F91-E5DB-400F-B515-FA82924B1E8C}" srcId="{A007193A-4961-472F-A3FF-A2C04FCE80E0}" destId="{F4F54066-05EE-45E3-A227-CBC48CEF4196}" srcOrd="3" destOrd="0" parTransId="{AB5C2E87-1E91-4E9C-ADF0-0AE7A1ADF6D2}" sibTransId="{8BF0543D-C910-4193-BE7C-3566DB2AE45F}"/>
    <dgm:cxn modelId="{9A9B4C9A-2A16-4844-9720-22A9BD6A1CF5}" type="presOf" srcId="{7C7E01D1-E544-45B3-B4D4-BDBD43A5B663}" destId="{726F798D-1303-4D98-B55B-496644A63C33}" srcOrd="0" destOrd="0" presId="urn:microsoft.com/office/officeart/2005/8/layout/matrix1"/>
    <dgm:cxn modelId="{9067A7C4-B79C-452F-B000-0C5238E0B547}" srcId="{A007193A-4961-472F-A3FF-A2C04FCE80E0}" destId="{3BECAF49-1738-4403-8CA2-B779D0E815AE}" srcOrd="0" destOrd="0" parTransId="{173174E4-36B9-49DD-8E3D-E670EE497D5B}" sibTransId="{74738116-322B-4166-AAB9-F21F6E0B20D1}"/>
    <dgm:cxn modelId="{C1F903CF-C45C-4C2F-803C-792657477151}" srcId="{A007193A-4961-472F-A3FF-A2C04FCE80E0}" destId="{7C7E01D1-E544-45B3-B4D4-BDBD43A5B663}" srcOrd="2" destOrd="0" parTransId="{381307BF-9B43-4F6F-AB0D-B218BACD3885}" sibTransId="{F271202D-6944-45CD-BC25-75976DA17CCF}"/>
    <dgm:cxn modelId="{575363DB-6B79-4D8F-B1FB-E0C67B996F6F}" srcId="{A007193A-4961-472F-A3FF-A2C04FCE80E0}" destId="{AE81D22D-BF65-4BBE-A854-D6E439C5CB1A}" srcOrd="1" destOrd="0" parTransId="{1EB2CDDF-1CB0-4C2D-A975-69059D2D1ECF}" sibTransId="{CAFE9879-F080-4408-8763-3FD786009E27}"/>
    <dgm:cxn modelId="{9B15ADF9-A931-4BE1-B648-0F62570A66B0}" type="presOf" srcId="{3BECAF49-1738-4403-8CA2-B779D0E815AE}" destId="{1F73E7B9-CD57-486C-9156-B6731DC649A0}" srcOrd="1" destOrd="0" presId="urn:microsoft.com/office/officeart/2005/8/layout/matrix1"/>
    <dgm:cxn modelId="{AE7FA6FB-F986-48FD-BF6F-9A782ED364C8}" type="presOf" srcId="{AE81D22D-BF65-4BBE-A854-D6E439C5CB1A}" destId="{65842A5B-BBE6-4270-BEF8-D967807921AA}" srcOrd="0" destOrd="0" presId="urn:microsoft.com/office/officeart/2005/8/layout/matrix1"/>
    <dgm:cxn modelId="{0E48408A-08EA-4AB4-A626-14B50EADD7C8}" type="presParOf" srcId="{2CEC4E57-2BBD-4F56-88F9-6812884C2990}" destId="{8E5CE756-E8AC-4F7A-A65F-0B00B2C68A5E}" srcOrd="0" destOrd="0" presId="urn:microsoft.com/office/officeart/2005/8/layout/matrix1"/>
    <dgm:cxn modelId="{B67993BF-CBED-483D-8A3C-82524DC76D36}" type="presParOf" srcId="{8E5CE756-E8AC-4F7A-A65F-0B00B2C68A5E}" destId="{CD89AF98-D3ED-419D-9B97-186A0CD586F9}" srcOrd="0" destOrd="0" presId="urn:microsoft.com/office/officeart/2005/8/layout/matrix1"/>
    <dgm:cxn modelId="{CF310546-BB61-4AA7-8882-1D552C4236A2}" type="presParOf" srcId="{8E5CE756-E8AC-4F7A-A65F-0B00B2C68A5E}" destId="{1F73E7B9-CD57-486C-9156-B6731DC649A0}" srcOrd="1" destOrd="0" presId="urn:microsoft.com/office/officeart/2005/8/layout/matrix1"/>
    <dgm:cxn modelId="{9F0F1124-424E-4CBC-8987-488BE1151B26}" type="presParOf" srcId="{8E5CE756-E8AC-4F7A-A65F-0B00B2C68A5E}" destId="{65842A5B-BBE6-4270-BEF8-D967807921AA}" srcOrd="2" destOrd="0" presId="urn:microsoft.com/office/officeart/2005/8/layout/matrix1"/>
    <dgm:cxn modelId="{2F5F7CF8-6C98-4681-A7E9-4195E31722F2}" type="presParOf" srcId="{8E5CE756-E8AC-4F7A-A65F-0B00B2C68A5E}" destId="{7180F764-FDF7-4A03-BE10-AB80CED7E5F3}" srcOrd="3" destOrd="0" presId="urn:microsoft.com/office/officeart/2005/8/layout/matrix1"/>
    <dgm:cxn modelId="{B6B91473-B7A1-4FB0-B9EB-879AC13755DA}" type="presParOf" srcId="{8E5CE756-E8AC-4F7A-A65F-0B00B2C68A5E}" destId="{726F798D-1303-4D98-B55B-496644A63C33}" srcOrd="4" destOrd="0" presId="urn:microsoft.com/office/officeart/2005/8/layout/matrix1"/>
    <dgm:cxn modelId="{57620280-9C2D-4B8D-85D7-3B7D008060DA}" type="presParOf" srcId="{8E5CE756-E8AC-4F7A-A65F-0B00B2C68A5E}" destId="{212FF633-ED8A-4532-808B-AF04CBDB91F8}" srcOrd="5" destOrd="0" presId="urn:microsoft.com/office/officeart/2005/8/layout/matrix1"/>
    <dgm:cxn modelId="{A7100D73-EB6F-4291-84D4-8CAE6A78411F}" type="presParOf" srcId="{8E5CE756-E8AC-4F7A-A65F-0B00B2C68A5E}" destId="{51930E9F-61BB-46AC-95F3-90ECAF15F2A3}" srcOrd="6" destOrd="0" presId="urn:microsoft.com/office/officeart/2005/8/layout/matrix1"/>
    <dgm:cxn modelId="{64D48236-E3A8-419C-84A9-F78B1D143150}" type="presParOf" srcId="{8E5CE756-E8AC-4F7A-A65F-0B00B2C68A5E}" destId="{337ABB54-6847-437E-9553-F96CDF56B81B}" srcOrd="7" destOrd="0" presId="urn:microsoft.com/office/officeart/2005/8/layout/matrix1"/>
    <dgm:cxn modelId="{E20ADB43-62BD-423E-8C0C-47706C5D368B}" type="presParOf" srcId="{2CEC4E57-2BBD-4F56-88F9-6812884C2990}" destId="{DA284F67-B1DD-4381-9EAB-AA6FA1A22AEE}" srcOrd="1" destOrd="0" presId="urn:microsoft.com/office/officeart/2005/8/layout/matrix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A0350BB-0C42-4636-A1F5-C8BEB9A6E41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PE"/>
        </a:p>
      </dgm:t>
    </dgm:pt>
    <dgm:pt modelId="{19848D42-5EBE-4872-9832-A0FCDC9F60C3}">
      <dgm:prSet phldrT="[Texto]" custT="1"/>
      <dgm:spPr>
        <a:solidFill>
          <a:schemeClr val="accent5">
            <a:lumMod val="20000"/>
            <a:lumOff val="80000"/>
          </a:schemeClr>
        </a:solidFill>
        <a:ln>
          <a:solidFill>
            <a:schemeClr val="accent2">
              <a:lumMod val="75000"/>
            </a:schemeClr>
          </a:solidFill>
        </a:ln>
      </dgm:spPr>
      <dgm:t>
        <a:bodyPr/>
        <a:lstStyle/>
        <a:p>
          <a:pPr algn="just"/>
          <a:r>
            <a:rPr lang="es-MX" sz="1200" dirty="0">
              <a:solidFill>
                <a:srgbClr val="002060"/>
              </a:solidFill>
              <a:latin typeface="Poppins" panose="00000500000000000000" pitchFamily="2" charset="0"/>
              <a:cs typeface="Poppins" panose="00000500000000000000" pitchFamily="2" charset="0"/>
            </a:rPr>
            <a:t>identificación de necesidades de aprendizajes/contexto de las y los estudiantes</a:t>
          </a:r>
          <a:endParaRPr lang="es-PE" sz="1200" dirty="0">
            <a:solidFill>
              <a:srgbClr val="002060"/>
            </a:solidFill>
            <a:latin typeface="Poppins" panose="00000500000000000000" pitchFamily="2" charset="0"/>
            <a:cs typeface="Poppins" panose="00000500000000000000" pitchFamily="2" charset="0"/>
          </a:endParaRPr>
        </a:p>
      </dgm:t>
    </dgm:pt>
    <dgm:pt modelId="{A741DD40-B185-4E1D-A4CE-E11EEC111068}" type="parTrans" cxnId="{B90AE6D8-486E-485A-AC2E-167BDD167286}">
      <dgm:prSet/>
      <dgm:spPr/>
      <dgm:t>
        <a:bodyPr/>
        <a:lstStyle/>
        <a:p>
          <a:endParaRPr lang="es-PE" sz="1200">
            <a:solidFill>
              <a:srgbClr val="002060"/>
            </a:solidFill>
            <a:latin typeface="Poppins" panose="00000500000000000000" pitchFamily="2" charset="0"/>
            <a:cs typeface="Poppins" panose="00000500000000000000" pitchFamily="2" charset="0"/>
          </a:endParaRPr>
        </a:p>
      </dgm:t>
    </dgm:pt>
    <dgm:pt modelId="{1AF435CE-96D2-430D-A3AF-17B5BC925230}" type="sibTrans" cxnId="{B90AE6D8-486E-485A-AC2E-167BDD167286}">
      <dgm:prSet/>
      <dgm:spPr/>
      <dgm:t>
        <a:bodyPr/>
        <a:lstStyle/>
        <a:p>
          <a:endParaRPr lang="es-PE" sz="1200">
            <a:solidFill>
              <a:srgbClr val="002060"/>
            </a:solidFill>
            <a:latin typeface="Poppins" panose="00000500000000000000" pitchFamily="2" charset="0"/>
            <a:cs typeface="Poppins" panose="00000500000000000000" pitchFamily="2" charset="0"/>
          </a:endParaRPr>
        </a:p>
      </dgm:t>
    </dgm:pt>
    <dgm:pt modelId="{01D31996-BBAF-4927-9E97-FFE24F8AC1B0}">
      <dgm:prSet phldrT="[Texto]" custT="1"/>
      <dgm:spPr>
        <a:solidFill>
          <a:schemeClr val="accent1">
            <a:lumMod val="40000"/>
            <a:lumOff val="60000"/>
          </a:schemeClr>
        </a:solidFill>
      </dgm:spPr>
      <dgm:t>
        <a:bodyPr/>
        <a:lstStyle/>
        <a:p>
          <a:pPr algn="just"/>
          <a:r>
            <a:rPr lang="es-PE" sz="1200" dirty="0">
              <a:solidFill>
                <a:srgbClr val="002060"/>
              </a:solidFill>
              <a:latin typeface="Poppins" panose="00000500000000000000" pitchFamily="2" charset="0"/>
              <a:cs typeface="Poppins" panose="00000500000000000000" pitchFamily="2" charset="0"/>
            </a:rPr>
            <a:t>Socialización de manera colegiada el plan de investigación, lo que les permite elaborar situaciones significativas en común y los retos. </a:t>
          </a:r>
        </a:p>
      </dgm:t>
    </dgm:pt>
    <dgm:pt modelId="{4CA53CA3-FAE5-4F65-BD65-CC5C1E588910}" type="parTrans" cxnId="{1377DF33-B59E-4B05-A6AD-7EB7F6576142}">
      <dgm:prSet/>
      <dgm:spPr/>
      <dgm:t>
        <a:bodyPr/>
        <a:lstStyle/>
        <a:p>
          <a:endParaRPr lang="es-PE" sz="1200">
            <a:solidFill>
              <a:srgbClr val="002060"/>
            </a:solidFill>
            <a:latin typeface="Poppins" panose="00000500000000000000" pitchFamily="2" charset="0"/>
            <a:cs typeface="Poppins" panose="00000500000000000000" pitchFamily="2" charset="0"/>
          </a:endParaRPr>
        </a:p>
      </dgm:t>
    </dgm:pt>
    <dgm:pt modelId="{D4F77E50-08B0-4D8A-83C5-8B30682F5164}" type="sibTrans" cxnId="{1377DF33-B59E-4B05-A6AD-7EB7F6576142}">
      <dgm:prSet/>
      <dgm:spPr/>
      <dgm:t>
        <a:bodyPr/>
        <a:lstStyle/>
        <a:p>
          <a:endParaRPr lang="es-PE" sz="1200">
            <a:solidFill>
              <a:srgbClr val="002060"/>
            </a:solidFill>
            <a:latin typeface="Poppins" panose="00000500000000000000" pitchFamily="2" charset="0"/>
            <a:cs typeface="Poppins" panose="00000500000000000000" pitchFamily="2" charset="0"/>
          </a:endParaRPr>
        </a:p>
      </dgm:t>
    </dgm:pt>
    <dgm:pt modelId="{2FC9249F-E45C-474C-B30D-C714775EF6D2}">
      <dgm:prSet phldrT="[Texto]" custT="1"/>
      <dgm:spPr>
        <a:solidFill>
          <a:schemeClr val="accent1">
            <a:lumMod val="40000"/>
            <a:lumOff val="60000"/>
          </a:schemeClr>
        </a:solidFill>
      </dgm:spPr>
      <dgm:t>
        <a:bodyPr/>
        <a:lstStyle/>
        <a:p>
          <a:r>
            <a:rPr lang="es-MX" sz="1200" dirty="0">
              <a:solidFill>
                <a:srgbClr val="002060"/>
              </a:solidFill>
              <a:latin typeface="Poppins" panose="00000500000000000000" pitchFamily="2" charset="0"/>
              <a:cs typeface="Poppins" panose="00000500000000000000" pitchFamily="2" charset="0"/>
            </a:rPr>
            <a:t>Determinación de  las competencias que las y los estudiantes deben desarrollar durante la alternancia (propósitos de aprendizaje). </a:t>
          </a:r>
          <a:endParaRPr lang="es-PE" sz="1200" dirty="0">
            <a:solidFill>
              <a:srgbClr val="002060"/>
            </a:solidFill>
            <a:latin typeface="Poppins" panose="00000500000000000000" pitchFamily="2" charset="0"/>
            <a:cs typeface="Poppins" panose="00000500000000000000" pitchFamily="2" charset="0"/>
          </a:endParaRPr>
        </a:p>
      </dgm:t>
    </dgm:pt>
    <dgm:pt modelId="{19F2DD4C-36DF-475B-8C0D-80A77457DCBA}" type="parTrans" cxnId="{C8B5A645-B1DE-408F-AEAE-DE4283A234D5}">
      <dgm:prSet/>
      <dgm:spPr/>
      <dgm:t>
        <a:bodyPr/>
        <a:lstStyle/>
        <a:p>
          <a:endParaRPr lang="es-PE" sz="1200">
            <a:solidFill>
              <a:srgbClr val="002060"/>
            </a:solidFill>
            <a:latin typeface="Poppins" panose="00000500000000000000" pitchFamily="2" charset="0"/>
            <a:cs typeface="Poppins" panose="00000500000000000000" pitchFamily="2" charset="0"/>
          </a:endParaRPr>
        </a:p>
      </dgm:t>
    </dgm:pt>
    <dgm:pt modelId="{D62F38D1-1EA9-45C3-993D-B509B68A9EFE}" type="sibTrans" cxnId="{C8B5A645-B1DE-408F-AEAE-DE4283A234D5}">
      <dgm:prSet/>
      <dgm:spPr/>
      <dgm:t>
        <a:bodyPr/>
        <a:lstStyle/>
        <a:p>
          <a:endParaRPr lang="es-PE" sz="1200">
            <a:solidFill>
              <a:srgbClr val="002060"/>
            </a:solidFill>
            <a:latin typeface="Poppins" panose="00000500000000000000" pitchFamily="2" charset="0"/>
            <a:cs typeface="Poppins" panose="00000500000000000000" pitchFamily="2" charset="0"/>
          </a:endParaRPr>
        </a:p>
      </dgm:t>
    </dgm:pt>
    <dgm:pt modelId="{62A9315E-656F-41E0-8485-E0E7E77F3E08}">
      <dgm:prSet custT="1"/>
      <dgm:spPr>
        <a:solidFill>
          <a:schemeClr val="accent1">
            <a:lumMod val="40000"/>
            <a:lumOff val="60000"/>
          </a:schemeClr>
        </a:solidFill>
      </dgm:spPr>
      <dgm:t>
        <a:bodyPr/>
        <a:lstStyle/>
        <a:p>
          <a:r>
            <a:rPr lang="es-MX" sz="1200" dirty="0">
              <a:solidFill>
                <a:srgbClr val="002060"/>
              </a:solidFill>
              <a:latin typeface="Poppins" panose="00000500000000000000" pitchFamily="2" charset="0"/>
              <a:cs typeface="Poppins" panose="00000500000000000000" pitchFamily="2" charset="0"/>
            </a:rPr>
            <a:t>Determinan la evidencia de aprendizaje y los criterios de evaluación</a:t>
          </a:r>
          <a:endParaRPr lang="es-PE" sz="1200" dirty="0">
            <a:solidFill>
              <a:srgbClr val="002060"/>
            </a:solidFill>
            <a:latin typeface="Poppins" panose="00000500000000000000" pitchFamily="2" charset="0"/>
            <a:cs typeface="Poppins" panose="00000500000000000000" pitchFamily="2" charset="0"/>
          </a:endParaRPr>
        </a:p>
      </dgm:t>
    </dgm:pt>
    <dgm:pt modelId="{A7534B23-1F0F-46B3-816A-60EAC3B11A0F}" type="parTrans" cxnId="{AC1A9FDA-0786-4DA1-AF04-F4931B2F8EBD}">
      <dgm:prSet/>
      <dgm:spPr/>
      <dgm:t>
        <a:bodyPr/>
        <a:lstStyle/>
        <a:p>
          <a:endParaRPr lang="es-PE" sz="1200">
            <a:solidFill>
              <a:srgbClr val="002060"/>
            </a:solidFill>
            <a:latin typeface="Poppins" panose="00000500000000000000" pitchFamily="2" charset="0"/>
            <a:cs typeface="Poppins" panose="00000500000000000000" pitchFamily="2" charset="0"/>
          </a:endParaRPr>
        </a:p>
      </dgm:t>
    </dgm:pt>
    <dgm:pt modelId="{E8CFD4B3-EDDD-4778-99B7-F6A49C51F7EA}" type="sibTrans" cxnId="{AC1A9FDA-0786-4DA1-AF04-F4931B2F8EBD}">
      <dgm:prSet/>
      <dgm:spPr/>
      <dgm:t>
        <a:bodyPr/>
        <a:lstStyle/>
        <a:p>
          <a:endParaRPr lang="es-PE" sz="1200">
            <a:solidFill>
              <a:srgbClr val="002060"/>
            </a:solidFill>
            <a:latin typeface="Poppins" panose="00000500000000000000" pitchFamily="2" charset="0"/>
            <a:cs typeface="Poppins" panose="00000500000000000000" pitchFamily="2" charset="0"/>
          </a:endParaRPr>
        </a:p>
      </dgm:t>
    </dgm:pt>
    <dgm:pt modelId="{9EE892F5-60BD-485C-8679-C5BBB2A90341}">
      <dgm:prSet custT="1"/>
      <dgm:spPr>
        <a:solidFill>
          <a:schemeClr val="accent1">
            <a:lumMod val="40000"/>
            <a:lumOff val="60000"/>
          </a:schemeClr>
        </a:solidFill>
      </dgm:spPr>
      <dgm:t>
        <a:bodyPr/>
        <a:lstStyle/>
        <a:p>
          <a:r>
            <a:rPr lang="es-MX" sz="1200" dirty="0">
              <a:solidFill>
                <a:srgbClr val="002060"/>
              </a:solidFill>
              <a:latin typeface="Poppins" panose="00000500000000000000" pitchFamily="2" charset="0"/>
              <a:cs typeface="Poppins" panose="00000500000000000000" pitchFamily="2" charset="0"/>
            </a:rPr>
            <a:t>Secuencian las sesiones y las actividades de aprendizaje.</a:t>
          </a:r>
          <a:endParaRPr lang="es-PE" sz="1200" dirty="0">
            <a:solidFill>
              <a:srgbClr val="002060"/>
            </a:solidFill>
            <a:latin typeface="Poppins" panose="00000500000000000000" pitchFamily="2" charset="0"/>
            <a:cs typeface="Poppins" panose="00000500000000000000" pitchFamily="2" charset="0"/>
          </a:endParaRPr>
        </a:p>
      </dgm:t>
    </dgm:pt>
    <dgm:pt modelId="{692CA2F3-5CB2-4CCD-9036-1F4D27C6362F}" type="parTrans" cxnId="{F118860A-45EE-47F9-9227-AEB3701FBC73}">
      <dgm:prSet/>
      <dgm:spPr/>
      <dgm:t>
        <a:bodyPr/>
        <a:lstStyle/>
        <a:p>
          <a:endParaRPr lang="es-PE" sz="1200">
            <a:solidFill>
              <a:srgbClr val="002060"/>
            </a:solidFill>
            <a:latin typeface="Poppins" panose="00000500000000000000" pitchFamily="2" charset="0"/>
            <a:cs typeface="Poppins" panose="00000500000000000000" pitchFamily="2" charset="0"/>
          </a:endParaRPr>
        </a:p>
      </dgm:t>
    </dgm:pt>
    <dgm:pt modelId="{41ED0308-272A-43A4-BBD0-0C8C05543940}" type="sibTrans" cxnId="{F118860A-45EE-47F9-9227-AEB3701FBC73}">
      <dgm:prSet/>
      <dgm:spPr/>
      <dgm:t>
        <a:bodyPr/>
        <a:lstStyle/>
        <a:p>
          <a:endParaRPr lang="es-PE" sz="1200">
            <a:solidFill>
              <a:srgbClr val="002060"/>
            </a:solidFill>
            <a:latin typeface="Poppins" panose="00000500000000000000" pitchFamily="2" charset="0"/>
            <a:cs typeface="Poppins" panose="00000500000000000000" pitchFamily="2" charset="0"/>
          </a:endParaRPr>
        </a:p>
      </dgm:t>
    </dgm:pt>
    <dgm:pt modelId="{D5616876-A903-4093-9BC9-CDA4177519F6}" type="pres">
      <dgm:prSet presAssocID="{4A0350BB-0C42-4636-A1F5-C8BEB9A6E414}" presName="linear" presStyleCnt="0">
        <dgm:presLayoutVars>
          <dgm:dir/>
          <dgm:animLvl val="lvl"/>
          <dgm:resizeHandles val="exact"/>
        </dgm:presLayoutVars>
      </dgm:prSet>
      <dgm:spPr/>
    </dgm:pt>
    <dgm:pt modelId="{380731A7-05A6-4B02-B04A-1DDF027AFA8E}" type="pres">
      <dgm:prSet presAssocID="{19848D42-5EBE-4872-9832-A0FCDC9F60C3}" presName="parentLin" presStyleCnt="0"/>
      <dgm:spPr/>
    </dgm:pt>
    <dgm:pt modelId="{30649882-B64D-4477-A30E-74942A31E0DF}" type="pres">
      <dgm:prSet presAssocID="{19848D42-5EBE-4872-9832-A0FCDC9F60C3}" presName="parentLeftMargin" presStyleLbl="node1" presStyleIdx="0" presStyleCnt="5"/>
      <dgm:spPr/>
    </dgm:pt>
    <dgm:pt modelId="{3734E451-B042-416C-89D9-14145606177B}" type="pres">
      <dgm:prSet presAssocID="{19848D42-5EBE-4872-9832-A0FCDC9F60C3}" presName="parentText" presStyleLbl="node1" presStyleIdx="0" presStyleCnt="5" custScaleX="127671">
        <dgm:presLayoutVars>
          <dgm:chMax val="0"/>
          <dgm:bulletEnabled val="1"/>
        </dgm:presLayoutVars>
      </dgm:prSet>
      <dgm:spPr/>
    </dgm:pt>
    <dgm:pt modelId="{642AB0F4-FE59-4BF0-8F63-642D1E680C1D}" type="pres">
      <dgm:prSet presAssocID="{19848D42-5EBE-4872-9832-A0FCDC9F60C3}" presName="negativeSpace" presStyleCnt="0"/>
      <dgm:spPr/>
    </dgm:pt>
    <dgm:pt modelId="{A2F36BC8-2C4E-4E4B-9599-430A7575BCA7}" type="pres">
      <dgm:prSet presAssocID="{19848D42-5EBE-4872-9832-A0FCDC9F60C3}" presName="childText" presStyleLbl="conFgAcc1" presStyleIdx="0" presStyleCnt="5">
        <dgm:presLayoutVars>
          <dgm:bulletEnabled val="1"/>
        </dgm:presLayoutVars>
      </dgm:prSet>
      <dgm:spPr/>
    </dgm:pt>
    <dgm:pt modelId="{3DD8EF3E-880F-47D7-A082-1BF0164F4048}" type="pres">
      <dgm:prSet presAssocID="{1AF435CE-96D2-430D-A3AF-17B5BC925230}" presName="spaceBetweenRectangles" presStyleCnt="0"/>
      <dgm:spPr/>
    </dgm:pt>
    <dgm:pt modelId="{19628AE6-CF80-4965-8EC2-012BE03E8116}" type="pres">
      <dgm:prSet presAssocID="{01D31996-BBAF-4927-9E97-FFE24F8AC1B0}" presName="parentLin" presStyleCnt="0"/>
      <dgm:spPr/>
    </dgm:pt>
    <dgm:pt modelId="{66A441E3-A90F-4E3C-9E18-D52D716D8801}" type="pres">
      <dgm:prSet presAssocID="{01D31996-BBAF-4927-9E97-FFE24F8AC1B0}" presName="parentLeftMargin" presStyleLbl="node1" presStyleIdx="0" presStyleCnt="5"/>
      <dgm:spPr/>
    </dgm:pt>
    <dgm:pt modelId="{663CDE0C-A031-40BE-B835-4C52448AF016}" type="pres">
      <dgm:prSet presAssocID="{01D31996-BBAF-4927-9E97-FFE24F8AC1B0}" presName="parentText" presStyleLbl="node1" presStyleIdx="1" presStyleCnt="5" custScaleX="129021" custLinFactX="1235" custLinFactNeighborX="100000" custLinFactNeighborY="-5062">
        <dgm:presLayoutVars>
          <dgm:chMax val="0"/>
          <dgm:bulletEnabled val="1"/>
        </dgm:presLayoutVars>
      </dgm:prSet>
      <dgm:spPr/>
    </dgm:pt>
    <dgm:pt modelId="{D76A56F9-5174-4448-BD6C-B90E722EF58E}" type="pres">
      <dgm:prSet presAssocID="{01D31996-BBAF-4927-9E97-FFE24F8AC1B0}" presName="negativeSpace" presStyleCnt="0"/>
      <dgm:spPr/>
    </dgm:pt>
    <dgm:pt modelId="{6A22A72F-D0FD-422D-BB45-BC3C281D8833}" type="pres">
      <dgm:prSet presAssocID="{01D31996-BBAF-4927-9E97-FFE24F8AC1B0}" presName="childText" presStyleLbl="conFgAcc1" presStyleIdx="1" presStyleCnt="5">
        <dgm:presLayoutVars>
          <dgm:bulletEnabled val="1"/>
        </dgm:presLayoutVars>
      </dgm:prSet>
      <dgm:spPr/>
    </dgm:pt>
    <dgm:pt modelId="{6AD94435-6B57-4227-860A-1308FEC41E97}" type="pres">
      <dgm:prSet presAssocID="{D4F77E50-08B0-4D8A-83C5-8B30682F5164}" presName="spaceBetweenRectangles" presStyleCnt="0"/>
      <dgm:spPr/>
    </dgm:pt>
    <dgm:pt modelId="{528F2BC5-0AD7-4EF3-9187-572D286E1FCC}" type="pres">
      <dgm:prSet presAssocID="{2FC9249F-E45C-474C-B30D-C714775EF6D2}" presName="parentLin" presStyleCnt="0"/>
      <dgm:spPr/>
    </dgm:pt>
    <dgm:pt modelId="{B1B7AD84-0B4B-4C6C-BEC6-767DF3D4CA6F}" type="pres">
      <dgm:prSet presAssocID="{2FC9249F-E45C-474C-B30D-C714775EF6D2}" presName="parentLeftMargin" presStyleLbl="node1" presStyleIdx="1" presStyleCnt="5"/>
      <dgm:spPr/>
    </dgm:pt>
    <dgm:pt modelId="{6196212C-C20A-47DB-9A60-781B009BBEAD}" type="pres">
      <dgm:prSet presAssocID="{2FC9249F-E45C-474C-B30D-C714775EF6D2}" presName="parentText" presStyleLbl="node1" presStyleIdx="2" presStyleCnt="5" custScaleX="129146" custLinFactX="4185" custLinFactNeighborX="100000" custLinFactNeighborY="10159">
        <dgm:presLayoutVars>
          <dgm:chMax val="0"/>
          <dgm:bulletEnabled val="1"/>
        </dgm:presLayoutVars>
      </dgm:prSet>
      <dgm:spPr/>
    </dgm:pt>
    <dgm:pt modelId="{09C4D7AE-D5A7-4CE9-9823-CD315B0C6DAF}" type="pres">
      <dgm:prSet presAssocID="{2FC9249F-E45C-474C-B30D-C714775EF6D2}" presName="negativeSpace" presStyleCnt="0"/>
      <dgm:spPr/>
    </dgm:pt>
    <dgm:pt modelId="{8F629E06-A64D-4BF4-8BE3-3B4CF966E19E}" type="pres">
      <dgm:prSet presAssocID="{2FC9249F-E45C-474C-B30D-C714775EF6D2}" presName="childText" presStyleLbl="conFgAcc1" presStyleIdx="2" presStyleCnt="5">
        <dgm:presLayoutVars>
          <dgm:bulletEnabled val="1"/>
        </dgm:presLayoutVars>
      </dgm:prSet>
      <dgm:spPr/>
    </dgm:pt>
    <dgm:pt modelId="{4F13CAAD-4472-4E14-AD6E-2FB0789A73AE}" type="pres">
      <dgm:prSet presAssocID="{D62F38D1-1EA9-45C3-993D-B509B68A9EFE}" presName="spaceBetweenRectangles" presStyleCnt="0"/>
      <dgm:spPr/>
    </dgm:pt>
    <dgm:pt modelId="{69A83856-FCE2-4E74-8F99-B538358DB2C4}" type="pres">
      <dgm:prSet presAssocID="{62A9315E-656F-41E0-8485-E0E7E77F3E08}" presName="parentLin" presStyleCnt="0"/>
      <dgm:spPr/>
    </dgm:pt>
    <dgm:pt modelId="{197030AD-727B-4ED6-95CE-EF4A96C178E2}" type="pres">
      <dgm:prSet presAssocID="{62A9315E-656F-41E0-8485-E0E7E77F3E08}" presName="parentLeftMargin" presStyleLbl="node1" presStyleIdx="2" presStyleCnt="5"/>
      <dgm:spPr/>
    </dgm:pt>
    <dgm:pt modelId="{8924BCCF-83CA-420A-88DD-82006103B742}" type="pres">
      <dgm:prSet presAssocID="{62A9315E-656F-41E0-8485-E0E7E77F3E08}" presName="parentText" presStyleLbl="node1" presStyleIdx="3" presStyleCnt="5" custLinFactX="4737" custLinFactNeighborX="100000" custLinFactNeighborY="5602">
        <dgm:presLayoutVars>
          <dgm:chMax val="0"/>
          <dgm:bulletEnabled val="1"/>
        </dgm:presLayoutVars>
      </dgm:prSet>
      <dgm:spPr/>
    </dgm:pt>
    <dgm:pt modelId="{913A3D97-C8DD-481B-B0EB-FBABCB947CDA}" type="pres">
      <dgm:prSet presAssocID="{62A9315E-656F-41E0-8485-E0E7E77F3E08}" presName="negativeSpace" presStyleCnt="0"/>
      <dgm:spPr/>
    </dgm:pt>
    <dgm:pt modelId="{1A0CF1D9-1DFC-4DA3-9123-7A7195CC39C3}" type="pres">
      <dgm:prSet presAssocID="{62A9315E-656F-41E0-8485-E0E7E77F3E08}" presName="childText" presStyleLbl="conFgAcc1" presStyleIdx="3" presStyleCnt="5">
        <dgm:presLayoutVars>
          <dgm:bulletEnabled val="1"/>
        </dgm:presLayoutVars>
      </dgm:prSet>
      <dgm:spPr/>
    </dgm:pt>
    <dgm:pt modelId="{46FB48D1-AD40-4D9A-B9D2-B2E3EA168861}" type="pres">
      <dgm:prSet presAssocID="{E8CFD4B3-EDDD-4778-99B7-F6A49C51F7EA}" presName="spaceBetweenRectangles" presStyleCnt="0"/>
      <dgm:spPr/>
    </dgm:pt>
    <dgm:pt modelId="{2681769E-9D0A-4441-B840-A2C7232D391B}" type="pres">
      <dgm:prSet presAssocID="{9EE892F5-60BD-485C-8679-C5BBB2A90341}" presName="parentLin" presStyleCnt="0"/>
      <dgm:spPr/>
    </dgm:pt>
    <dgm:pt modelId="{436FF149-E614-475E-82A0-5B9379B91E8C}" type="pres">
      <dgm:prSet presAssocID="{9EE892F5-60BD-485C-8679-C5BBB2A90341}" presName="parentLeftMargin" presStyleLbl="node1" presStyleIdx="3" presStyleCnt="5"/>
      <dgm:spPr/>
    </dgm:pt>
    <dgm:pt modelId="{667C6587-4EE1-4095-9F3D-A3E1E9EF94C9}" type="pres">
      <dgm:prSet presAssocID="{9EE892F5-60BD-485C-8679-C5BBB2A90341}" presName="parentText" presStyleLbl="node1" presStyleIdx="4" presStyleCnt="5" custLinFactX="3715" custLinFactNeighborX="100000" custLinFactNeighborY="-632">
        <dgm:presLayoutVars>
          <dgm:chMax val="0"/>
          <dgm:bulletEnabled val="1"/>
        </dgm:presLayoutVars>
      </dgm:prSet>
      <dgm:spPr/>
    </dgm:pt>
    <dgm:pt modelId="{CA48F12D-6FA9-4499-9AB7-525C8FD823CA}" type="pres">
      <dgm:prSet presAssocID="{9EE892F5-60BD-485C-8679-C5BBB2A90341}" presName="negativeSpace" presStyleCnt="0"/>
      <dgm:spPr/>
    </dgm:pt>
    <dgm:pt modelId="{4C56CBE0-0C01-4621-8BB4-A8F144B7BC5A}" type="pres">
      <dgm:prSet presAssocID="{9EE892F5-60BD-485C-8679-C5BBB2A90341}" presName="childText" presStyleLbl="conFgAcc1" presStyleIdx="4" presStyleCnt="5" custLinFactNeighborY="10711">
        <dgm:presLayoutVars>
          <dgm:bulletEnabled val="1"/>
        </dgm:presLayoutVars>
      </dgm:prSet>
      <dgm:spPr/>
    </dgm:pt>
  </dgm:ptLst>
  <dgm:cxnLst>
    <dgm:cxn modelId="{F118860A-45EE-47F9-9227-AEB3701FBC73}" srcId="{4A0350BB-0C42-4636-A1F5-C8BEB9A6E414}" destId="{9EE892F5-60BD-485C-8679-C5BBB2A90341}" srcOrd="4" destOrd="0" parTransId="{692CA2F3-5CB2-4CCD-9036-1F4D27C6362F}" sibTransId="{41ED0308-272A-43A4-BBD0-0C8C05543940}"/>
    <dgm:cxn modelId="{1377DF33-B59E-4B05-A6AD-7EB7F6576142}" srcId="{4A0350BB-0C42-4636-A1F5-C8BEB9A6E414}" destId="{01D31996-BBAF-4927-9E97-FFE24F8AC1B0}" srcOrd="1" destOrd="0" parTransId="{4CA53CA3-FAE5-4F65-BD65-CC5C1E588910}" sibTransId="{D4F77E50-08B0-4D8A-83C5-8B30682F5164}"/>
    <dgm:cxn modelId="{10854D5F-25E7-441B-8206-180B24E46B55}" type="presOf" srcId="{9EE892F5-60BD-485C-8679-C5BBB2A90341}" destId="{667C6587-4EE1-4095-9F3D-A3E1E9EF94C9}" srcOrd="1" destOrd="0" presId="urn:microsoft.com/office/officeart/2005/8/layout/list1"/>
    <dgm:cxn modelId="{7A602B65-2CFA-43C8-8138-4CACD48F7276}" type="presOf" srcId="{19848D42-5EBE-4872-9832-A0FCDC9F60C3}" destId="{3734E451-B042-416C-89D9-14145606177B}" srcOrd="1" destOrd="0" presId="urn:microsoft.com/office/officeart/2005/8/layout/list1"/>
    <dgm:cxn modelId="{C8B5A645-B1DE-408F-AEAE-DE4283A234D5}" srcId="{4A0350BB-0C42-4636-A1F5-C8BEB9A6E414}" destId="{2FC9249F-E45C-474C-B30D-C714775EF6D2}" srcOrd="2" destOrd="0" parTransId="{19F2DD4C-36DF-475B-8C0D-80A77457DCBA}" sibTransId="{D62F38D1-1EA9-45C3-993D-B509B68A9EFE}"/>
    <dgm:cxn modelId="{90708C70-CE3B-4226-B905-63765CD65BF6}" type="presOf" srcId="{2FC9249F-E45C-474C-B30D-C714775EF6D2}" destId="{B1B7AD84-0B4B-4C6C-BEC6-767DF3D4CA6F}" srcOrd="0" destOrd="0" presId="urn:microsoft.com/office/officeart/2005/8/layout/list1"/>
    <dgm:cxn modelId="{18A35053-894D-4C23-9B86-3C333A40C32D}" type="presOf" srcId="{62A9315E-656F-41E0-8485-E0E7E77F3E08}" destId="{8924BCCF-83CA-420A-88DD-82006103B742}" srcOrd="1" destOrd="0" presId="urn:microsoft.com/office/officeart/2005/8/layout/list1"/>
    <dgm:cxn modelId="{EAE64656-82D0-4DC9-A9D6-C29B9D23EA82}" type="presOf" srcId="{2FC9249F-E45C-474C-B30D-C714775EF6D2}" destId="{6196212C-C20A-47DB-9A60-781B009BBEAD}" srcOrd="1" destOrd="0" presId="urn:microsoft.com/office/officeart/2005/8/layout/list1"/>
    <dgm:cxn modelId="{105C739D-3285-45AB-ABA8-F1AD951153BA}" type="presOf" srcId="{01D31996-BBAF-4927-9E97-FFE24F8AC1B0}" destId="{663CDE0C-A031-40BE-B835-4C52448AF016}" srcOrd="1" destOrd="0" presId="urn:microsoft.com/office/officeart/2005/8/layout/list1"/>
    <dgm:cxn modelId="{E38172B1-4ADF-4F21-BD79-F26B467398A9}" type="presOf" srcId="{19848D42-5EBE-4872-9832-A0FCDC9F60C3}" destId="{30649882-B64D-4477-A30E-74942A31E0DF}" srcOrd="0" destOrd="0" presId="urn:microsoft.com/office/officeart/2005/8/layout/list1"/>
    <dgm:cxn modelId="{82C0A4BE-1649-4281-BBF0-E9F8B0BE626C}" type="presOf" srcId="{62A9315E-656F-41E0-8485-E0E7E77F3E08}" destId="{197030AD-727B-4ED6-95CE-EF4A96C178E2}" srcOrd="0" destOrd="0" presId="urn:microsoft.com/office/officeart/2005/8/layout/list1"/>
    <dgm:cxn modelId="{B90AE6D8-486E-485A-AC2E-167BDD167286}" srcId="{4A0350BB-0C42-4636-A1F5-C8BEB9A6E414}" destId="{19848D42-5EBE-4872-9832-A0FCDC9F60C3}" srcOrd="0" destOrd="0" parTransId="{A741DD40-B185-4E1D-A4CE-E11EEC111068}" sibTransId="{1AF435CE-96D2-430D-A3AF-17B5BC925230}"/>
    <dgm:cxn modelId="{AC1A9FDA-0786-4DA1-AF04-F4931B2F8EBD}" srcId="{4A0350BB-0C42-4636-A1F5-C8BEB9A6E414}" destId="{62A9315E-656F-41E0-8485-E0E7E77F3E08}" srcOrd="3" destOrd="0" parTransId="{A7534B23-1F0F-46B3-816A-60EAC3B11A0F}" sibTransId="{E8CFD4B3-EDDD-4778-99B7-F6A49C51F7EA}"/>
    <dgm:cxn modelId="{F61B21E9-F5F6-480D-B97A-13CE3A6B3810}" type="presOf" srcId="{01D31996-BBAF-4927-9E97-FFE24F8AC1B0}" destId="{66A441E3-A90F-4E3C-9E18-D52D716D8801}" srcOrd="0" destOrd="0" presId="urn:microsoft.com/office/officeart/2005/8/layout/list1"/>
    <dgm:cxn modelId="{61C6A3FB-6740-41ED-9EA7-545455843255}" type="presOf" srcId="{4A0350BB-0C42-4636-A1F5-C8BEB9A6E414}" destId="{D5616876-A903-4093-9BC9-CDA4177519F6}" srcOrd="0" destOrd="0" presId="urn:microsoft.com/office/officeart/2005/8/layout/list1"/>
    <dgm:cxn modelId="{56B780FC-D89A-4592-9ABF-9E08E7B5D9AA}" type="presOf" srcId="{9EE892F5-60BD-485C-8679-C5BBB2A90341}" destId="{436FF149-E614-475E-82A0-5B9379B91E8C}" srcOrd="0" destOrd="0" presId="urn:microsoft.com/office/officeart/2005/8/layout/list1"/>
    <dgm:cxn modelId="{977B5B26-DA40-4F8B-899C-6041607109B6}" type="presParOf" srcId="{D5616876-A903-4093-9BC9-CDA4177519F6}" destId="{380731A7-05A6-4B02-B04A-1DDF027AFA8E}" srcOrd="0" destOrd="0" presId="urn:microsoft.com/office/officeart/2005/8/layout/list1"/>
    <dgm:cxn modelId="{D27B6B73-E1A2-4BB2-97FF-FC21E4678D61}" type="presParOf" srcId="{380731A7-05A6-4B02-B04A-1DDF027AFA8E}" destId="{30649882-B64D-4477-A30E-74942A31E0DF}" srcOrd="0" destOrd="0" presId="urn:microsoft.com/office/officeart/2005/8/layout/list1"/>
    <dgm:cxn modelId="{E12079B7-E8BF-497E-BEE7-C8B569A2F29F}" type="presParOf" srcId="{380731A7-05A6-4B02-B04A-1DDF027AFA8E}" destId="{3734E451-B042-416C-89D9-14145606177B}" srcOrd="1" destOrd="0" presId="urn:microsoft.com/office/officeart/2005/8/layout/list1"/>
    <dgm:cxn modelId="{014FA38F-E0C5-4839-B1A7-111B529F0A80}" type="presParOf" srcId="{D5616876-A903-4093-9BC9-CDA4177519F6}" destId="{642AB0F4-FE59-4BF0-8F63-642D1E680C1D}" srcOrd="1" destOrd="0" presId="urn:microsoft.com/office/officeart/2005/8/layout/list1"/>
    <dgm:cxn modelId="{FCB3EC5B-B08D-4E99-B57E-B487D9DBDE8D}" type="presParOf" srcId="{D5616876-A903-4093-9BC9-CDA4177519F6}" destId="{A2F36BC8-2C4E-4E4B-9599-430A7575BCA7}" srcOrd="2" destOrd="0" presId="urn:microsoft.com/office/officeart/2005/8/layout/list1"/>
    <dgm:cxn modelId="{5F8773D8-389A-4731-A4B9-0ACC18497E79}" type="presParOf" srcId="{D5616876-A903-4093-9BC9-CDA4177519F6}" destId="{3DD8EF3E-880F-47D7-A082-1BF0164F4048}" srcOrd="3" destOrd="0" presId="urn:microsoft.com/office/officeart/2005/8/layout/list1"/>
    <dgm:cxn modelId="{0B524F41-D2C8-49A9-BA50-445B969800DD}" type="presParOf" srcId="{D5616876-A903-4093-9BC9-CDA4177519F6}" destId="{19628AE6-CF80-4965-8EC2-012BE03E8116}" srcOrd="4" destOrd="0" presId="urn:microsoft.com/office/officeart/2005/8/layout/list1"/>
    <dgm:cxn modelId="{44509FDF-D008-4936-BC61-481D0CF2792D}" type="presParOf" srcId="{19628AE6-CF80-4965-8EC2-012BE03E8116}" destId="{66A441E3-A90F-4E3C-9E18-D52D716D8801}" srcOrd="0" destOrd="0" presId="urn:microsoft.com/office/officeart/2005/8/layout/list1"/>
    <dgm:cxn modelId="{9EE0CAB1-7B39-47F2-9165-E1681C0AE663}" type="presParOf" srcId="{19628AE6-CF80-4965-8EC2-012BE03E8116}" destId="{663CDE0C-A031-40BE-B835-4C52448AF016}" srcOrd="1" destOrd="0" presId="urn:microsoft.com/office/officeart/2005/8/layout/list1"/>
    <dgm:cxn modelId="{8E615161-9CC8-43D0-A2C1-67D1B983E2F9}" type="presParOf" srcId="{D5616876-A903-4093-9BC9-CDA4177519F6}" destId="{D76A56F9-5174-4448-BD6C-B90E722EF58E}" srcOrd="5" destOrd="0" presId="urn:microsoft.com/office/officeart/2005/8/layout/list1"/>
    <dgm:cxn modelId="{4F9901A3-393A-40FA-8CB6-4835AD536127}" type="presParOf" srcId="{D5616876-A903-4093-9BC9-CDA4177519F6}" destId="{6A22A72F-D0FD-422D-BB45-BC3C281D8833}" srcOrd="6" destOrd="0" presId="urn:microsoft.com/office/officeart/2005/8/layout/list1"/>
    <dgm:cxn modelId="{6675931E-B3CD-41A1-B1C5-D16DCB7AB356}" type="presParOf" srcId="{D5616876-A903-4093-9BC9-CDA4177519F6}" destId="{6AD94435-6B57-4227-860A-1308FEC41E97}" srcOrd="7" destOrd="0" presId="urn:microsoft.com/office/officeart/2005/8/layout/list1"/>
    <dgm:cxn modelId="{EBCAE12E-A03E-4C41-84E1-E71C4370D884}" type="presParOf" srcId="{D5616876-A903-4093-9BC9-CDA4177519F6}" destId="{528F2BC5-0AD7-4EF3-9187-572D286E1FCC}" srcOrd="8" destOrd="0" presId="urn:microsoft.com/office/officeart/2005/8/layout/list1"/>
    <dgm:cxn modelId="{577FBB0A-C44F-4199-BB34-B8E88D48EB4F}" type="presParOf" srcId="{528F2BC5-0AD7-4EF3-9187-572D286E1FCC}" destId="{B1B7AD84-0B4B-4C6C-BEC6-767DF3D4CA6F}" srcOrd="0" destOrd="0" presId="urn:microsoft.com/office/officeart/2005/8/layout/list1"/>
    <dgm:cxn modelId="{783D79B3-30F1-45C7-98A1-40C1BEDA1857}" type="presParOf" srcId="{528F2BC5-0AD7-4EF3-9187-572D286E1FCC}" destId="{6196212C-C20A-47DB-9A60-781B009BBEAD}" srcOrd="1" destOrd="0" presId="urn:microsoft.com/office/officeart/2005/8/layout/list1"/>
    <dgm:cxn modelId="{8BF16631-C172-476F-9670-8EE164B337BA}" type="presParOf" srcId="{D5616876-A903-4093-9BC9-CDA4177519F6}" destId="{09C4D7AE-D5A7-4CE9-9823-CD315B0C6DAF}" srcOrd="9" destOrd="0" presId="urn:microsoft.com/office/officeart/2005/8/layout/list1"/>
    <dgm:cxn modelId="{6F269842-B200-4F5E-A46E-2A1CD809349C}" type="presParOf" srcId="{D5616876-A903-4093-9BC9-CDA4177519F6}" destId="{8F629E06-A64D-4BF4-8BE3-3B4CF966E19E}" srcOrd="10" destOrd="0" presId="urn:microsoft.com/office/officeart/2005/8/layout/list1"/>
    <dgm:cxn modelId="{AD676130-02CA-4A54-8D6A-13E6BA927FD1}" type="presParOf" srcId="{D5616876-A903-4093-9BC9-CDA4177519F6}" destId="{4F13CAAD-4472-4E14-AD6E-2FB0789A73AE}" srcOrd="11" destOrd="0" presId="urn:microsoft.com/office/officeart/2005/8/layout/list1"/>
    <dgm:cxn modelId="{451184D8-9458-4979-9C6C-5A7264736D27}" type="presParOf" srcId="{D5616876-A903-4093-9BC9-CDA4177519F6}" destId="{69A83856-FCE2-4E74-8F99-B538358DB2C4}" srcOrd="12" destOrd="0" presId="urn:microsoft.com/office/officeart/2005/8/layout/list1"/>
    <dgm:cxn modelId="{7DAFC938-62C6-45E2-9578-4868276C7EAE}" type="presParOf" srcId="{69A83856-FCE2-4E74-8F99-B538358DB2C4}" destId="{197030AD-727B-4ED6-95CE-EF4A96C178E2}" srcOrd="0" destOrd="0" presId="urn:microsoft.com/office/officeart/2005/8/layout/list1"/>
    <dgm:cxn modelId="{8F2BEC1D-B001-460D-B5A3-A5BB0BD1F1FC}" type="presParOf" srcId="{69A83856-FCE2-4E74-8F99-B538358DB2C4}" destId="{8924BCCF-83CA-420A-88DD-82006103B742}" srcOrd="1" destOrd="0" presId="urn:microsoft.com/office/officeart/2005/8/layout/list1"/>
    <dgm:cxn modelId="{74AD973D-E7A9-4EF8-A3DA-7FA88C333002}" type="presParOf" srcId="{D5616876-A903-4093-9BC9-CDA4177519F6}" destId="{913A3D97-C8DD-481B-B0EB-FBABCB947CDA}" srcOrd="13" destOrd="0" presId="urn:microsoft.com/office/officeart/2005/8/layout/list1"/>
    <dgm:cxn modelId="{6F56183A-006C-4F90-A17D-904B4A3CCAA6}" type="presParOf" srcId="{D5616876-A903-4093-9BC9-CDA4177519F6}" destId="{1A0CF1D9-1DFC-4DA3-9123-7A7195CC39C3}" srcOrd="14" destOrd="0" presId="urn:microsoft.com/office/officeart/2005/8/layout/list1"/>
    <dgm:cxn modelId="{1C8C2E28-EF0A-4DFD-A511-3A12B1905779}" type="presParOf" srcId="{D5616876-A903-4093-9BC9-CDA4177519F6}" destId="{46FB48D1-AD40-4D9A-B9D2-B2E3EA168861}" srcOrd="15" destOrd="0" presId="urn:microsoft.com/office/officeart/2005/8/layout/list1"/>
    <dgm:cxn modelId="{99F0EFC5-4950-4C49-8AA7-8DFF5BC3970F}" type="presParOf" srcId="{D5616876-A903-4093-9BC9-CDA4177519F6}" destId="{2681769E-9D0A-4441-B840-A2C7232D391B}" srcOrd="16" destOrd="0" presId="urn:microsoft.com/office/officeart/2005/8/layout/list1"/>
    <dgm:cxn modelId="{16A6A6EA-1DD8-4084-B284-E785F678FD94}" type="presParOf" srcId="{2681769E-9D0A-4441-B840-A2C7232D391B}" destId="{436FF149-E614-475E-82A0-5B9379B91E8C}" srcOrd="0" destOrd="0" presId="urn:microsoft.com/office/officeart/2005/8/layout/list1"/>
    <dgm:cxn modelId="{C6FC6790-1DAA-4724-8A0D-089A616DE4D1}" type="presParOf" srcId="{2681769E-9D0A-4441-B840-A2C7232D391B}" destId="{667C6587-4EE1-4095-9F3D-A3E1E9EF94C9}" srcOrd="1" destOrd="0" presId="urn:microsoft.com/office/officeart/2005/8/layout/list1"/>
    <dgm:cxn modelId="{162648D8-A3DD-4283-BAB2-E3CEDFE1BD3F}" type="presParOf" srcId="{D5616876-A903-4093-9BC9-CDA4177519F6}" destId="{CA48F12D-6FA9-4499-9AB7-525C8FD823CA}" srcOrd="17" destOrd="0" presId="urn:microsoft.com/office/officeart/2005/8/layout/list1"/>
    <dgm:cxn modelId="{BD8F8180-CD8F-4A0B-B4A8-644F7A8290E8}" type="presParOf" srcId="{D5616876-A903-4093-9BC9-CDA4177519F6}" destId="{4C56CBE0-0C01-4621-8BB4-A8F144B7BC5A}" srcOrd="18" destOrd="0" presId="urn:microsoft.com/office/officeart/2005/8/layout/list1"/>
  </dgm:cxnLst>
  <dgm:bg>
    <a:solidFill>
      <a:schemeClr val="accent5">
        <a:lumMod val="20000"/>
        <a:lumOff val="80000"/>
      </a:schemeClr>
    </a:solidFill>
  </dgm:bg>
  <dgm:whole>
    <a:ln>
      <a:solidFill>
        <a:schemeClr val="accent2">
          <a:lumMod val="75000"/>
        </a:schemeClr>
      </a:solidFill>
    </a:ln>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0F80980-E9B2-4AB1-B171-6917302B18BB}" type="doc">
      <dgm:prSet loTypeId="urn:microsoft.com/office/officeart/2008/layout/CaptionedPictures" loCatId="picture" qsTypeId="urn:microsoft.com/office/officeart/2005/8/quickstyle/simple1" qsCatId="simple" csTypeId="urn:microsoft.com/office/officeart/2005/8/colors/accent1_2" csCatId="accent1" phldr="1"/>
      <dgm:spPr/>
      <dgm:t>
        <a:bodyPr/>
        <a:lstStyle/>
        <a:p>
          <a:endParaRPr lang="es-ES"/>
        </a:p>
      </dgm:t>
    </dgm:pt>
    <dgm:pt modelId="{40A090D0-1D09-48D9-BE99-350964798B0C}">
      <dgm:prSet phldrT="[Texto]" custT="1"/>
      <dgm:spPr>
        <a:solidFill>
          <a:srgbClr val="00B0F0"/>
        </a:solidFill>
      </dgm:spPr>
      <dgm:t>
        <a:bodyPr/>
        <a:lstStyle/>
        <a:p>
          <a:r>
            <a:rPr lang="es-ES" sz="1400" b="1" dirty="0">
              <a:latin typeface="Poppins" panose="00000500000000000000" pitchFamily="2" charset="0"/>
              <a:cs typeface="Poppins" panose="00000500000000000000" pitchFamily="2" charset="0"/>
            </a:rPr>
            <a:t>Planificación</a:t>
          </a:r>
        </a:p>
      </dgm:t>
    </dgm:pt>
    <dgm:pt modelId="{95A2DA33-A523-4C19-A11E-D65AB0FCD449}" type="parTrans" cxnId="{BCBFC791-B735-4E80-8328-EFD6B5F63FE9}">
      <dgm:prSet/>
      <dgm:spPr/>
      <dgm:t>
        <a:bodyPr/>
        <a:lstStyle/>
        <a:p>
          <a:endParaRPr lang="es-ES"/>
        </a:p>
      </dgm:t>
    </dgm:pt>
    <dgm:pt modelId="{26FA5470-578A-4A5F-A24F-868B0649A14D}" type="sibTrans" cxnId="{BCBFC791-B735-4E80-8328-EFD6B5F63FE9}">
      <dgm:prSet/>
      <dgm:spPr/>
      <dgm:t>
        <a:bodyPr/>
        <a:lstStyle/>
        <a:p>
          <a:endParaRPr lang="es-ES"/>
        </a:p>
      </dgm:t>
    </dgm:pt>
    <dgm:pt modelId="{9EFAAEF4-7030-4B5E-8051-314B402BABA5}">
      <dgm:prSet phldrT="[Texto]" custT="1">
        <dgm:style>
          <a:lnRef idx="1">
            <a:schemeClr val="dk1"/>
          </a:lnRef>
          <a:fillRef idx="2">
            <a:schemeClr val="dk1"/>
          </a:fillRef>
          <a:effectRef idx="1">
            <a:schemeClr val="dk1"/>
          </a:effectRef>
          <a:fontRef idx="minor">
            <a:schemeClr val="dk1"/>
          </a:fontRef>
        </dgm:style>
      </dgm:prSet>
      <dgm:spPr>
        <a:solidFill>
          <a:schemeClr val="accent2">
            <a:lumMod val="40000"/>
            <a:lumOff val="60000"/>
          </a:schemeClr>
        </a:solidFill>
      </dgm:spPr>
      <dgm:t>
        <a:bodyPr/>
        <a:lstStyle/>
        <a:p>
          <a:pPr algn="just"/>
          <a:r>
            <a:rPr lang="es-ES" sz="1050" dirty="0">
              <a:latin typeface="Poppins" panose="00000500000000000000" pitchFamily="2" charset="0"/>
              <a:cs typeface="Poppins" panose="00000500000000000000" pitchFamily="2" charset="0"/>
            </a:rPr>
            <a:t>Es la etapa mas importante por propiciar  diálogo, reflexión y  profundización del tema a investigar, así como la metodología a emplear por parte de docentes y el trabajo del equipo con los estudiantes alineado con las necesidades,  problemática y demandas del contexto actual.  </a:t>
          </a:r>
        </a:p>
      </dgm:t>
    </dgm:pt>
    <dgm:pt modelId="{FCE1A599-B342-4BB7-85AC-1975CAC9BA56}" type="parTrans" cxnId="{58507773-2231-4D3E-A356-CF1548C768C0}">
      <dgm:prSet/>
      <dgm:spPr/>
      <dgm:t>
        <a:bodyPr/>
        <a:lstStyle/>
        <a:p>
          <a:endParaRPr lang="es-ES"/>
        </a:p>
      </dgm:t>
    </dgm:pt>
    <dgm:pt modelId="{B2224296-E890-4847-AC98-272244398E7B}" type="sibTrans" cxnId="{58507773-2231-4D3E-A356-CF1548C768C0}">
      <dgm:prSet/>
      <dgm:spPr/>
      <dgm:t>
        <a:bodyPr/>
        <a:lstStyle/>
        <a:p>
          <a:endParaRPr lang="es-ES"/>
        </a:p>
      </dgm:t>
    </dgm:pt>
    <dgm:pt modelId="{3FF57B2A-5471-4F77-8268-AB6EE14B81DE}">
      <dgm:prSet phldrT="[Texto]" custT="1"/>
      <dgm:spPr>
        <a:solidFill>
          <a:srgbClr val="00B0F0"/>
        </a:solidFill>
      </dgm:spPr>
      <dgm:t>
        <a:bodyPr/>
        <a:lstStyle/>
        <a:p>
          <a:r>
            <a:rPr lang="es-ES" sz="1400" b="1" dirty="0">
              <a:latin typeface="Poppins" panose="00000500000000000000" pitchFamily="2" charset="0"/>
              <a:cs typeface="Poppins" panose="00000500000000000000" pitchFamily="2" charset="0"/>
            </a:rPr>
            <a:t>Implementación</a:t>
          </a:r>
        </a:p>
      </dgm:t>
    </dgm:pt>
    <dgm:pt modelId="{F2686326-F9B9-4F7C-BA12-8CD995447D97}" type="parTrans" cxnId="{1C2C58EA-39FD-4764-9F75-80EBCBF2635B}">
      <dgm:prSet/>
      <dgm:spPr/>
      <dgm:t>
        <a:bodyPr/>
        <a:lstStyle/>
        <a:p>
          <a:endParaRPr lang="es-ES"/>
        </a:p>
      </dgm:t>
    </dgm:pt>
    <dgm:pt modelId="{10966D2F-E6FC-4189-9E04-45E49D238A03}" type="sibTrans" cxnId="{1C2C58EA-39FD-4764-9F75-80EBCBF2635B}">
      <dgm:prSet/>
      <dgm:spPr/>
      <dgm:t>
        <a:bodyPr/>
        <a:lstStyle/>
        <a:p>
          <a:endParaRPr lang="es-ES"/>
        </a:p>
      </dgm:t>
    </dgm:pt>
    <dgm:pt modelId="{739C39B5-5CA8-4B70-A45D-5441750D5436}">
      <dgm:prSet phldrT="[Texto]" custT="1"/>
      <dgm:spPr>
        <a:solidFill>
          <a:schemeClr val="accent2">
            <a:lumMod val="40000"/>
            <a:lumOff val="60000"/>
          </a:schemeClr>
        </a:solidFill>
      </dgm:spPr>
      <dgm:t>
        <a:bodyPr/>
        <a:lstStyle/>
        <a:p>
          <a:pPr algn="just"/>
          <a:r>
            <a:rPr lang="es-ES" sz="1100" dirty="0">
              <a:solidFill>
                <a:schemeClr val="tx1"/>
              </a:solidFill>
              <a:latin typeface="Poppins" panose="00000500000000000000" pitchFamily="2" charset="0"/>
              <a:cs typeface="Poppins" panose="00000500000000000000" pitchFamily="2" charset="0"/>
            </a:rPr>
            <a:t>En el espacio socioeconómico y familiar, el estudiante hace uso de los recursos y oportunidades que le brinda su entorno para desarrollar el guion de preguntas </a:t>
          </a:r>
        </a:p>
        <a:p>
          <a:pPr algn="just"/>
          <a:r>
            <a:rPr lang="es-ES" sz="1100" dirty="0">
              <a:solidFill>
                <a:schemeClr val="tx1"/>
              </a:solidFill>
              <a:latin typeface="Poppins" panose="00000500000000000000" pitchFamily="2" charset="0"/>
              <a:cs typeface="Poppins" panose="00000500000000000000" pitchFamily="2" charset="0"/>
            </a:rPr>
            <a:t>En el CRFA, desarrollo de las estrategias pedagógicas del MSE SA.</a:t>
          </a:r>
        </a:p>
      </dgm:t>
    </dgm:pt>
    <dgm:pt modelId="{66747906-6CA7-413E-BA34-D89909649E7B}" type="parTrans" cxnId="{729B818E-4A57-48C8-9019-3263B8394583}">
      <dgm:prSet/>
      <dgm:spPr/>
      <dgm:t>
        <a:bodyPr/>
        <a:lstStyle/>
        <a:p>
          <a:endParaRPr lang="es-ES"/>
        </a:p>
      </dgm:t>
    </dgm:pt>
    <dgm:pt modelId="{C2C062A3-12EC-4A4D-B305-6EEFA3E5C846}" type="sibTrans" cxnId="{729B818E-4A57-48C8-9019-3263B8394583}">
      <dgm:prSet/>
      <dgm:spPr/>
      <dgm:t>
        <a:bodyPr/>
        <a:lstStyle/>
        <a:p>
          <a:endParaRPr lang="es-ES"/>
        </a:p>
      </dgm:t>
    </dgm:pt>
    <dgm:pt modelId="{26FA1EE3-B34F-454D-9CAA-0C4D9781DD25}">
      <dgm:prSet phldrT="[Texto]" custT="1"/>
      <dgm:spPr>
        <a:solidFill>
          <a:srgbClr val="00B0F0"/>
        </a:solidFill>
      </dgm:spPr>
      <dgm:t>
        <a:bodyPr/>
        <a:lstStyle/>
        <a:p>
          <a:r>
            <a:rPr lang="es-ES" sz="1400" b="1" dirty="0">
              <a:latin typeface="Poppins" panose="00000500000000000000" pitchFamily="2" charset="0"/>
              <a:cs typeface="Poppins" panose="00000500000000000000" pitchFamily="2" charset="0"/>
            </a:rPr>
            <a:t>Evaluación </a:t>
          </a:r>
        </a:p>
      </dgm:t>
    </dgm:pt>
    <dgm:pt modelId="{0B070C0F-34BA-4EC3-AEBA-8FE61D97CF1E}" type="parTrans" cxnId="{358547A0-D4E5-4224-8F6B-BA4C3EFBF3AA}">
      <dgm:prSet/>
      <dgm:spPr/>
      <dgm:t>
        <a:bodyPr/>
        <a:lstStyle/>
        <a:p>
          <a:endParaRPr lang="es-ES"/>
        </a:p>
      </dgm:t>
    </dgm:pt>
    <dgm:pt modelId="{6995B0B2-B51D-4422-91C3-CF516761FA55}" type="sibTrans" cxnId="{358547A0-D4E5-4224-8F6B-BA4C3EFBF3AA}">
      <dgm:prSet/>
      <dgm:spPr/>
      <dgm:t>
        <a:bodyPr/>
        <a:lstStyle/>
        <a:p>
          <a:endParaRPr lang="es-ES"/>
        </a:p>
      </dgm:t>
    </dgm:pt>
    <dgm:pt modelId="{0E01365A-E9AA-41FE-ACE0-1089E515003E}">
      <dgm:prSet phldrT="[Texto]" custT="1"/>
      <dgm:spPr>
        <a:solidFill>
          <a:schemeClr val="accent2">
            <a:lumMod val="40000"/>
            <a:lumOff val="60000"/>
          </a:schemeClr>
        </a:solidFill>
      </dgm:spPr>
      <dgm:t>
        <a:bodyPr/>
        <a:lstStyle/>
        <a:p>
          <a:pPr algn="just"/>
          <a:r>
            <a:rPr lang="es-ES" sz="1100" dirty="0">
              <a:solidFill>
                <a:schemeClr val="tx1"/>
              </a:solidFill>
              <a:latin typeface="Poppins" panose="00000500000000000000" pitchFamily="2" charset="0"/>
              <a:cs typeface="Poppins" panose="00000500000000000000" pitchFamily="2" charset="0"/>
            </a:rPr>
            <a:t>La evaluación del plan de investigación se realiza a través del análisis y la valoración del informe. Y a partir de ello se brinda retroalimentación oportuna al estudiante para la mejora de sus aprendizajes y continuar con el desarrollo de estrategias pedagógicas del MSE</a:t>
          </a:r>
        </a:p>
      </dgm:t>
    </dgm:pt>
    <dgm:pt modelId="{692E27FA-9196-4380-9A37-FA7049CDC237}" type="parTrans" cxnId="{75EE817D-C9E2-42BE-9228-6F93C9A4E44C}">
      <dgm:prSet/>
      <dgm:spPr/>
      <dgm:t>
        <a:bodyPr/>
        <a:lstStyle/>
        <a:p>
          <a:endParaRPr lang="es-ES"/>
        </a:p>
      </dgm:t>
    </dgm:pt>
    <dgm:pt modelId="{75EF6DCD-E8A2-4A9E-B627-529D2B241427}" type="sibTrans" cxnId="{75EE817D-C9E2-42BE-9228-6F93C9A4E44C}">
      <dgm:prSet/>
      <dgm:spPr/>
      <dgm:t>
        <a:bodyPr/>
        <a:lstStyle/>
        <a:p>
          <a:endParaRPr lang="es-ES"/>
        </a:p>
      </dgm:t>
    </dgm:pt>
    <dgm:pt modelId="{81691E1B-2699-42B6-9FC2-2B43E00802EE}" type="pres">
      <dgm:prSet presAssocID="{C0F80980-E9B2-4AB1-B171-6917302B18BB}" presName="Name0" presStyleCnt="0">
        <dgm:presLayoutVars>
          <dgm:chMax/>
          <dgm:chPref/>
          <dgm:dir/>
        </dgm:presLayoutVars>
      </dgm:prSet>
      <dgm:spPr/>
    </dgm:pt>
    <dgm:pt modelId="{527A8001-1F12-4EE8-87F1-04241D40334D}" type="pres">
      <dgm:prSet presAssocID="{40A090D0-1D09-48D9-BE99-350964798B0C}" presName="composite" presStyleCnt="0">
        <dgm:presLayoutVars>
          <dgm:chMax val="1"/>
          <dgm:chPref val="1"/>
        </dgm:presLayoutVars>
      </dgm:prSet>
      <dgm:spPr/>
    </dgm:pt>
    <dgm:pt modelId="{80C71A47-3DB9-4863-8874-97446FFADB81}" type="pres">
      <dgm:prSet presAssocID="{40A090D0-1D09-48D9-BE99-350964798B0C}" presName="Accent" presStyleLbl="trAlignAcc1" presStyleIdx="0" presStyleCnt="3" custScaleX="108258" custScaleY="165104" custLinFactNeighborX="540" custLinFactNeighborY="-14450">
        <dgm:presLayoutVars>
          <dgm:chMax val="0"/>
          <dgm:chPref val="0"/>
        </dgm:presLayoutVars>
      </dgm:prSet>
      <dgm:spPr/>
    </dgm:pt>
    <dgm:pt modelId="{3625048B-AC4B-4EC9-82D3-7C0B4916E05B}" type="pres">
      <dgm:prSet presAssocID="{40A090D0-1D09-48D9-BE99-350964798B0C}" presName="Image" presStyleLbl="alignImgPlace1" presStyleIdx="0" presStyleCnt="3" custScaleX="130728" custScaleY="100103" custLinFactNeighborX="2195" custLinFactNeighborY="-98447">
        <dgm:presLayoutVars>
          <dgm:chMax val="0"/>
          <dgm:chPref val="0"/>
        </dgm:presLayoutVars>
      </dgm:prSet>
      <dgm:spPr>
        <a:blipFill rotWithShape="1">
          <a:blip xmlns:r="http://schemas.openxmlformats.org/officeDocument/2006/relationships" r:embed="rId1"/>
          <a:stretch>
            <a:fillRect/>
          </a:stretch>
        </a:blipFill>
        <a:effectLst>
          <a:glow rad="101600">
            <a:schemeClr val="accent4">
              <a:satMod val="175000"/>
              <a:alpha val="40000"/>
            </a:schemeClr>
          </a:glow>
        </a:effectLst>
      </dgm:spPr>
    </dgm:pt>
    <dgm:pt modelId="{8C31DFEE-CBE8-45D2-A940-47732DB8276C}" type="pres">
      <dgm:prSet presAssocID="{40A090D0-1D09-48D9-BE99-350964798B0C}" presName="ChildComposite" presStyleCnt="0"/>
      <dgm:spPr/>
    </dgm:pt>
    <dgm:pt modelId="{E7D06AFE-6D96-4C28-8E37-B3FE5CC309C4}" type="pres">
      <dgm:prSet presAssocID="{40A090D0-1D09-48D9-BE99-350964798B0C}" presName="Child" presStyleLbl="node1" presStyleIdx="0" presStyleCnt="3" custScaleX="137022" custScaleY="451060" custLinFactNeighborX="2729" custLinFactNeighborY="49192">
        <dgm:presLayoutVars>
          <dgm:chMax val="0"/>
          <dgm:chPref val="0"/>
          <dgm:bulletEnabled val="1"/>
        </dgm:presLayoutVars>
      </dgm:prSet>
      <dgm:spPr/>
    </dgm:pt>
    <dgm:pt modelId="{86FF7D5C-80E7-496A-96C6-4BB24F7BF43A}" type="pres">
      <dgm:prSet presAssocID="{40A090D0-1D09-48D9-BE99-350964798B0C}" presName="Parent" presStyleLbl="revTx" presStyleIdx="0" presStyleCnt="3" custScaleX="117139" custScaleY="113288" custLinFactY="-155401" custLinFactNeighborX="-1845" custLinFactNeighborY="-200000">
        <dgm:presLayoutVars>
          <dgm:chMax val="1"/>
          <dgm:chPref val="0"/>
          <dgm:bulletEnabled val="1"/>
        </dgm:presLayoutVars>
      </dgm:prSet>
      <dgm:spPr/>
    </dgm:pt>
    <dgm:pt modelId="{DA05F364-77CF-4D56-8F52-D43D1B3B2FD8}" type="pres">
      <dgm:prSet presAssocID="{26FA5470-578A-4A5F-A24F-868B0649A14D}" presName="sibTrans" presStyleCnt="0"/>
      <dgm:spPr/>
    </dgm:pt>
    <dgm:pt modelId="{F7B82B02-DE9E-430A-92DF-B79D57818FF7}" type="pres">
      <dgm:prSet presAssocID="{3FF57B2A-5471-4F77-8268-AB6EE14B81DE}" presName="composite" presStyleCnt="0">
        <dgm:presLayoutVars>
          <dgm:chMax val="1"/>
          <dgm:chPref val="1"/>
        </dgm:presLayoutVars>
      </dgm:prSet>
      <dgm:spPr/>
    </dgm:pt>
    <dgm:pt modelId="{49461D9D-EFF6-4D69-B0B1-369D515DEFDF}" type="pres">
      <dgm:prSet presAssocID="{3FF57B2A-5471-4F77-8268-AB6EE14B81DE}" presName="Accent" presStyleLbl="trAlignAcc1" presStyleIdx="1" presStyleCnt="3" custScaleX="99657" custScaleY="125172">
        <dgm:presLayoutVars>
          <dgm:chMax val="0"/>
          <dgm:chPref val="0"/>
        </dgm:presLayoutVars>
      </dgm:prSet>
      <dgm:spPr/>
    </dgm:pt>
    <dgm:pt modelId="{7764967F-BFEE-436D-8732-37ECA6505F98}" type="pres">
      <dgm:prSet presAssocID="{3FF57B2A-5471-4F77-8268-AB6EE14B81DE}" presName="Image" presStyleLbl="alignImgPlace1" presStyleIdx="1" presStyleCnt="3" custScaleX="136043" custScaleY="94977" custLinFactNeighborX="-3628" custLinFactNeighborY="-96109">
        <dgm:presLayoutVars>
          <dgm:chMax val="0"/>
          <dgm:chPref val="0"/>
        </dgm:presLayoutVars>
      </dgm:prSet>
      <dgm:spPr>
        <a:blipFill rotWithShape="1">
          <a:blip xmlns:r="http://schemas.openxmlformats.org/officeDocument/2006/relationships" r:embed="rId2"/>
          <a:stretch>
            <a:fillRect/>
          </a:stretch>
        </a:blipFill>
        <a:effectLst>
          <a:glow rad="63500">
            <a:schemeClr val="accent2">
              <a:satMod val="175000"/>
              <a:alpha val="40000"/>
            </a:schemeClr>
          </a:glow>
        </a:effectLst>
      </dgm:spPr>
    </dgm:pt>
    <dgm:pt modelId="{67C2F43F-AF53-4F6D-BD36-8A8E2815F1DE}" type="pres">
      <dgm:prSet presAssocID="{3FF57B2A-5471-4F77-8268-AB6EE14B81DE}" presName="ChildComposite" presStyleCnt="0"/>
      <dgm:spPr/>
    </dgm:pt>
    <dgm:pt modelId="{12119073-8E7F-4BC1-8924-5DDC31807183}" type="pres">
      <dgm:prSet presAssocID="{3FF57B2A-5471-4F77-8268-AB6EE14B81DE}" presName="Child" presStyleLbl="node1" presStyleIdx="1" presStyleCnt="3" custScaleX="144158" custScaleY="431887" custLinFactNeighborX="-905" custLinFactNeighborY="51708">
        <dgm:presLayoutVars>
          <dgm:chMax val="0"/>
          <dgm:chPref val="0"/>
          <dgm:bulletEnabled val="1"/>
        </dgm:presLayoutVars>
      </dgm:prSet>
      <dgm:spPr/>
    </dgm:pt>
    <dgm:pt modelId="{166795F8-6104-42C1-88C3-037F65DFBA31}" type="pres">
      <dgm:prSet presAssocID="{3FF57B2A-5471-4F77-8268-AB6EE14B81DE}" presName="Parent" presStyleLbl="revTx" presStyleIdx="1" presStyleCnt="3" custScaleX="121459" custScaleY="130114" custLinFactY="-155934" custLinFactNeighborX="-3249" custLinFactNeighborY="-200000">
        <dgm:presLayoutVars>
          <dgm:chMax val="1"/>
          <dgm:chPref val="0"/>
          <dgm:bulletEnabled val="1"/>
        </dgm:presLayoutVars>
      </dgm:prSet>
      <dgm:spPr/>
    </dgm:pt>
    <dgm:pt modelId="{2E0528D0-637F-45F8-BAA4-500E2D098545}" type="pres">
      <dgm:prSet presAssocID="{10966D2F-E6FC-4189-9E04-45E49D238A03}" presName="sibTrans" presStyleCnt="0"/>
      <dgm:spPr/>
    </dgm:pt>
    <dgm:pt modelId="{8DB40A6A-A92D-4921-B427-83BD2B0F7B60}" type="pres">
      <dgm:prSet presAssocID="{26FA1EE3-B34F-454D-9CAA-0C4D9781DD25}" presName="composite" presStyleCnt="0">
        <dgm:presLayoutVars>
          <dgm:chMax val="1"/>
          <dgm:chPref val="1"/>
        </dgm:presLayoutVars>
      </dgm:prSet>
      <dgm:spPr/>
    </dgm:pt>
    <dgm:pt modelId="{0D3D09D7-1AD7-46F8-8781-5893D2A67D79}" type="pres">
      <dgm:prSet presAssocID="{26FA1EE3-B34F-454D-9CAA-0C4D9781DD25}" presName="Accent" presStyleLbl="trAlignAcc1" presStyleIdx="2" presStyleCnt="3" custScaleX="107338" custScaleY="129671">
        <dgm:presLayoutVars>
          <dgm:chMax val="0"/>
          <dgm:chPref val="0"/>
        </dgm:presLayoutVars>
      </dgm:prSet>
      <dgm:spPr/>
    </dgm:pt>
    <dgm:pt modelId="{1941D2A7-124C-4A5E-8CBE-1683AE4A1710}" type="pres">
      <dgm:prSet presAssocID="{26FA1EE3-B34F-454D-9CAA-0C4D9781DD25}" presName="Image" presStyleLbl="alignImgPlace1" presStyleIdx="2" presStyleCnt="3" custScaleX="118568" custScaleY="101111" custLinFactNeighborX="-6611" custLinFactNeighborY="-87288">
        <dgm:presLayoutVars>
          <dgm:chMax val="0"/>
          <dgm:chPref val="0"/>
        </dgm:presLayoutVars>
      </dgm:prSet>
      <dgm:spPr>
        <a:blipFill rotWithShape="1">
          <a:blip xmlns:r="http://schemas.openxmlformats.org/officeDocument/2006/relationships" r:embed="rId3"/>
          <a:stretch>
            <a:fillRect/>
          </a:stretch>
        </a:blipFill>
        <a:effectLst>
          <a:glow rad="101600">
            <a:schemeClr val="accent5">
              <a:satMod val="175000"/>
              <a:alpha val="40000"/>
            </a:schemeClr>
          </a:glow>
        </a:effectLst>
      </dgm:spPr>
    </dgm:pt>
    <dgm:pt modelId="{B5982C2D-A386-49D4-A81E-25BE446E8FA2}" type="pres">
      <dgm:prSet presAssocID="{26FA1EE3-B34F-454D-9CAA-0C4D9781DD25}" presName="ChildComposite" presStyleCnt="0"/>
      <dgm:spPr/>
    </dgm:pt>
    <dgm:pt modelId="{91ABC950-97A3-43CE-8DF0-155900819A76}" type="pres">
      <dgm:prSet presAssocID="{26FA1EE3-B34F-454D-9CAA-0C4D9781DD25}" presName="Child" presStyleLbl="node1" presStyleIdx="2" presStyleCnt="3" custScaleX="140121" custScaleY="448047" custLinFactNeighborX="-4436" custLinFactNeighborY="51708">
        <dgm:presLayoutVars>
          <dgm:chMax val="0"/>
          <dgm:chPref val="0"/>
          <dgm:bulletEnabled val="1"/>
        </dgm:presLayoutVars>
      </dgm:prSet>
      <dgm:spPr/>
    </dgm:pt>
    <dgm:pt modelId="{95840CCA-5EAB-440B-BDBD-F1D5CCF4F937}" type="pres">
      <dgm:prSet presAssocID="{26FA1EE3-B34F-454D-9CAA-0C4D9781DD25}" presName="Parent" presStyleLbl="revTx" presStyleIdx="2" presStyleCnt="3" custScaleX="129626" custScaleY="118523" custLinFactY="-152931" custLinFactNeighborX="-1426" custLinFactNeighborY="-200000">
        <dgm:presLayoutVars>
          <dgm:chMax val="1"/>
          <dgm:chPref val="0"/>
          <dgm:bulletEnabled val="1"/>
        </dgm:presLayoutVars>
      </dgm:prSet>
      <dgm:spPr/>
    </dgm:pt>
  </dgm:ptLst>
  <dgm:cxnLst>
    <dgm:cxn modelId="{F21E8B0E-15BD-4FD0-B683-B5CEC5128080}" type="presOf" srcId="{26FA1EE3-B34F-454D-9CAA-0C4D9781DD25}" destId="{95840CCA-5EAB-440B-BDBD-F1D5CCF4F937}" srcOrd="0" destOrd="0" presId="urn:microsoft.com/office/officeart/2008/layout/CaptionedPictures"/>
    <dgm:cxn modelId="{C476FE3D-51B5-4315-B3B2-F16236C9BBC2}" type="presOf" srcId="{3FF57B2A-5471-4F77-8268-AB6EE14B81DE}" destId="{166795F8-6104-42C1-88C3-037F65DFBA31}" srcOrd="0" destOrd="0" presId="urn:microsoft.com/office/officeart/2008/layout/CaptionedPictures"/>
    <dgm:cxn modelId="{88226560-572A-4202-906B-C8E65D3A9F43}" type="presOf" srcId="{9EFAAEF4-7030-4B5E-8051-314B402BABA5}" destId="{E7D06AFE-6D96-4C28-8E37-B3FE5CC309C4}" srcOrd="0" destOrd="0" presId="urn:microsoft.com/office/officeart/2008/layout/CaptionedPictures"/>
    <dgm:cxn modelId="{58507773-2231-4D3E-A356-CF1548C768C0}" srcId="{40A090D0-1D09-48D9-BE99-350964798B0C}" destId="{9EFAAEF4-7030-4B5E-8051-314B402BABA5}" srcOrd="0" destOrd="0" parTransId="{FCE1A599-B342-4BB7-85AC-1975CAC9BA56}" sibTransId="{B2224296-E890-4847-AC98-272244398E7B}"/>
    <dgm:cxn modelId="{48A9D376-A9ED-4152-865A-39B88780984A}" type="presOf" srcId="{C0F80980-E9B2-4AB1-B171-6917302B18BB}" destId="{81691E1B-2699-42B6-9FC2-2B43E00802EE}" srcOrd="0" destOrd="0" presId="urn:microsoft.com/office/officeart/2008/layout/CaptionedPictures"/>
    <dgm:cxn modelId="{75EE817D-C9E2-42BE-9228-6F93C9A4E44C}" srcId="{26FA1EE3-B34F-454D-9CAA-0C4D9781DD25}" destId="{0E01365A-E9AA-41FE-ACE0-1089E515003E}" srcOrd="0" destOrd="0" parTransId="{692E27FA-9196-4380-9A37-FA7049CDC237}" sibTransId="{75EF6DCD-E8A2-4A9E-B627-529D2B241427}"/>
    <dgm:cxn modelId="{9395E57D-B842-4E0A-81FF-B48852F71AC1}" type="presOf" srcId="{40A090D0-1D09-48D9-BE99-350964798B0C}" destId="{86FF7D5C-80E7-496A-96C6-4BB24F7BF43A}" srcOrd="0" destOrd="0" presId="urn:microsoft.com/office/officeart/2008/layout/CaptionedPictures"/>
    <dgm:cxn modelId="{D8F72E7E-B04A-465F-84B7-1EAC9D70B64F}" type="presOf" srcId="{739C39B5-5CA8-4B70-A45D-5441750D5436}" destId="{12119073-8E7F-4BC1-8924-5DDC31807183}" srcOrd="0" destOrd="0" presId="urn:microsoft.com/office/officeart/2008/layout/CaptionedPictures"/>
    <dgm:cxn modelId="{729B818E-4A57-48C8-9019-3263B8394583}" srcId="{3FF57B2A-5471-4F77-8268-AB6EE14B81DE}" destId="{739C39B5-5CA8-4B70-A45D-5441750D5436}" srcOrd="0" destOrd="0" parTransId="{66747906-6CA7-413E-BA34-D89909649E7B}" sibTransId="{C2C062A3-12EC-4A4D-B305-6EEFA3E5C846}"/>
    <dgm:cxn modelId="{BCBFC791-B735-4E80-8328-EFD6B5F63FE9}" srcId="{C0F80980-E9B2-4AB1-B171-6917302B18BB}" destId="{40A090D0-1D09-48D9-BE99-350964798B0C}" srcOrd="0" destOrd="0" parTransId="{95A2DA33-A523-4C19-A11E-D65AB0FCD449}" sibTransId="{26FA5470-578A-4A5F-A24F-868B0649A14D}"/>
    <dgm:cxn modelId="{358547A0-D4E5-4224-8F6B-BA4C3EFBF3AA}" srcId="{C0F80980-E9B2-4AB1-B171-6917302B18BB}" destId="{26FA1EE3-B34F-454D-9CAA-0C4D9781DD25}" srcOrd="2" destOrd="0" parTransId="{0B070C0F-34BA-4EC3-AEBA-8FE61D97CF1E}" sibTransId="{6995B0B2-B51D-4422-91C3-CF516761FA55}"/>
    <dgm:cxn modelId="{F1EB4ECA-60C9-4F2C-90DB-C7111C0BBE65}" type="presOf" srcId="{0E01365A-E9AA-41FE-ACE0-1089E515003E}" destId="{91ABC950-97A3-43CE-8DF0-155900819A76}" srcOrd="0" destOrd="0" presId="urn:microsoft.com/office/officeart/2008/layout/CaptionedPictures"/>
    <dgm:cxn modelId="{1C2C58EA-39FD-4764-9F75-80EBCBF2635B}" srcId="{C0F80980-E9B2-4AB1-B171-6917302B18BB}" destId="{3FF57B2A-5471-4F77-8268-AB6EE14B81DE}" srcOrd="1" destOrd="0" parTransId="{F2686326-F9B9-4F7C-BA12-8CD995447D97}" sibTransId="{10966D2F-E6FC-4189-9E04-45E49D238A03}"/>
    <dgm:cxn modelId="{D0097651-3972-496C-8CAE-EF4738F2C553}" type="presParOf" srcId="{81691E1B-2699-42B6-9FC2-2B43E00802EE}" destId="{527A8001-1F12-4EE8-87F1-04241D40334D}" srcOrd="0" destOrd="0" presId="urn:microsoft.com/office/officeart/2008/layout/CaptionedPictures"/>
    <dgm:cxn modelId="{F7F6FE5C-A602-4C0B-97B5-43544140F84C}" type="presParOf" srcId="{527A8001-1F12-4EE8-87F1-04241D40334D}" destId="{80C71A47-3DB9-4863-8874-97446FFADB81}" srcOrd="0" destOrd="0" presId="urn:microsoft.com/office/officeart/2008/layout/CaptionedPictures"/>
    <dgm:cxn modelId="{1DEC0F43-7A41-40F2-967B-32B7F232CC8C}" type="presParOf" srcId="{527A8001-1F12-4EE8-87F1-04241D40334D}" destId="{3625048B-AC4B-4EC9-82D3-7C0B4916E05B}" srcOrd="1" destOrd="0" presId="urn:microsoft.com/office/officeart/2008/layout/CaptionedPictures"/>
    <dgm:cxn modelId="{B9DF7179-0D19-4965-8743-6E30227714CC}" type="presParOf" srcId="{527A8001-1F12-4EE8-87F1-04241D40334D}" destId="{8C31DFEE-CBE8-45D2-A940-47732DB8276C}" srcOrd="2" destOrd="0" presId="urn:microsoft.com/office/officeart/2008/layout/CaptionedPictures"/>
    <dgm:cxn modelId="{71A9F2E6-EA94-4BE6-A36D-86141D9C1700}" type="presParOf" srcId="{8C31DFEE-CBE8-45D2-A940-47732DB8276C}" destId="{E7D06AFE-6D96-4C28-8E37-B3FE5CC309C4}" srcOrd="0" destOrd="0" presId="urn:microsoft.com/office/officeart/2008/layout/CaptionedPictures"/>
    <dgm:cxn modelId="{328DEB1E-74CD-4F5E-A49F-A1D370E90D5A}" type="presParOf" srcId="{8C31DFEE-CBE8-45D2-A940-47732DB8276C}" destId="{86FF7D5C-80E7-496A-96C6-4BB24F7BF43A}" srcOrd="1" destOrd="0" presId="urn:microsoft.com/office/officeart/2008/layout/CaptionedPictures"/>
    <dgm:cxn modelId="{86BEE3D0-F8E6-4CE6-90DA-3B54C1F69E76}" type="presParOf" srcId="{81691E1B-2699-42B6-9FC2-2B43E00802EE}" destId="{DA05F364-77CF-4D56-8F52-D43D1B3B2FD8}" srcOrd="1" destOrd="0" presId="urn:microsoft.com/office/officeart/2008/layout/CaptionedPictures"/>
    <dgm:cxn modelId="{94B64CE6-E61C-4129-A9CA-1D5DFAF9B873}" type="presParOf" srcId="{81691E1B-2699-42B6-9FC2-2B43E00802EE}" destId="{F7B82B02-DE9E-430A-92DF-B79D57818FF7}" srcOrd="2" destOrd="0" presId="urn:microsoft.com/office/officeart/2008/layout/CaptionedPictures"/>
    <dgm:cxn modelId="{5ECADA29-14A1-4C5E-94BE-9429F5585506}" type="presParOf" srcId="{F7B82B02-DE9E-430A-92DF-B79D57818FF7}" destId="{49461D9D-EFF6-4D69-B0B1-369D515DEFDF}" srcOrd="0" destOrd="0" presId="urn:microsoft.com/office/officeart/2008/layout/CaptionedPictures"/>
    <dgm:cxn modelId="{A5305C10-1A8D-4DD2-B007-7649343AAA85}" type="presParOf" srcId="{F7B82B02-DE9E-430A-92DF-B79D57818FF7}" destId="{7764967F-BFEE-436D-8732-37ECA6505F98}" srcOrd="1" destOrd="0" presId="urn:microsoft.com/office/officeart/2008/layout/CaptionedPictures"/>
    <dgm:cxn modelId="{4F8CCB80-A8EF-436F-8767-FA68724937AC}" type="presParOf" srcId="{F7B82B02-DE9E-430A-92DF-B79D57818FF7}" destId="{67C2F43F-AF53-4F6D-BD36-8A8E2815F1DE}" srcOrd="2" destOrd="0" presId="urn:microsoft.com/office/officeart/2008/layout/CaptionedPictures"/>
    <dgm:cxn modelId="{402AC883-A711-413B-BDC2-21051B4BFB88}" type="presParOf" srcId="{67C2F43F-AF53-4F6D-BD36-8A8E2815F1DE}" destId="{12119073-8E7F-4BC1-8924-5DDC31807183}" srcOrd="0" destOrd="0" presId="urn:microsoft.com/office/officeart/2008/layout/CaptionedPictures"/>
    <dgm:cxn modelId="{4187E03B-B930-4671-A50D-89FC71B2C8CB}" type="presParOf" srcId="{67C2F43F-AF53-4F6D-BD36-8A8E2815F1DE}" destId="{166795F8-6104-42C1-88C3-037F65DFBA31}" srcOrd="1" destOrd="0" presId="urn:microsoft.com/office/officeart/2008/layout/CaptionedPictures"/>
    <dgm:cxn modelId="{CD7DF970-E297-42AB-999E-4DCB68D6946F}" type="presParOf" srcId="{81691E1B-2699-42B6-9FC2-2B43E00802EE}" destId="{2E0528D0-637F-45F8-BAA4-500E2D098545}" srcOrd="3" destOrd="0" presId="urn:microsoft.com/office/officeart/2008/layout/CaptionedPictures"/>
    <dgm:cxn modelId="{01EA8E8A-CDF9-4F97-9240-4FF98297DDB8}" type="presParOf" srcId="{81691E1B-2699-42B6-9FC2-2B43E00802EE}" destId="{8DB40A6A-A92D-4921-B427-83BD2B0F7B60}" srcOrd="4" destOrd="0" presId="urn:microsoft.com/office/officeart/2008/layout/CaptionedPictures"/>
    <dgm:cxn modelId="{AD921AD9-86DE-41FA-B4B5-8277A1BE5490}" type="presParOf" srcId="{8DB40A6A-A92D-4921-B427-83BD2B0F7B60}" destId="{0D3D09D7-1AD7-46F8-8781-5893D2A67D79}" srcOrd="0" destOrd="0" presId="urn:microsoft.com/office/officeart/2008/layout/CaptionedPictures"/>
    <dgm:cxn modelId="{829F06CE-6CF0-4E98-93CE-EB9419A927C3}" type="presParOf" srcId="{8DB40A6A-A92D-4921-B427-83BD2B0F7B60}" destId="{1941D2A7-124C-4A5E-8CBE-1683AE4A1710}" srcOrd="1" destOrd="0" presId="urn:microsoft.com/office/officeart/2008/layout/CaptionedPictures"/>
    <dgm:cxn modelId="{72FA57A1-BF2D-40B8-B897-1D80EB747FAF}" type="presParOf" srcId="{8DB40A6A-A92D-4921-B427-83BD2B0F7B60}" destId="{B5982C2D-A386-49D4-A81E-25BE446E8FA2}" srcOrd="2" destOrd="0" presId="urn:microsoft.com/office/officeart/2008/layout/CaptionedPictures"/>
    <dgm:cxn modelId="{3013D5D9-723D-4B4D-B54D-603A4D453BA2}" type="presParOf" srcId="{B5982C2D-A386-49D4-A81E-25BE446E8FA2}" destId="{91ABC950-97A3-43CE-8DF0-155900819A76}" srcOrd="0" destOrd="0" presId="urn:microsoft.com/office/officeart/2008/layout/CaptionedPictures"/>
    <dgm:cxn modelId="{21D57284-E5C6-4BF4-B057-11DC994448BD}" type="presParOf" srcId="{B5982C2D-A386-49D4-A81E-25BE446E8FA2}" destId="{95840CCA-5EAB-440B-BDBD-F1D5CCF4F937}" srcOrd="1" destOrd="0" presId="urn:microsoft.com/office/officeart/2008/layout/CaptionedPictures"/>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89AF98-D3ED-419D-9B97-186A0CD586F9}">
      <dsp:nvSpPr>
        <dsp:cNvPr id="0" name=""/>
        <dsp:cNvSpPr/>
      </dsp:nvSpPr>
      <dsp:spPr>
        <a:xfrm rot="16200000">
          <a:off x="372828" y="-372828"/>
          <a:ext cx="2335576" cy="3081234"/>
        </a:xfrm>
        <a:prstGeom prst="round1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b" anchorCtr="0">
          <a:noAutofit/>
        </a:bodyPr>
        <a:lstStyle/>
        <a:p>
          <a:pPr marL="0" lvl="0" indent="0" algn="just" defTabSz="622300">
            <a:lnSpc>
              <a:spcPct val="90000"/>
            </a:lnSpc>
            <a:spcBef>
              <a:spcPct val="0"/>
            </a:spcBef>
            <a:spcAft>
              <a:spcPct val="35000"/>
            </a:spcAft>
            <a:buNone/>
          </a:pPr>
          <a:r>
            <a:rPr lang="es-ES" sz="1400" b="0" kern="1200" dirty="0">
              <a:solidFill>
                <a:schemeClr val="tx1"/>
              </a:solidFill>
            </a:rPr>
            <a:t>Adaptación y adecuación curricular a las necesidades del aprendizaje e intereses de los estudiantes, teniendo en cuenta el Diagnóstico situacional y la caracterización del contexto socioeconómico y familiar.</a:t>
          </a:r>
        </a:p>
      </dsp:txBody>
      <dsp:txXfrm rot="5400000">
        <a:off x="-1" y="1"/>
        <a:ext cx="3081234" cy="1751682"/>
      </dsp:txXfrm>
    </dsp:sp>
    <dsp:sp modelId="{65842A5B-BBE6-4270-BEF8-D967807921AA}">
      <dsp:nvSpPr>
        <dsp:cNvPr id="0" name=""/>
        <dsp:cNvSpPr/>
      </dsp:nvSpPr>
      <dsp:spPr>
        <a:xfrm>
          <a:off x="3081234" y="0"/>
          <a:ext cx="3081234" cy="2335576"/>
        </a:xfrm>
        <a:prstGeom prst="round1Rect">
          <a:avLst/>
        </a:prstGeom>
        <a:solidFill>
          <a:schemeClr val="accent4">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s-ES" sz="1400" kern="1200" dirty="0">
              <a:solidFill>
                <a:schemeClr val="tx1"/>
              </a:solidFill>
            </a:rPr>
            <a:t>Se utiliza para la planificación curricular mediante el proyecto integrador, producto del trabajo colegiado, con los cuales se desarrollan las competencias establecidas en el CNEB. </a:t>
          </a:r>
        </a:p>
      </dsp:txBody>
      <dsp:txXfrm>
        <a:off x="3081234" y="0"/>
        <a:ext cx="3081234" cy="1751682"/>
      </dsp:txXfrm>
    </dsp:sp>
    <dsp:sp modelId="{726F798D-1303-4D98-B55B-496644A63C33}">
      <dsp:nvSpPr>
        <dsp:cNvPr id="0" name=""/>
        <dsp:cNvSpPr/>
      </dsp:nvSpPr>
      <dsp:spPr>
        <a:xfrm rot="10800000">
          <a:off x="0" y="2335576"/>
          <a:ext cx="3081234" cy="2335576"/>
        </a:xfrm>
        <a:prstGeom prst="round1Rect">
          <a:avLst/>
        </a:prstGeom>
        <a:solidFill>
          <a:schemeClr val="accent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b" anchorCtr="0">
          <a:noAutofit/>
        </a:bodyPr>
        <a:lstStyle/>
        <a:p>
          <a:pPr marL="0" lvl="0" indent="0" algn="l" defTabSz="622300">
            <a:lnSpc>
              <a:spcPct val="100000"/>
            </a:lnSpc>
            <a:spcBef>
              <a:spcPct val="0"/>
            </a:spcBef>
            <a:spcAft>
              <a:spcPct val="35000"/>
            </a:spcAft>
            <a:buNone/>
          </a:pPr>
          <a:r>
            <a:rPr lang="es-ES" sz="1400" kern="1200" dirty="0">
              <a:solidFill>
                <a:schemeClr val="tx1"/>
              </a:solidFill>
              <a:latin typeface="+mj-lt"/>
            </a:rPr>
            <a:t>La diversificación refleja las siguiente características</a:t>
          </a:r>
        </a:p>
        <a:p>
          <a:pPr marL="0" lvl="0" indent="0" algn="l" defTabSz="622300">
            <a:lnSpc>
              <a:spcPct val="100000"/>
            </a:lnSpc>
            <a:spcBef>
              <a:spcPct val="0"/>
            </a:spcBef>
            <a:spcAft>
              <a:spcPct val="35000"/>
            </a:spcAft>
            <a:buNone/>
          </a:pPr>
          <a:r>
            <a:rPr lang="es-ES" sz="1400" kern="1200" dirty="0">
              <a:solidFill>
                <a:schemeClr val="tx1"/>
              </a:solidFill>
              <a:latin typeface="+mj-lt"/>
            </a:rPr>
            <a:t> </a:t>
          </a:r>
          <a:r>
            <a:rPr lang="es-ES" sz="1400" b="1" kern="1200" dirty="0">
              <a:solidFill>
                <a:schemeClr val="tx1"/>
              </a:solidFill>
              <a:latin typeface="+mj-lt"/>
            </a:rPr>
            <a:t>•</a:t>
          </a:r>
          <a:r>
            <a:rPr lang="es-ES" sz="1400" kern="1200" dirty="0">
              <a:solidFill>
                <a:schemeClr val="tx1"/>
              </a:solidFill>
              <a:latin typeface="+mj-lt"/>
            </a:rPr>
            <a:t> </a:t>
          </a:r>
          <a:r>
            <a:rPr lang="es-ES" sz="1400" b="1" kern="1200" dirty="0">
              <a:solidFill>
                <a:schemeClr val="tx1"/>
              </a:solidFill>
              <a:latin typeface="+mj-lt"/>
            </a:rPr>
            <a:t>Coherencia</a:t>
          </a:r>
          <a:r>
            <a:rPr lang="es-ES" sz="1400" kern="1200" dirty="0">
              <a:solidFill>
                <a:schemeClr val="tx1"/>
              </a:solidFill>
              <a:latin typeface="+mj-lt"/>
            </a:rPr>
            <a:t> </a:t>
          </a:r>
        </a:p>
        <a:p>
          <a:pPr marL="0" lvl="0" indent="0" algn="l" defTabSz="622300">
            <a:lnSpc>
              <a:spcPct val="100000"/>
            </a:lnSpc>
            <a:spcBef>
              <a:spcPct val="0"/>
            </a:spcBef>
            <a:spcAft>
              <a:spcPct val="35000"/>
            </a:spcAft>
            <a:buNone/>
          </a:pPr>
          <a:r>
            <a:rPr lang="es-ES" sz="1400" b="1" kern="1200" dirty="0">
              <a:solidFill>
                <a:schemeClr val="tx1"/>
              </a:solidFill>
              <a:latin typeface="+mj-lt"/>
            </a:rPr>
            <a:t>• Pertinencia</a:t>
          </a:r>
        </a:p>
        <a:p>
          <a:pPr marL="0" lvl="0" indent="0" algn="l" defTabSz="622300">
            <a:lnSpc>
              <a:spcPct val="100000"/>
            </a:lnSpc>
            <a:spcBef>
              <a:spcPct val="0"/>
            </a:spcBef>
            <a:spcAft>
              <a:spcPct val="35000"/>
            </a:spcAft>
            <a:buNone/>
          </a:pPr>
          <a:r>
            <a:rPr lang="es-ES" sz="1400" kern="1200" dirty="0">
              <a:solidFill>
                <a:schemeClr val="tx1"/>
              </a:solidFill>
              <a:latin typeface="+mj-lt"/>
            </a:rPr>
            <a:t>• </a:t>
          </a:r>
          <a:r>
            <a:rPr lang="es-ES" sz="1400" b="1" kern="1200" dirty="0">
              <a:solidFill>
                <a:schemeClr val="tx1"/>
              </a:solidFill>
              <a:latin typeface="+mj-lt"/>
            </a:rPr>
            <a:t>Relevancia</a:t>
          </a:r>
        </a:p>
        <a:p>
          <a:pPr marL="0" lvl="0" indent="0" algn="l" defTabSz="622300">
            <a:lnSpc>
              <a:spcPct val="100000"/>
            </a:lnSpc>
            <a:spcBef>
              <a:spcPct val="0"/>
            </a:spcBef>
            <a:spcAft>
              <a:spcPct val="35000"/>
            </a:spcAft>
            <a:buNone/>
          </a:pPr>
          <a:endParaRPr lang="es-ES" sz="1400" b="1" kern="1200" dirty="0">
            <a:solidFill>
              <a:schemeClr val="tx1"/>
            </a:solidFill>
            <a:latin typeface="+mj-lt"/>
          </a:endParaRPr>
        </a:p>
        <a:p>
          <a:pPr marL="0" lvl="0" indent="0" algn="l" defTabSz="622300">
            <a:lnSpc>
              <a:spcPct val="100000"/>
            </a:lnSpc>
            <a:spcBef>
              <a:spcPct val="0"/>
            </a:spcBef>
            <a:spcAft>
              <a:spcPct val="35000"/>
            </a:spcAft>
            <a:buNone/>
          </a:pPr>
          <a:endParaRPr lang="es-ES" sz="1400" kern="1200" dirty="0">
            <a:latin typeface="+mj-lt"/>
          </a:endParaRPr>
        </a:p>
      </dsp:txBody>
      <dsp:txXfrm rot="10800000">
        <a:off x="0" y="2919470"/>
        <a:ext cx="3081234" cy="1751682"/>
      </dsp:txXfrm>
    </dsp:sp>
    <dsp:sp modelId="{51930E9F-61BB-46AC-95F3-90ECAF15F2A3}">
      <dsp:nvSpPr>
        <dsp:cNvPr id="0" name=""/>
        <dsp:cNvSpPr/>
      </dsp:nvSpPr>
      <dsp:spPr>
        <a:xfrm rot="5400000">
          <a:off x="3454062" y="1962747"/>
          <a:ext cx="2335576" cy="3081234"/>
        </a:xfrm>
        <a:prstGeom prst="round1Rect">
          <a:avLst/>
        </a:prstGeom>
        <a:solidFill>
          <a:schemeClr val="accent6">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just" defTabSz="622300">
            <a:lnSpc>
              <a:spcPct val="100000"/>
            </a:lnSpc>
            <a:spcBef>
              <a:spcPct val="0"/>
            </a:spcBef>
            <a:spcAft>
              <a:spcPct val="35000"/>
            </a:spcAft>
            <a:buNone/>
          </a:pPr>
          <a:endParaRPr lang="es-ES" sz="1400" b="0" kern="1200" dirty="0">
            <a:solidFill>
              <a:schemeClr val="tx1"/>
            </a:solidFill>
            <a:latin typeface="+mj-lt"/>
          </a:endParaRPr>
        </a:p>
        <a:p>
          <a:pPr marL="0" lvl="0" indent="0" algn="just" defTabSz="622300">
            <a:lnSpc>
              <a:spcPct val="100000"/>
            </a:lnSpc>
            <a:spcBef>
              <a:spcPct val="0"/>
            </a:spcBef>
            <a:spcAft>
              <a:spcPct val="35000"/>
            </a:spcAft>
            <a:buNone/>
          </a:pPr>
          <a:r>
            <a:rPr lang="es-ES" sz="1400" b="0" kern="1200" dirty="0">
              <a:solidFill>
                <a:schemeClr val="tx1"/>
              </a:solidFill>
              <a:latin typeface="+mj-lt"/>
            </a:rPr>
            <a:t>Perspectivas del currículo diversificado</a:t>
          </a:r>
        </a:p>
        <a:p>
          <a:pPr marL="0" lvl="0" indent="0" algn="just" defTabSz="622300">
            <a:lnSpc>
              <a:spcPct val="100000"/>
            </a:lnSpc>
            <a:spcBef>
              <a:spcPct val="0"/>
            </a:spcBef>
            <a:spcAft>
              <a:spcPct val="35000"/>
            </a:spcAft>
            <a:buNone/>
          </a:pPr>
          <a:r>
            <a:rPr lang="es-ES" sz="1400" b="1" kern="1200" dirty="0">
              <a:solidFill>
                <a:schemeClr val="tx1"/>
              </a:solidFill>
              <a:latin typeface="+mj-lt"/>
            </a:rPr>
            <a:t>•El estudiante como el centro del aprendizaje</a:t>
          </a:r>
        </a:p>
        <a:p>
          <a:pPr marL="0" lvl="0" indent="0" algn="just" defTabSz="622300">
            <a:lnSpc>
              <a:spcPct val="100000"/>
            </a:lnSpc>
            <a:spcBef>
              <a:spcPct val="0"/>
            </a:spcBef>
            <a:spcAft>
              <a:spcPct val="35000"/>
            </a:spcAft>
            <a:buNone/>
          </a:pPr>
          <a:r>
            <a:rPr lang="es-ES" sz="1400" b="1" kern="1200" dirty="0">
              <a:solidFill>
                <a:schemeClr val="tx1"/>
              </a:solidFill>
              <a:latin typeface="+mj-lt"/>
            </a:rPr>
            <a:t>• </a:t>
          </a:r>
          <a:r>
            <a:rPr lang="en-US" sz="1400" b="1" kern="1200" dirty="0">
              <a:solidFill>
                <a:schemeClr val="tx1"/>
              </a:solidFill>
              <a:latin typeface="+mj-lt"/>
            </a:rPr>
            <a:t>El sitio como referencia</a:t>
          </a:r>
        </a:p>
        <a:p>
          <a:pPr marL="0" lvl="0" indent="0" algn="just" defTabSz="622300">
            <a:lnSpc>
              <a:spcPct val="100000"/>
            </a:lnSpc>
            <a:spcBef>
              <a:spcPct val="0"/>
            </a:spcBef>
            <a:spcAft>
              <a:spcPct val="35000"/>
            </a:spcAft>
            <a:buNone/>
          </a:pPr>
          <a:r>
            <a:rPr lang="es-ES" sz="1400" b="1" kern="1200" dirty="0">
              <a:solidFill>
                <a:schemeClr val="tx1"/>
              </a:solidFill>
              <a:latin typeface="+mj-lt"/>
            </a:rPr>
            <a:t>• </a:t>
          </a:r>
          <a:r>
            <a:rPr lang="en-US" sz="1400" b="1" kern="1200" dirty="0">
              <a:solidFill>
                <a:schemeClr val="tx1"/>
              </a:solidFill>
              <a:latin typeface="+mj-lt"/>
            </a:rPr>
            <a:t>La práctica docente </a:t>
          </a:r>
        </a:p>
        <a:p>
          <a:pPr marL="0" lvl="0" indent="0" algn="just" defTabSz="622300">
            <a:lnSpc>
              <a:spcPct val="100000"/>
            </a:lnSpc>
            <a:spcBef>
              <a:spcPct val="0"/>
            </a:spcBef>
            <a:spcAft>
              <a:spcPct val="35000"/>
            </a:spcAft>
            <a:buNone/>
          </a:pPr>
          <a:r>
            <a:rPr lang="es-ES" sz="1400" b="1" kern="1200" dirty="0">
              <a:solidFill>
                <a:schemeClr val="tx1"/>
              </a:solidFill>
              <a:latin typeface="+mj-lt"/>
            </a:rPr>
            <a:t>• La Diversidad</a:t>
          </a:r>
        </a:p>
        <a:p>
          <a:pPr marL="0" lvl="0" indent="0" algn="just" defTabSz="622300">
            <a:lnSpc>
              <a:spcPct val="100000"/>
            </a:lnSpc>
            <a:spcBef>
              <a:spcPct val="0"/>
            </a:spcBef>
            <a:spcAft>
              <a:spcPct val="35000"/>
            </a:spcAft>
            <a:buNone/>
          </a:pPr>
          <a:endParaRPr lang="es-ES" sz="1400" b="1" kern="1200" dirty="0">
            <a:solidFill>
              <a:schemeClr val="tx1"/>
            </a:solidFill>
            <a:latin typeface="+mj-lt"/>
          </a:endParaRPr>
        </a:p>
        <a:p>
          <a:pPr marL="0" lvl="0" indent="0" algn="just" defTabSz="622300">
            <a:lnSpc>
              <a:spcPct val="100000"/>
            </a:lnSpc>
            <a:spcBef>
              <a:spcPct val="0"/>
            </a:spcBef>
            <a:spcAft>
              <a:spcPct val="35000"/>
            </a:spcAft>
            <a:buNone/>
          </a:pPr>
          <a:endParaRPr lang="es-ES" sz="1400" b="1" kern="1200" dirty="0">
            <a:solidFill>
              <a:schemeClr val="tx1"/>
            </a:solidFill>
            <a:latin typeface="+mj-lt"/>
          </a:endParaRPr>
        </a:p>
      </dsp:txBody>
      <dsp:txXfrm rot="-5400000">
        <a:off x="3081233" y="2919470"/>
        <a:ext cx="3081234" cy="1751682"/>
      </dsp:txXfrm>
    </dsp:sp>
    <dsp:sp modelId="{DA284F67-B1DD-4381-9EAB-AA6FA1A22AEE}">
      <dsp:nvSpPr>
        <dsp:cNvPr id="0" name=""/>
        <dsp:cNvSpPr/>
      </dsp:nvSpPr>
      <dsp:spPr>
        <a:xfrm>
          <a:off x="1805871" y="1984118"/>
          <a:ext cx="2550725" cy="702915"/>
        </a:xfrm>
        <a:prstGeom prst="roundRect">
          <a:avLst/>
        </a:prstGeom>
        <a:solidFill>
          <a:schemeClr val="accent4"/>
        </a:solidFill>
        <a:ln w="25400" cap="flat" cmpd="sng" algn="ctr">
          <a:solidFill>
            <a:schemeClr val="accent4"/>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s-ES" sz="2400" b="1" kern="1200" dirty="0"/>
        </a:p>
        <a:p>
          <a:pPr marL="0" lvl="0" indent="0" algn="ctr" defTabSz="1066800">
            <a:lnSpc>
              <a:spcPct val="90000"/>
            </a:lnSpc>
            <a:spcBef>
              <a:spcPct val="0"/>
            </a:spcBef>
            <a:spcAft>
              <a:spcPct val="35000"/>
            </a:spcAft>
            <a:buNone/>
          </a:pPr>
          <a:r>
            <a:rPr lang="es-ES" sz="1600" b="1" kern="1200" dirty="0"/>
            <a:t>CURRICULO DIVERSIFICADO</a:t>
          </a:r>
        </a:p>
        <a:p>
          <a:pPr marL="0" lvl="0" indent="0" algn="ctr" defTabSz="1066800">
            <a:lnSpc>
              <a:spcPct val="90000"/>
            </a:lnSpc>
            <a:spcBef>
              <a:spcPct val="0"/>
            </a:spcBef>
            <a:spcAft>
              <a:spcPct val="35000"/>
            </a:spcAft>
            <a:buNone/>
          </a:pPr>
          <a:endParaRPr lang="es-ES" sz="1600" b="1" kern="1200" dirty="0"/>
        </a:p>
        <a:p>
          <a:pPr marL="0" lvl="0" indent="0" algn="ctr" defTabSz="1066800">
            <a:lnSpc>
              <a:spcPct val="90000"/>
            </a:lnSpc>
            <a:spcBef>
              <a:spcPct val="0"/>
            </a:spcBef>
            <a:spcAft>
              <a:spcPct val="35000"/>
            </a:spcAft>
            <a:buNone/>
          </a:pPr>
          <a:endParaRPr lang="es-ES" sz="1600" b="1" kern="1200" dirty="0"/>
        </a:p>
      </dsp:txBody>
      <dsp:txXfrm>
        <a:off x="1840184" y="2018431"/>
        <a:ext cx="2482099" cy="6342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F36BC8-2C4E-4E4B-9599-430A7575BCA7}">
      <dsp:nvSpPr>
        <dsp:cNvPr id="0" name=""/>
        <dsp:cNvSpPr/>
      </dsp:nvSpPr>
      <dsp:spPr>
        <a:xfrm>
          <a:off x="0" y="285359"/>
          <a:ext cx="5413383"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734E451-B042-416C-89D9-14145606177B}">
      <dsp:nvSpPr>
        <dsp:cNvPr id="0" name=""/>
        <dsp:cNvSpPr/>
      </dsp:nvSpPr>
      <dsp:spPr>
        <a:xfrm>
          <a:off x="270669" y="19679"/>
          <a:ext cx="4837924" cy="531360"/>
        </a:xfrm>
        <a:prstGeom prst="roundRect">
          <a:avLst/>
        </a:prstGeom>
        <a:solidFill>
          <a:schemeClr val="accent5">
            <a:lumMod val="20000"/>
            <a:lumOff val="80000"/>
          </a:schemeClr>
        </a:solidFill>
        <a:ln w="25400" cap="flat" cmpd="sng" algn="ctr">
          <a:solidFill>
            <a:schemeClr val="accent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3229" tIns="0" rIns="143229" bIns="0" numCol="1" spcCol="1270" anchor="ctr" anchorCtr="0">
          <a:noAutofit/>
        </a:bodyPr>
        <a:lstStyle/>
        <a:p>
          <a:pPr marL="0" lvl="0" indent="0" algn="just" defTabSz="533400">
            <a:lnSpc>
              <a:spcPct val="90000"/>
            </a:lnSpc>
            <a:spcBef>
              <a:spcPct val="0"/>
            </a:spcBef>
            <a:spcAft>
              <a:spcPct val="35000"/>
            </a:spcAft>
            <a:buNone/>
          </a:pPr>
          <a:r>
            <a:rPr lang="es-MX" sz="1200" kern="1200" dirty="0">
              <a:solidFill>
                <a:srgbClr val="002060"/>
              </a:solidFill>
              <a:latin typeface="Poppins" panose="00000500000000000000" pitchFamily="2" charset="0"/>
              <a:cs typeface="Poppins" panose="00000500000000000000" pitchFamily="2" charset="0"/>
            </a:rPr>
            <a:t>identificación de necesidades de aprendizajes/contexto de las y los estudiantes</a:t>
          </a:r>
          <a:endParaRPr lang="es-PE" sz="1200" kern="1200" dirty="0">
            <a:solidFill>
              <a:srgbClr val="002060"/>
            </a:solidFill>
            <a:latin typeface="Poppins" panose="00000500000000000000" pitchFamily="2" charset="0"/>
            <a:cs typeface="Poppins" panose="00000500000000000000" pitchFamily="2" charset="0"/>
          </a:endParaRPr>
        </a:p>
      </dsp:txBody>
      <dsp:txXfrm>
        <a:off x="296608" y="45618"/>
        <a:ext cx="4786046" cy="479482"/>
      </dsp:txXfrm>
    </dsp:sp>
    <dsp:sp modelId="{6A22A72F-D0FD-422D-BB45-BC3C281D8833}">
      <dsp:nvSpPr>
        <dsp:cNvPr id="0" name=""/>
        <dsp:cNvSpPr/>
      </dsp:nvSpPr>
      <dsp:spPr>
        <a:xfrm>
          <a:off x="0" y="1101839"/>
          <a:ext cx="5413383"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3CDE0C-A031-40BE-B835-4C52448AF016}">
      <dsp:nvSpPr>
        <dsp:cNvPr id="0" name=""/>
        <dsp:cNvSpPr/>
      </dsp:nvSpPr>
      <dsp:spPr>
        <a:xfrm>
          <a:off x="524302" y="809262"/>
          <a:ext cx="4889080" cy="531360"/>
        </a:xfrm>
        <a:prstGeom prst="roundRect">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3229" tIns="0" rIns="143229" bIns="0" numCol="1" spcCol="1270" anchor="ctr" anchorCtr="0">
          <a:noAutofit/>
        </a:bodyPr>
        <a:lstStyle/>
        <a:p>
          <a:pPr marL="0" lvl="0" indent="0" algn="just" defTabSz="533400">
            <a:lnSpc>
              <a:spcPct val="90000"/>
            </a:lnSpc>
            <a:spcBef>
              <a:spcPct val="0"/>
            </a:spcBef>
            <a:spcAft>
              <a:spcPct val="35000"/>
            </a:spcAft>
            <a:buNone/>
          </a:pPr>
          <a:r>
            <a:rPr lang="es-PE" sz="1200" kern="1200" dirty="0">
              <a:solidFill>
                <a:srgbClr val="002060"/>
              </a:solidFill>
              <a:latin typeface="Poppins" panose="00000500000000000000" pitchFamily="2" charset="0"/>
              <a:cs typeface="Poppins" panose="00000500000000000000" pitchFamily="2" charset="0"/>
            </a:rPr>
            <a:t>Socialización de manera colegiada el plan de investigación, lo que les permite elaborar situaciones significativas en común y los retos. </a:t>
          </a:r>
        </a:p>
      </dsp:txBody>
      <dsp:txXfrm>
        <a:off x="550241" y="835201"/>
        <a:ext cx="4837202" cy="479482"/>
      </dsp:txXfrm>
    </dsp:sp>
    <dsp:sp modelId="{8F629E06-A64D-4BF4-8BE3-3B4CF966E19E}">
      <dsp:nvSpPr>
        <dsp:cNvPr id="0" name=""/>
        <dsp:cNvSpPr/>
      </dsp:nvSpPr>
      <dsp:spPr>
        <a:xfrm>
          <a:off x="0" y="1918319"/>
          <a:ext cx="5413383"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96212C-C20A-47DB-9A60-781B009BBEAD}">
      <dsp:nvSpPr>
        <dsp:cNvPr id="0" name=""/>
        <dsp:cNvSpPr/>
      </dsp:nvSpPr>
      <dsp:spPr>
        <a:xfrm>
          <a:off x="519565" y="1706620"/>
          <a:ext cx="4893817" cy="531360"/>
        </a:xfrm>
        <a:prstGeom prst="roundRect">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3229" tIns="0" rIns="143229" bIns="0" numCol="1" spcCol="1270" anchor="ctr" anchorCtr="0">
          <a:noAutofit/>
        </a:bodyPr>
        <a:lstStyle/>
        <a:p>
          <a:pPr marL="0" lvl="0" indent="0" algn="l" defTabSz="533400">
            <a:lnSpc>
              <a:spcPct val="90000"/>
            </a:lnSpc>
            <a:spcBef>
              <a:spcPct val="0"/>
            </a:spcBef>
            <a:spcAft>
              <a:spcPct val="35000"/>
            </a:spcAft>
            <a:buNone/>
          </a:pPr>
          <a:r>
            <a:rPr lang="es-MX" sz="1200" kern="1200" dirty="0">
              <a:solidFill>
                <a:srgbClr val="002060"/>
              </a:solidFill>
              <a:latin typeface="Poppins" panose="00000500000000000000" pitchFamily="2" charset="0"/>
              <a:cs typeface="Poppins" panose="00000500000000000000" pitchFamily="2" charset="0"/>
            </a:rPr>
            <a:t>Determinación de  las competencias que las y los estudiantes deben desarrollar durante la alternancia (propósitos de aprendizaje). </a:t>
          </a:r>
          <a:endParaRPr lang="es-PE" sz="1200" kern="1200" dirty="0">
            <a:solidFill>
              <a:srgbClr val="002060"/>
            </a:solidFill>
            <a:latin typeface="Poppins" panose="00000500000000000000" pitchFamily="2" charset="0"/>
            <a:cs typeface="Poppins" panose="00000500000000000000" pitchFamily="2" charset="0"/>
          </a:endParaRPr>
        </a:p>
      </dsp:txBody>
      <dsp:txXfrm>
        <a:off x="545504" y="1732559"/>
        <a:ext cx="4841939" cy="479482"/>
      </dsp:txXfrm>
    </dsp:sp>
    <dsp:sp modelId="{1A0CF1D9-1DFC-4DA3-9123-7A7195CC39C3}">
      <dsp:nvSpPr>
        <dsp:cNvPr id="0" name=""/>
        <dsp:cNvSpPr/>
      </dsp:nvSpPr>
      <dsp:spPr>
        <a:xfrm>
          <a:off x="0" y="2734799"/>
          <a:ext cx="5413383"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24BCCF-83CA-420A-88DD-82006103B742}">
      <dsp:nvSpPr>
        <dsp:cNvPr id="0" name=""/>
        <dsp:cNvSpPr/>
      </dsp:nvSpPr>
      <dsp:spPr>
        <a:xfrm>
          <a:off x="720840" y="2498886"/>
          <a:ext cx="3789368" cy="531360"/>
        </a:xfrm>
        <a:prstGeom prst="roundRect">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3229" tIns="0" rIns="143229" bIns="0" numCol="1" spcCol="1270" anchor="ctr" anchorCtr="0">
          <a:noAutofit/>
        </a:bodyPr>
        <a:lstStyle/>
        <a:p>
          <a:pPr marL="0" lvl="0" indent="0" algn="l" defTabSz="533400">
            <a:lnSpc>
              <a:spcPct val="90000"/>
            </a:lnSpc>
            <a:spcBef>
              <a:spcPct val="0"/>
            </a:spcBef>
            <a:spcAft>
              <a:spcPct val="35000"/>
            </a:spcAft>
            <a:buNone/>
          </a:pPr>
          <a:r>
            <a:rPr lang="es-MX" sz="1200" kern="1200" dirty="0">
              <a:solidFill>
                <a:srgbClr val="002060"/>
              </a:solidFill>
              <a:latin typeface="Poppins" panose="00000500000000000000" pitchFamily="2" charset="0"/>
              <a:cs typeface="Poppins" panose="00000500000000000000" pitchFamily="2" charset="0"/>
            </a:rPr>
            <a:t>Determinan la evidencia de aprendizaje y los criterios de evaluación</a:t>
          </a:r>
          <a:endParaRPr lang="es-PE" sz="1200" kern="1200" dirty="0">
            <a:solidFill>
              <a:srgbClr val="002060"/>
            </a:solidFill>
            <a:latin typeface="Poppins" panose="00000500000000000000" pitchFamily="2" charset="0"/>
            <a:cs typeface="Poppins" panose="00000500000000000000" pitchFamily="2" charset="0"/>
          </a:endParaRPr>
        </a:p>
      </dsp:txBody>
      <dsp:txXfrm>
        <a:off x="746779" y="2524825"/>
        <a:ext cx="3737490" cy="479482"/>
      </dsp:txXfrm>
    </dsp:sp>
    <dsp:sp modelId="{4C56CBE0-0C01-4621-8BB4-A8F144B7BC5A}">
      <dsp:nvSpPr>
        <dsp:cNvPr id="0" name=""/>
        <dsp:cNvSpPr/>
      </dsp:nvSpPr>
      <dsp:spPr>
        <a:xfrm>
          <a:off x="0" y="3570959"/>
          <a:ext cx="5413383"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7C6587-4EE1-4095-9F3D-A3E1E9EF94C9}">
      <dsp:nvSpPr>
        <dsp:cNvPr id="0" name=""/>
        <dsp:cNvSpPr/>
      </dsp:nvSpPr>
      <dsp:spPr>
        <a:xfrm>
          <a:off x="682113" y="3282241"/>
          <a:ext cx="3789368" cy="531360"/>
        </a:xfrm>
        <a:prstGeom prst="roundRect">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3229" tIns="0" rIns="143229" bIns="0" numCol="1" spcCol="1270" anchor="ctr" anchorCtr="0">
          <a:noAutofit/>
        </a:bodyPr>
        <a:lstStyle/>
        <a:p>
          <a:pPr marL="0" lvl="0" indent="0" algn="l" defTabSz="533400">
            <a:lnSpc>
              <a:spcPct val="90000"/>
            </a:lnSpc>
            <a:spcBef>
              <a:spcPct val="0"/>
            </a:spcBef>
            <a:spcAft>
              <a:spcPct val="35000"/>
            </a:spcAft>
            <a:buNone/>
          </a:pPr>
          <a:r>
            <a:rPr lang="es-MX" sz="1200" kern="1200" dirty="0">
              <a:solidFill>
                <a:srgbClr val="002060"/>
              </a:solidFill>
              <a:latin typeface="Poppins" panose="00000500000000000000" pitchFamily="2" charset="0"/>
              <a:cs typeface="Poppins" panose="00000500000000000000" pitchFamily="2" charset="0"/>
            </a:rPr>
            <a:t>Secuencian las sesiones y las actividades de aprendizaje.</a:t>
          </a:r>
          <a:endParaRPr lang="es-PE" sz="1200" kern="1200" dirty="0">
            <a:solidFill>
              <a:srgbClr val="002060"/>
            </a:solidFill>
            <a:latin typeface="Poppins" panose="00000500000000000000" pitchFamily="2" charset="0"/>
            <a:cs typeface="Poppins" panose="00000500000000000000" pitchFamily="2" charset="0"/>
          </a:endParaRPr>
        </a:p>
      </dsp:txBody>
      <dsp:txXfrm>
        <a:off x="708052" y="3308180"/>
        <a:ext cx="3737490" cy="4794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C71A47-3DB9-4863-8874-97446FFADB81}">
      <dsp:nvSpPr>
        <dsp:cNvPr id="0" name=""/>
        <dsp:cNvSpPr/>
      </dsp:nvSpPr>
      <dsp:spPr>
        <a:xfrm>
          <a:off x="161124" y="283730"/>
          <a:ext cx="2125604" cy="3813827"/>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625048B-AC4B-4EC9-82D3-7C0B4916E05B}">
      <dsp:nvSpPr>
        <dsp:cNvPr id="0" name=""/>
        <dsp:cNvSpPr/>
      </dsp:nvSpPr>
      <dsp:spPr>
        <a:xfrm>
          <a:off x="97055" y="0"/>
          <a:ext cx="2310114" cy="1503017"/>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a:glow rad="101600">
            <a:schemeClr val="accent4">
              <a:satMod val="175000"/>
              <a:alpha val="40000"/>
            </a:schemeClr>
          </a:glow>
        </a:effectLst>
      </dsp:spPr>
      <dsp:style>
        <a:lnRef idx="2">
          <a:scrgbClr r="0" g="0" b="0"/>
        </a:lnRef>
        <a:fillRef idx="1">
          <a:scrgbClr r="0" g="0" b="0"/>
        </a:fillRef>
        <a:effectRef idx="0">
          <a:scrgbClr r="0" g="0" b="0"/>
        </a:effectRef>
        <a:fontRef idx="minor"/>
      </dsp:style>
    </dsp:sp>
    <dsp:sp modelId="{E7D06AFE-6D96-4C28-8E37-B3FE5CC309C4}">
      <dsp:nvSpPr>
        <dsp:cNvPr id="0" name=""/>
        <dsp:cNvSpPr/>
      </dsp:nvSpPr>
      <dsp:spPr>
        <a:xfrm>
          <a:off x="50880" y="2582735"/>
          <a:ext cx="2421336" cy="1771194"/>
        </a:xfrm>
        <a:prstGeom prst="rect">
          <a:avLst/>
        </a:prstGeom>
        <a:solidFill>
          <a:schemeClr val="accent2">
            <a:lumMod val="40000"/>
            <a:lumOff val="60000"/>
          </a:schemeClr>
        </a:soli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41910" tIns="41910" rIns="41910" bIns="41910" numCol="1" spcCol="1270" anchor="ctr" anchorCtr="0">
          <a:noAutofit/>
        </a:bodyPr>
        <a:lstStyle/>
        <a:p>
          <a:pPr marL="0" lvl="0" indent="0" algn="just" defTabSz="466725">
            <a:lnSpc>
              <a:spcPct val="90000"/>
            </a:lnSpc>
            <a:spcBef>
              <a:spcPct val="0"/>
            </a:spcBef>
            <a:spcAft>
              <a:spcPct val="35000"/>
            </a:spcAft>
            <a:buNone/>
          </a:pPr>
          <a:r>
            <a:rPr lang="es-ES" sz="1050" kern="1200" dirty="0">
              <a:latin typeface="Poppins" panose="00000500000000000000" pitchFamily="2" charset="0"/>
              <a:cs typeface="Poppins" panose="00000500000000000000" pitchFamily="2" charset="0"/>
            </a:rPr>
            <a:t>Es la etapa mas importante por propiciar  diálogo, reflexión y  profundización del tema a investigar, así como la metodología a emplear por parte de docentes y el trabajo del equipo con los estudiantes alineado con las necesidades,  problemática y demandas del contexto actual.  </a:t>
          </a:r>
        </a:p>
      </dsp:txBody>
      <dsp:txXfrm>
        <a:off x="50880" y="2582735"/>
        <a:ext cx="2421336" cy="1771194"/>
      </dsp:txXfrm>
    </dsp:sp>
    <dsp:sp modelId="{86FF7D5C-80E7-496A-96C6-4BB24F7BF43A}">
      <dsp:nvSpPr>
        <dsp:cNvPr id="0" name=""/>
        <dsp:cNvSpPr/>
      </dsp:nvSpPr>
      <dsp:spPr>
        <a:xfrm>
          <a:off x="145730" y="2011442"/>
          <a:ext cx="2069981" cy="261711"/>
        </a:xfrm>
        <a:prstGeom prst="rect">
          <a:avLst/>
        </a:prstGeom>
        <a:solidFill>
          <a:srgbClr val="00B0F0"/>
        </a:solid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b="1" kern="1200" dirty="0">
              <a:latin typeface="Poppins" panose="00000500000000000000" pitchFamily="2" charset="0"/>
              <a:cs typeface="Poppins" panose="00000500000000000000" pitchFamily="2" charset="0"/>
            </a:rPr>
            <a:t>Planificación</a:t>
          </a:r>
        </a:p>
      </dsp:txBody>
      <dsp:txXfrm>
        <a:off x="145730" y="2011442"/>
        <a:ext cx="2069981" cy="261711"/>
      </dsp:txXfrm>
    </dsp:sp>
    <dsp:sp modelId="{49461D9D-EFF6-4D69-B0B1-369D515DEFDF}">
      <dsp:nvSpPr>
        <dsp:cNvPr id="0" name=""/>
        <dsp:cNvSpPr/>
      </dsp:nvSpPr>
      <dsp:spPr>
        <a:xfrm>
          <a:off x="3094540" y="1002234"/>
          <a:ext cx="1956726" cy="2891416"/>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764967F-BFEE-436D-8732-37ECA6505F98}">
      <dsp:nvSpPr>
        <dsp:cNvPr id="0" name=""/>
        <dsp:cNvSpPr/>
      </dsp:nvSpPr>
      <dsp:spPr>
        <a:xfrm>
          <a:off x="2806774" y="0"/>
          <a:ext cx="2404036" cy="1426051"/>
        </a:xfrm>
        <a:prstGeom prst="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a:glow rad="63500">
            <a:schemeClr val="accent2">
              <a:satMod val="175000"/>
              <a:alpha val="40000"/>
            </a:schemeClr>
          </a:glow>
        </a:effectLst>
      </dsp:spPr>
      <dsp:style>
        <a:lnRef idx="2">
          <a:scrgbClr r="0" g="0" b="0"/>
        </a:lnRef>
        <a:fillRef idx="1">
          <a:scrgbClr r="0" g="0" b="0"/>
        </a:fillRef>
        <a:effectRef idx="0">
          <a:scrgbClr r="0" g="0" b="0"/>
        </a:effectRef>
        <a:fontRef idx="minor"/>
      </dsp:style>
    </dsp:sp>
    <dsp:sp modelId="{12119073-8E7F-4BC1-8924-5DDC31807183}">
      <dsp:nvSpPr>
        <dsp:cNvPr id="0" name=""/>
        <dsp:cNvSpPr/>
      </dsp:nvSpPr>
      <dsp:spPr>
        <a:xfrm>
          <a:off x="2783192" y="2553768"/>
          <a:ext cx="2547438" cy="1695907"/>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just" defTabSz="488950">
            <a:lnSpc>
              <a:spcPct val="90000"/>
            </a:lnSpc>
            <a:spcBef>
              <a:spcPct val="0"/>
            </a:spcBef>
            <a:spcAft>
              <a:spcPct val="35000"/>
            </a:spcAft>
            <a:buNone/>
          </a:pPr>
          <a:r>
            <a:rPr lang="es-ES" sz="1100" kern="1200" dirty="0">
              <a:solidFill>
                <a:schemeClr val="tx1"/>
              </a:solidFill>
              <a:latin typeface="Poppins" panose="00000500000000000000" pitchFamily="2" charset="0"/>
              <a:cs typeface="Poppins" panose="00000500000000000000" pitchFamily="2" charset="0"/>
            </a:rPr>
            <a:t>En el espacio socioeconómico y familiar, el estudiante hace uso de los recursos y oportunidades que le brinda su entorno para desarrollar el guion de preguntas </a:t>
          </a:r>
        </a:p>
        <a:p>
          <a:pPr marL="0" lvl="0" indent="0" algn="just" defTabSz="488950">
            <a:lnSpc>
              <a:spcPct val="90000"/>
            </a:lnSpc>
            <a:spcBef>
              <a:spcPct val="0"/>
            </a:spcBef>
            <a:spcAft>
              <a:spcPct val="35000"/>
            </a:spcAft>
            <a:buNone/>
          </a:pPr>
          <a:r>
            <a:rPr lang="es-ES" sz="1100" kern="1200" dirty="0">
              <a:solidFill>
                <a:schemeClr val="tx1"/>
              </a:solidFill>
              <a:latin typeface="Poppins" panose="00000500000000000000" pitchFamily="2" charset="0"/>
              <a:cs typeface="Poppins" panose="00000500000000000000" pitchFamily="2" charset="0"/>
            </a:rPr>
            <a:t>En el CRFA, desarrollo de las estrategias pedagógicas del MSE SA.</a:t>
          </a:r>
        </a:p>
      </dsp:txBody>
      <dsp:txXfrm>
        <a:off x="2783192" y="2553768"/>
        <a:ext cx="2547438" cy="1695907"/>
      </dsp:txXfrm>
    </dsp:sp>
    <dsp:sp modelId="{166795F8-6104-42C1-88C3-037F65DFBA31}">
      <dsp:nvSpPr>
        <dsp:cNvPr id="0" name=""/>
        <dsp:cNvSpPr/>
      </dsp:nvSpPr>
      <dsp:spPr>
        <a:xfrm>
          <a:off x="2942330" y="1914286"/>
          <a:ext cx="2146320" cy="300581"/>
        </a:xfrm>
        <a:prstGeom prst="rect">
          <a:avLst/>
        </a:prstGeom>
        <a:solidFill>
          <a:srgbClr val="00B0F0"/>
        </a:solid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b="1" kern="1200" dirty="0">
              <a:latin typeface="Poppins" panose="00000500000000000000" pitchFamily="2" charset="0"/>
              <a:cs typeface="Poppins" panose="00000500000000000000" pitchFamily="2" charset="0"/>
            </a:rPr>
            <a:t>Implementación</a:t>
          </a:r>
        </a:p>
      </dsp:txBody>
      <dsp:txXfrm>
        <a:off x="2942330" y="1914286"/>
        <a:ext cx="2146320" cy="300581"/>
      </dsp:txXfrm>
    </dsp:sp>
    <dsp:sp modelId="{0D3D09D7-1AD7-46F8-8781-5893D2A67D79}">
      <dsp:nvSpPr>
        <dsp:cNvPr id="0" name=""/>
        <dsp:cNvSpPr/>
      </dsp:nvSpPr>
      <dsp:spPr>
        <a:xfrm>
          <a:off x="5906095" y="960389"/>
          <a:ext cx="2107540" cy="2995341"/>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941D2A7-124C-4A5E-8CBE-1683AE4A1710}">
      <dsp:nvSpPr>
        <dsp:cNvPr id="0" name=""/>
        <dsp:cNvSpPr/>
      </dsp:nvSpPr>
      <dsp:spPr>
        <a:xfrm>
          <a:off x="5795424" y="76536"/>
          <a:ext cx="2095233" cy="1518151"/>
        </a:xfrm>
        <a:prstGeom prst="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a:glow rad="101600">
            <a:schemeClr val="accent5">
              <a:satMod val="175000"/>
              <a:alpha val="40000"/>
            </a:schemeClr>
          </a:glow>
        </a:effectLst>
      </dsp:spPr>
      <dsp:style>
        <a:lnRef idx="2">
          <a:scrgbClr r="0" g="0" b="0"/>
        </a:lnRef>
        <a:fillRef idx="1">
          <a:scrgbClr r="0" g="0" b="0"/>
        </a:fillRef>
        <a:effectRef idx="0">
          <a:scrgbClr r="0" g="0" b="0"/>
        </a:effectRef>
        <a:fontRef idx="minor"/>
      </dsp:style>
    </dsp:sp>
    <dsp:sp modelId="{91ABC950-97A3-43CE-8DF0-155900819A76}">
      <dsp:nvSpPr>
        <dsp:cNvPr id="0" name=""/>
        <dsp:cNvSpPr/>
      </dsp:nvSpPr>
      <dsp:spPr>
        <a:xfrm>
          <a:off x="5643426" y="2532157"/>
          <a:ext cx="2476099" cy="1759363"/>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just" defTabSz="488950">
            <a:lnSpc>
              <a:spcPct val="90000"/>
            </a:lnSpc>
            <a:spcBef>
              <a:spcPct val="0"/>
            </a:spcBef>
            <a:spcAft>
              <a:spcPct val="35000"/>
            </a:spcAft>
            <a:buNone/>
          </a:pPr>
          <a:r>
            <a:rPr lang="es-ES" sz="1100" kern="1200" dirty="0">
              <a:solidFill>
                <a:schemeClr val="tx1"/>
              </a:solidFill>
              <a:latin typeface="Poppins" panose="00000500000000000000" pitchFamily="2" charset="0"/>
              <a:cs typeface="Poppins" panose="00000500000000000000" pitchFamily="2" charset="0"/>
            </a:rPr>
            <a:t>La evaluación del plan de investigación se realiza a través del análisis y la valoración del informe. Y a partir de ello se brinda retroalimentación oportuna al estudiante para la mejora de sus aprendizajes y continuar con el desarrollo de estrategias pedagógicas del MSE</a:t>
          </a:r>
        </a:p>
      </dsp:txBody>
      <dsp:txXfrm>
        <a:off x="5643426" y="2532157"/>
        <a:ext cx="2476099" cy="1759363"/>
      </dsp:txXfrm>
    </dsp:sp>
    <dsp:sp modelId="{95840CCA-5EAB-440B-BDBD-F1D5CCF4F937}">
      <dsp:nvSpPr>
        <dsp:cNvPr id="0" name=""/>
        <dsp:cNvSpPr/>
      </dsp:nvSpPr>
      <dsp:spPr>
        <a:xfrm>
          <a:off x="5789345" y="1944729"/>
          <a:ext cx="2290641" cy="273804"/>
        </a:xfrm>
        <a:prstGeom prst="rect">
          <a:avLst/>
        </a:prstGeom>
        <a:solidFill>
          <a:srgbClr val="00B0F0"/>
        </a:solid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b="1" kern="1200" dirty="0">
              <a:latin typeface="Poppins" panose="00000500000000000000" pitchFamily="2" charset="0"/>
              <a:cs typeface="Poppins" panose="00000500000000000000" pitchFamily="2" charset="0"/>
            </a:rPr>
            <a:t>Evaluación </a:t>
          </a:r>
        </a:p>
      </dsp:txBody>
      <dsp:txXfrm>
        <a:off x="5789345" y="1944729"/>
        <a:ext cx="2290641" cy="273804"/>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CaptionedPictures">
  <dgm:title val=""/>
  <dgm:desc val=""/>
  <dgm:catLst>
    <dgm:cat type="picture" pri="5000"/>
    <dgm:cat type="pictureconvert" pri="5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Name0">
    <dgm:varLst>
      <dgm:chMax/>
      <dgm:chPref/>
      <dgm:dir/>
    </dgm:varLst>
    <dgm:choose name="Name1">
      <dgm:if name="Name2" func="var" arg="dir" op="equ" val="norm">
        <dgm:alg type="snake">
          <dgm:param type="off" val="ctr"/>
        </dgm:alg>
      </dgm:if>
      <dgm:else name="Name3">
        <dgm:alg type="snake">
          <dgm:param type="grDir" val="tR"/>
          <dgm:param type="off" val="ctr"/>
        </dgm:alg>
      </dgm:else>
    </dgm:choose>
    <dgm:shape xmlns:r="http://schemas.openxmlformats.org/officeDocument/2006/relationships" r:blip="">
      <dgm:adjLst/>
    </dgm:shape>
    <dgm:constrLst>
      <dgm:constr type="primFontSz" for="des" forName="Parent" op="equ"/>
      <dgm:constr type="primFontSz" for="des" forName="Child" refType="primFontSz" refFor="des" refForName="Parent" op="lte"/>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val="1"/>
          <dgm:chPref val="1"/>
        </dgm:varLst>
        <dgm:alg type="composite">
          <dgm:param type="ar" val="0.85"/>
        </dgm:alg>
        <dgm:shape xmlns:r="http://schemas.openxmlformats.org/officeDocument/2006/relationships" r:blip="">
          <dgm:adjLst/>
        </dgm:shape>
        <dgm:constrLst>
          <dgm:constr type="l" for="ch" forName="Accent" refType="w" fact="0"/>
          <dgm:constr type="t" for="ch" forName="Accent" refType="h" fact="0"/>
          <dgm:constr type="w" for="ch" forName="Accent" refType="w"/>
          <dgm:constr type="h" for="ch" forName="Accent" refType="h"/>
          <dgm:constr type="l" for="ch" forName="Image" refType="w" fact="0.05"/>
          <dgm:constr type="t" for="ch" forName="Image" refType="h" fact="0.04"/>
          <dgm:constr type="w" for="ch" forName="Image" refType="w" fact="0.9"/>
          <dgm:constr type="h" for="ch" forName="Image" refType="h" fact="0.65"/>
          <dgm:constr type="l" for="ch" forName="ChildComposite" refType="w" fact="0.05"/>
          <dgm:constr type="t" for="ch" forName="ChildComposite" refType="h" fact="0.69"/>
          <dgm:constr type="w" for="ch" forName="ChildComposite" refType="w" fact="0.9"/>
          <dgm:constr type="h" for="ch" forName="ChildComposite" refType="h" fact="0.27"/>
        </dgm:constrLst>
        <dgm:layoutNode name="Accent" styleLbl="trAlignAcc1">
          <dgm:varLst>
            <dgm:chMax val="0"/>
            <dgm:chPref val="0"/>
          </dgm:varLst>
          <dgm:alg type="sp"/>
          <dgm:shape xmlns:r="http://schemas.openxmlformats.org/officeDocument/2006/relationships" type="rect" r:blip="">
            <dgm:adjLst/>
          </dgm:shape>
          <dgm:presOf/>
        </dgm:layoutNode>
        <dgm:layoutNode name="Image" styleLbl="alignImgPlace1">
          <dgm:varLst>
            <dgm:chMax val="0"/>
            <dgm:chPref val="0"/>
          </dgm:varLst>
          <dgm:alg type="sp"/>
          <dgm:shape xmlns:r="http://schemas.openxmlformats.org/officeDocument/2006/relationships" type="rect" r:blip="" blipPhldr="1">
            <dgm:adjLst/>
          </dgm:shape>
          <dgm:presOf/>
        </dgm:layoutNode>
        <dgm:layoutNode name="ChildComposite">
          <dgm:alg type="composite"/>
          <dgm:shape xmlns:r="http://schemas.openxmlformats.org/officeDocument/2006/relationships" r:blip="">
            <dgm:adjLst/>
          </dgm:shape>
          <dgm:choose name="Name4">
            <dgm:if name="Name5" axis="ch" ptType="node" func="cnt" op="gte" val="1">
              <dgm:constrLst>
                <dgm:constr type="l" for="ch" forName="Parent" refType="w" fact="0"/>
                <dgm:constr type="t" for="ch" forName="Parent" refType="h" fact="0"/>
                <dgm:constr type="w" for="ch" forName="Parent" refType="w"/>
                <dgm:constr type="h" for="ch" forName="Parent" refType="h" fact="0.3704"/>
                <dgm:constr type="l" for="ch" forName="Child" refType="w" fact="0"/>
                <dgm:constr type="t" for="ch" forName="Child" refType="h" fact="0.3704"/>
                <dgm:constr type="w" for="ch" forName="Child" refType="w"/>
                <dgm:constr type="h" for="ch" forName="Child" refType="h" fact="0.6296"/>
              </dgm:constrLst>
            </dgm:if>
            <dgm:else name="Name6">
              <dgm:constrLst>
                <dgm:constr type="l" for="ch" forName="Parent" refType="w" fact="0"/>
                <dgm:constr type="t" for="ch" forName="Parent" refType="h" fact="0"/>
                <dgm:constr type="w" for="ch" forName="Parent" refType="w"/>
                <dgm:constr type="h" for="ch" forName="Parent" refType="h"/>
                <dgm:constr type="l" for="ch" forName="Child" refType="w" fact="0"/>
                <dgm:constr type="t" for="ch" forName="Child" refType="h" fact="0"/>
                <dgm:constr type="w" for="ch" forName="Child" refType="w" fact="0"/>
                <dgm:constr type="h" for="ch" forName="Child" refType="h" fact="0"/>
              </dgm:constrLst>
            </dgm:else>
          </dgm:choose>
          <dgm:layoutNode name="Child" styleLbl="node1">
            <dgm:varLst>
              <dgm:chMax val="0"/>
              <dgm:chPref val="0"/>
              <dgm:bulletEnabled val="1"/>
            </dgm:varLst>
            <dgm:choose name="Name7">
              <dgm:if name="Name8" axis="ch" ptType="node" func="cnt" op="gt" val="1">
                <dgm:alg type="tx">
                  <dgm:param type="parTxLTRAlign" val="l"/>
                  <dgm:param type="parTxRTLAlign" val="r"/>
                  <dgm:param type="txAnchorVert" val="mid"/>
                  <dgm:param type="txAnchorVertCh" val="mid"/>
                </dgm:alg>
              </dgm:if>
              <dgm:else name="Name9">
                <dgm:alg type="tx">
                  <dgm:param type="parTxLTRAlign" val="ctr"/>
                  <dgm:param type="parTxRTLAlign" val="ctr"/>
                  <dgm:param type="shpTxLTRAlignCh" val="l"/>
                  <dgm:param type="shpTxRTLAlignCh" val="r"/>
                  <dgm:param type="txAnchorVert" val="mid"/>
                  <dgm:param type="txAnchorVertCh" val="mid"/>
                </dgm:alg>
              </dgm:else>
            </dgm:choose>
            <dgm:choose name="Name10">
              <dgm:if name="Name11" axis="ch" ptType="node" func="cnt" op="gte" val="1">
                <dgm:shape xmlns:r="http://schemas.openxmlformats.org/officeDocument/2006/relationships" type="rect" r:blip="">
                  <dgm:adjLst/>
                </dgm:shape>
              </dgm:if>
              <dgm:else name="Name12">
                <dgm:shape xmlns:r="http://schemas.openxmlformats.org/officeDocument/2006/relationships" type="rect" r:blip="" hideGeom="1">
                  <dgm:adjLst/>
                </dgm:shape>
              </dgm:else>
            </dgm:choose>
            <dgm:choose name="Name13">
              <dgm:if name="Name14" axis="ch" ptType="node" func="cnt" op="gte" val="1">
                <dgm:presOf axis="des" ptType="node"/>
              </dgm:if>
              <dgm:else name="Name15">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 styleLbl="revTx">
            <dgm:varLst>
              <dgm:chMax val="1"/>
              <dgm:chPref val="0"/>
              <dgm:bulletEnabled val="1"/>
            </dgm:varLst>
            <dgm:alg type="tx">
              <dgm:param type="shpTxLTRAlignCh" val="ctr"/>
              <dgm:param type="txAnchorVert" val="mid"/>
            </dgm:alg>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9716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7784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7506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1603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090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6951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5147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2062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1792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8200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5476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5124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1"/>
        <p:cNvGrpSpPr/>
        <p:nvPr/>
      </p:nvGrpSpPr>
      <p:grpSpPr>
        <a:xfrm>
          <a:off x="0" y="0"/>
          <a:ext cx="0" cy="0"/>
          <a:chOff x="0" y="0"/>
          <a:chExt cx="0" cy="0"/>
        </a:xfrm>
      </p:grpSpPr>
      <p:sp>
        <p:nvSpPr>
          <p:cNvPr id="12" name="Google Shape;12;p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PE"/>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PE"/>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A577E49D-929A-662A-8BC6-5668E7E4EDDE}"/>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3" name="Marcador de pie de página 2">
            <a:extLst>
              <a:ext uri="{FF2B5EF4-FFF2-40B4-BE49-F238E27FC236}">
                <a16:creationId xmlns:a16="http://schemas.microsoft.com/office/drawing/2014/main" id="{48308DBF-5715-F5EC-28D7-F5C82B398102}"/>
              </a:ext>
            </a:extLst>
          </p:cNvPr>
          <p:cNvSpPr>
            <a:spLocks noGrp="1"/>
          </p:cNvSpPr>
          <p:nvPr>
            <p:ph type="ftr" sz="quarter" idx="11"/>
          </p:nvPr>
        </p:nvSpPr>
        <p:spPr/>
        <p:txBody>
          <a:bodyPr/>
          <a:lstStyle/>
          <a:p>
            <a:endParaRPr lang="es-PE"/>
          </a:p>
        </p:txBody>
      </p:sp>
      <p:sp>
        <p:nvSpPr>
          <p:cNvPr id="4" name="Marcador de número de diapositiva 3">
            <a:extLst>
              <a:ext uri="{FF2B5EF4-FFF2-40B4-BE49-F238E27FC236}">
                <a16:creationId xmlns:a16="http://schemas.microsoft.com/office/drawing/2014/main" id="{663E50EF-1468-3BCC-1AED-09B42C7C4D4B}"/>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35232493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co total">
  <p:cSld name="Blanco total">
    <p:spTree>
      <p:nvGrpSpPr>
        <p:cNvPr id="1" name="Shape 40"/>
        <p:cNvGrpSpPr/>
        <p:nvPr/>
      </p:nvGrpSpPr>
      <p:grpSpPr>
        <a:xfrm>
          <a:off x="0" y="0"/>
          <a:ext cx="0" cy="0"/>
          <a:chOff x="0" y="0"/>
          <a:chExt cx="0" cy="0"/>
        </a:xfrm>
      </p:grpSpPr>
      <p:sp>
        <p:nvSpPr>
          <p:cNvPr id="41" name="Google Shape;41;p33"/>
          <p:cNvSpPr/>
          <p:nvPr/>
        </p:nvSpPr>
        <p:spPr>
          <a:xfrm>
            <a:off x="-600" y="0"/>
            <a:ext cx="121932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78991" tIns="39485" rIns="78991" bIns="39485" anchor="ctr" anchorCtr="0">
            <a:noAutofit/>
          </a:bodyPr>
          <a:lstStyle/>
          <a:p>
            <a:pPr marL="0" marR="0" lvl="0" indent="0" algn="ctr" rtl="0">
              <a:spcBef>
                <a:spcPts val="0"/>
              </a:spcBef>
              <a:spcAft>
                <a:spcPts val="0"/>
              </a:spcAft>
              <a:buNone/>
            </a:pPr>
            <a:endParaRPr sz="1731">
              <a:solidFill>
                <a:schemeClr val="lt1"/>
              </a:solidFill>
              <a:latin typeface="Calibri"/>
              <a:ea typeface="Calibri"/>
              <a:cs typeface="Calibri"/>
              <a:sym typeface="Calibri"/>
            </a:endParaRPr>
          </a:p>
        </p:txBody>
      </p:sp>
      <p:sp>
        <p:nvSpPr>
          <p:cNvPr id="42" name="Google Shape;42;p33"/>
          <p:cNvSpPr txBox="1">
            <a:spLocks noGrp="1"/>
          </p:cNvSpPr>
          <p:nvPr>
            <p:ph type="sldNum" idx="12"/>
          </p:nvPr>
        </p:nvSpPr>
        <p:spPr>
          <a:xfrm>
            <a:off x="11830050" y="6595944"/>
            <a:ext cx="396000" cy="192206"/>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950">
                <a:solidFill>
                  <a:schemeClr val="lt1"/>
                </a:solidFill>
                <a:latin typeface="Calibri"/>
                <a:ea typeface="Calibri"/>
                <a:cs typeface="Calibri"/>
                <a:sym typeface="Calibri"/>
              </a:defRPr>
            </a:lvl1pPr>
            <a:lvl2pPr marL="0" lvl="1" indent="0" algn="ctr">
              <a:spcBef>
                <a:spcPts val="0"/>
              </a:spcBef>
              <a:buNone/>
              <a:defRPr sz="950">
                <a:solidFill>
                  <a:schemeClr val="lt1"/>
                </a:solidFill>
                <a:latin typeface="Calibri"/>
                <a:ea typeface="Calibri"/>
                <a:cs typeface="Calibri"/>
                <a:sym typeface="Calibri"/>
              </a:defRPr>
            </a:lvl2pPr>
            <a:lvl3pPr marL="0" lvl="2" indent="0" algn="ctr">
              <a:spcBef>
                <a:spcPts val="0"/>
              </a:spcBef>
              <a:buNone/>
              <a:defRPr sz="950">
                <a:solidFill>
                  <a:schemeClr val="lt1"/>
                </a:solidFill>
                <a:latin typeface="Calibri"/>
                <a:ea typeface="Calibri"/>
                <a:cs typeface="Calibri"/>
                <a:sym typeface="Calibri"/>
              </a:defRPr>
            </a:lvl3pPr>
            <a:lvl4pPr marL="0" lvl="3" indent="0" algn="ctr">
              <a:spcBef>
                <a:spcPts val="0"/>
              </a:spcBef>
              <a:buNone/>
              <a:defRPr sz="950">
                <a:solidFill>
                  <a:schemeClr val="lt1"/>
                </a:solidFill>
                <a:latin typeface="Calibri"/>
                <a:ea typeface="Calibri"/>
                <a:cs typeface="Calibri"/>
                <a:sym typeface="Calibri"/>
              </a:defRPr>
            </a:lvl4pPr>
            <a:lvl5pPr marL="0" lvl="4" indent="0" algn="ctr">
              <a:spcBef>
                <a:spcPts val="0"/>
              </a:spcBef>
              <a:buNone/>
              <a:defRPr sz="950">
                <a:solidFill>
                  <a:schemeClr val="lt1"/>
                </a:solidFill>
                <a:latin typeface="Calibri"/>
                <a:ea typeface="Calibri"/>
                <a:cs typeface="Calibri"/>
                <a:sym typeface="Calibri"/>
              </a:defRPr>
            </a:lvl5pPr>
            <a:lvl6pPr marL="0" lvl="5" indent="0" algn="ctr">
              <a:spcBef>
                <a:spcPts val="0"/>
              </a:spcBef>
              <a:buNone/>
              <a:defRPr sz="950">
                <a:solidFill>
                  <a:schemeClr val="lt1"/>
                </a:solidFill>
                <a:latin typeface="Calibri"/>
                <a:ea typeface="Calibri"/>
                <a:cs typeface="Calibri"/>
                <a:sym typeface="Calibri"/>
              </a:defRPr>
            </a:lvl6pPr>
            <a:lvl7pPr marL="0" lvl="6" indent="0" algn="ctr">
              <a:spcBef>
                <a:spcPts val="0"/>
              </a:spcBef>
              <a:buNone/>
              <a:defRPr sz="950">
                <a:solidFill>
                  <a:schemeClr val="lt1"/>
                </a:solidFill>
                <a:latin typeface="Calibri"/>
                <a:ea typeface="Calibri"/>
                <a:cs typeface="Calibri"/>
                <a:sym typeface="Calibri"/>
              </a:defRPr>
            </a:lvl7pPr>
            <a:lvl8pPr marL="0" lvl="7" indent="0" algn="ctr">
              <a:spcBef>
                <a:spcPts val="0"/>
              </a:spcBef>
              <a:buNone/>
              <a:defRPr sz="950">
                <a:solidFill>
                  <a:schemeClr val="lt1"/>
                </a:solidFill>
                <a:latin typeface="Calibri"/>
                <a:ea typeface="Calibri"/>
                <a:cs typeface="Calibri"/>
                <a:sym typeface="Calibri"/>
              </a:defRPr>
            </a:lvl8pPr>
            <a:lvl9pPr marL="0" lvl="8" indent="0" algn="ctr">
              <a:spcBef>
                <a:spcPts val="0"/>
              </a:spcBef>
              <a:buNone/>
              <a:defRPr sz="950">
                <a:solidFill>
                  <a:schemeClr val="lt1"/>
                </a:solidFill>
                <a:latin typeface="Calibri"/>
                <a:ea typeface="Calibri"/>
                <a:cs typeface="Calibri"/>
                <a:sym typeface="Calibri"/>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2510186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7"/>
        <p:cNvGrpSpPr/>
        <p:nvPr/>
      </p:nvGrpSpPr>
      <p:grpSpPr>
        <a:xfrm>
          <a:off x="0" y="0"/>
          <a:ext cx="0" cy="0"/>
          <a:chOff x="0" y="0"/>
          <a:chExt cx="0" cy="0"/>
        </a:xfrm>
      </p:grpSpPr>
      <p:sp>
        <p:nvSpPr>
          <p:cNvPr id="18" name="Google Shape;18;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PE"/>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3"/>
        <p:cNvGrpSpPr/>
        <p:nvPr/>
      </p:nvGrpSpPr>
      <p:grpSpPr>
        <a:xfrm>
          <a:off x="0" y="0"/>
          <a:ext cx="0" cy="0"/>
          <a:chOff x="0" y="0"/>
          <a:chExt cx="0" cy="0"/>
        </a:xfrm>
      </p:grpSpPr>
      <p:sp>
        <p:nvSpPr>
          <p:cNvPr id="24" name="Google Shape;24;p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PE"/>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29"/>
        <p:cNvGrpSpPr/>
        <p:nvPr/>
      </p:nvGrpSpPr>
      <p:grpSpPr>
        <a:xfrm>
          <a:off x="0" y="0"/>
          <a:ext cx="0" cy="0"/>
          <a:chOff x="0" y="0"/>
          <a:chExt cx="0" cy="0"/>
        </a:xfrm>
      </p:grpSpPr>
      <p:sp>
        <p:nvSpPr>
          <p:cNvPr id="30" name="Google Shape;30;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PE"/>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36"/>
        <p:cNvGrpSpPr/>
        <p:nvPr/>
      </p:nvGrpSpPr>
      <p:grpSpPr>
        <a:xfrm>
          <a:off x="0" y="0"/>
          <a:ext cx="0" cy="0"/>
          <a:chOff x="0" y="0"/>
          <a:chExt cx="0" cy="0"/>
        </a:xfrm>
      </p:grpSpPr>
      <p:sp>
        <p:nvSpPr>
          <p:cNvPr id="37" name="Google Shape;37;p1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PE"/>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5"/>
        <p:cNvGrpSpPr/>
        <p:nvPr/>
      </p:nvGrpSpPr>
      <p:grpSpPr>
        <a:xfrm>
          <a:off x="0" y="0"/>
          <a:ext cx="0" cy="0"/>
          <a:chOff x="0" y="0"/>
          <a:chExt cx="0" cy="0"/>
        </a:xfrm>
      </p:grpSpPr>
      <p:sp>
        <p:nvSpPr>
          <p:cNvPr id="46" name="Google Shape;46;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PE"/>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PE"/>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1"/>
        <p:cNvGrpSpPr/>
        <p:nvPr/>
      </p:nvGrpSpPr>
      <p:grpSpPr>
        <a:xfrm>
          <a:off x="0" y="0"/>
          <a:ext cx="0" cy="0"/>
          <a:chOff x="0" y="0"/>
          <a:chExt cx="0" cy="0"/>
        </a:xfrm>
      </p:grpSpPr>
      <p:sp>
        <p:nvSpPr>
          <p:cNvPr id="62" name="Google Shape;62;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5"/>
          <p:cNvSpPr>
            <a:spLocks noGrp="1"/>
          </p:cNvSpPr>
          <p:nvPr>
            <p:ph type="pic" idx="2"/>
          </p:nvPr>
        </p:nvSpPr>
        <p:spPr>
          <a:xfrm>
            <a:off x="5183188" y="987425"/>
            <a:ext cx="6172200" cy="4873625"/>
          </a:xfrm>
          <a:prstGeom prst="rect">
            <a:avLst/>
          </a:prstGeom>
          <a:noFill/>
          <a:ln>
            <a:noFill/>
          </a:ln>
        </p:spPr>
      </p:sp>
      <p:sp>
        <p:nvSpPr>
          <p:cNvPr id="64" name="Google Shape;64;p1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PE"/>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PE"/>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PE"/>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17.jpeg"/><Relationship Id="rId13" Type="http://schemas.microsoft.com/office/2007/relationships/diagramDrawing" Target="../diagrams/drawing3.xml"/><Relationship Id="rId3" Type="http://schemas.microsoft.com/office/2007/relationships/hdphoto" Target="../media/hdphoto7.wdp"/><Relationship Id="rId7" Type="http://schemas.openxmlformats.org/officeDocument/2006/relationships/image" Target="../media/image16.svg"/><Relationship Id="rId12" Type="http://schemas.openxmlformats.org/officeDocument/2006/relationships/diagramColors" Target="../diagrams/colors3.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diagramQuickStyle" Target="../diagrams/quickStyle3.xml"/><Relationship Id="rId5" Type="http://schemas.microsoft.com/office/2007/relationships/hdphoto" Target="../media/hdphoto8.wdp"/><Relationship Id="rId10" Type="http://schemas.openxmlformats.org/officeDocument/2006/relationships/diagramLayout" Target="../diagrams/layout3.xml"/><Relationship Id="rId4" Type="http://schemas.openxmlformats.org/officeDocument/2006/relationships/image" Target="../media/image13.png"/><Relationship Id="rId9"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hyperlink" Target="mailto:godeardoorbe@gmail.com" TargetMode="External"/><Relationship Id="rId3" Type="http://schemas.openxmlformats.org/officeDocument/2006/relationships/image" Target="../media/image21.jpg"/><Relationship Id="rId7" Type="http://schemas.microsoft.com/office/2007/relationships/hdphoto" Target="../media/hdphoto1.wdp"/><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 Id="rId9" Type="http://schemas.openxmlformats.org/officeDocument/2006/relationships/hyperlink" Target="mailto:Especialista_diser01@minedu.Gob.pe" TargetMode="Externa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6.jp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 Id="rId9" Type="http://schemas.microsoft.com/office/2007/relationships/hdphoto" Target="../media/hdphoto2.wdp"/></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1.xml"/><Relationship Id="rId3" Type="http://schemas.openxmlformats.org/officeDocument/2006/relationships/image" Target="../media/image7.png"/><Relationship Id="rId7" Type="http://schemas.microsoft.com/office/2007/relationships/hdphoto" Target="../media/hdphoto1.wdp"/><Relationship Id="rId12"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diagramColors" Target="../diagrams/colors1.xml"/><Relationship Id="rId5" Type="http://schemas.openxmlformats.org/officeDocument/2006/relationships/image" Target="../media/image4.png"/><Relationship Id="rId10" Type="http://schemas.openxmlformats.org/officeDocument/2006/relationships/diagramQuickStyle" Target="../diagrams/quickStyle1.xml"/><Relationship Id="rId4" Type="http://schemas.openxmlformats.org/officeDocument/2006/relationships/image" Target="../media/image8.png"/><Relationship Id="rId9"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4.png"/><Relationship Id="rId5" Type="http://schemas.microsoft.com/office/2007/relationships/hdphoto" Target="../media/hdphoto4.wdp"/><Relationship Id="rId4" Type="http://schemas.openxmlformats.org/officeDocument/2006/relationships/image" Target="../media/image13.png"/><Relationship Id="rId9" Type="http://schemas.openxmlformats.org/officeDocument/2006/relationships/comments" Target="../comments/comment1.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2.xml"/><Relationship Id="rId3" Type="http://schemas.microsoft.com/office/2007/relationships/hdphoto" Target="../media/hdphoto3.wdp"/><Relationship Id="rId7" Type="http://schemas.microsoft.com/office/2007/relationships/hdphoto" Target="../media/hdphoto5.wdp"/><Relationship Id="rId12" Type="http://schemas.microsoft.com/office/2007/relationships/diagramDrawing" Target="../diagrams/drawing2.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diagramColors" Target="../diagrams/colors2.xml"/><Relationship Id="rId5" Type="http://schemas.microsoft.com/office/2007/relationships/hdphoto" Target="../media/hdphoto4.wdp"/><Relationship Id="rId10" Type="http://schemas.openxmlformats.org/officeDocument/2006/relationships/diagramQuickStyle" Target="../diagrams/quickStyle2.xml"/><Relationship Id="rId4" Type="http://schemas.openxmlformats.org/officeDocument/2006/relationships/image" Target="../media/image13.png"/><Relationship Id="rId9"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4.png"/><Relationship Id="rId1" Type="http://schemas.openxmlformats.org/officeDocument/2006/relationships/slideLayout" Target="../slideLayouts/slideLayout11.xml"/><Relationship Id="rId5" Type="http://schemas.microsoft.com/office/2007/relationships/hdphoto" Target="../media/hdphoto6.wdp"/><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84" name="Google Shape;84;p1"/>
          <p:cNvSpPr txBox="1">
            <a:spLocks noGrp="1"/>
          </p:cNvSpPr>
          <p:nvPr>
            <p:ph type="ctrTitle"/>
          </p:nvPr>
        </p:nvSpPr>
        <p:spPr>
          <a:xfrm>
            <a:off x="941033" y="2493712"/>
            <a:ext cx="9726967" cy="1132322"/>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6000"/>
              <a:buFont typeface="Poppins"/>
              <a:buNone/>
            </a:pPr>
            <a:r>
              <a:rPr lang="es-ES" sz="4000" b="1" dirty="0">
                <a:latin typeface="Poppins" panose="00000500000000000000" pitchFamily="2" charset="0"/>
                <a:cs typeface="Poppins" panose="00000500000000000000" pitchFamily="2" charset="0"/>
              </a:rPr>
              <a:t>MODELO DE SERVICIO EDUCATIVO SECUNDARIA EN ALTERNANCIA</a:t>
            </a:r>
            <a:endParaRPr sz="4000" b="1" dirty="0">
              <a:latin typeface="Poppins" panose="00000500000000000000" pitchFamily="2" charset="0"/>
              <a:cs typeface="Poppins" panose="00000500000000000000" pitchFamily="2" charset="0"/>
            </a:endParaRPr>
          </a:p>
        </p:txBody>
      </p:sp>
      <p:sp>
        <p:nvSpPr>
          <p:cNvPr id="85" name="Google Shape;85;p1"/>
          <p:cNvSpPr txBox="1">
            <a:spLocks noGrp="1"/>
          </p:cNvSpPr>
          <p:nvPr>
            <p:ph type="subTitle" idx="1"/>
          </p:nvPr>
        </p:nvSpPr>
        <p:spPr>
          <a:xfrm>
            <a:off x="1524000" y="4281759"/>
            <a:ext cx="9144000" cy="58709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2400"/>
              <a:buNone/>
            </a:pPr>
            <a:r>
              <a:rPr lang="es-PE" dirty="0">
                <a:solidFill>
                  <a:schemeClr val="lt1"/>
                </a:solidFill>
                <a:latin typeface="Poppins"/>
                <a:ea typeface="Poppins"/>
                <a:cs typeface="Poppins"/>
                <a:sym typeface="Poppins"/>
              </a:rPr>
              <a:t>RM 204-2021 - MINEDU</a:t>
            </a:r>
            <a:endParaRPr dirty="0"/>
          </a:p>
        </p:txBody>
      </p:sp>
      <p:cxnSp>
        <p:nvCxnSpPr>
          <p:cNvPr id="86" name="Google Shape;86;p1"/>
          <p:cNvCxnSpPr/>
          <p:nvPr/>
        </p:nvCxnSpPr>
        <p:spPr>
          <a:xfrm>
            <a:off x="3790650" y="3786583"/>
            <a:ext cx="4610700" cy="0"/>
          </a:xfrm>
          <a:prstGeom prst="straightConnector1">
            <a:avLst/>
          </a:prstGeom>
          <a:noFill/>
          <a:ln w="12700" cap="flat" cmpd="sng">
            <a:solidFill>
              <a:srgbClr val="FFFFFF"/>
            </a:solidFill>
            <a:prstDash val="solid"/>
            <a:round/>
            <a:headEnd type="none" w="sm" len="sm"/>
            <a:tailEnd type="none" w="sm" len="sm"/>
          </a:ln>
        </p:spPr>
      </p:cxnSp>
      <p:pic>
        <p:nvPicPr>
          <p:cNvPr id="87" name="Google Shape;87;p1"/>
          <p:cNvPicPr preferRelativeResize="0"/>
          <p:nvPr/>
        </p:nvPicPr>
        <p:blipFill rotWithShape="1">
          <a:blip r:embed="rId4">
            <a:alphaModFix/>
          </a:blip>
          <a:srcRect/>
          <a:stretch/>
        </p:blipFill>
        <p:spPr>
          <a:xfrm>
            <a:off x="655495" y="215991"/>
            <a:ext cx="2756897" cy="553662"/>
          </a:xfrm>
          <a:prstGeom prst="rect">
            <a:avLst/>
          </a:prstGeom>
          <a:noFill/>
          <a:ln>
            <a:noFill/>
          </a:ln>
        </p:spPr>
      </p:pic>
      <p:sp>
        <p:nvSpPr>
          <p:cNvPr id="89" name="Google Shape;89;p1"/>
          <p:cNvSpPr txBox="1"/>
          <p:nvPr/>
        </p:nvSpPr>
        <p:spPr>
          <a:xfrm>
            <a:off x="5078437" y="6034015"/>
            <a:ext cx="2035126" cy="587090"/>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s-PE" sz="2800" b="0" i="0" u="none" strike="noStrike" cap="none" dirty="0">
                <a:solidFill>
                  <a:schemeClr val="lt1"/>
                </a:solidFill>
                <a:latin typeface="Poppins Light"/>
                <a:ea typeface="Poppins Light"/>
                <a:cs typeface="Poppins Light"/>
                <a:sym typeface="Poppins Light"/>
              </a:rPr>
              <a:t>2024</a:t>
            </a:r>
            <a:endParaRPr dirty="0"/>
          </a:p>
        </p:txBody>
      </p:sp>
      <p:pic>
        <p:nvPicPr>
          <p:cNvPr id="90" name="Google Shape;90;p1"/>
          <p:cNvPicPr preferRelativeResize="0"/>
          <p:nvPr/>
        </p:nvPicPr>
        <p:blipFill>
          <a:blip r:embed="rId5">
            <a:alphaModFix/>
          </a:blip>
          <a:stretch>
            <a:fillRect/>
          </a:stretch>
        </p:blipFill>
        <p:spPr>
          <a:xfrm>
            <a:off x="9932028" y="59812"/>
            <a:ext cx="1313564" cy="866025"/>
          </a:xfrm>
          <a:prstGeom prst="rect">
            <a:avLst/>
          </a:prstGeom>
          <a:noFill/>
          <a:ln>
            <a:noFill/>
          </a:ln>
        </p:spPr>
      </p:pic>
      <p:pic>
        <p:nvPicPr>
          <p:cNvPr id="91" name="Google Shape;91;p1"/>
          <p:cNvPicPr preferRelativeResize="0"/>
          <p:nvPr/>
        </p:nvPicPr>
        <p:blipFill rotWithShape="1">
          <a:blip r:embed="rId6">
            <a:alphaModFix/>
          </a:blip>
          <a:srcRect/>
          <a:stretch/>
        </p:blipFill>
        <p:spPr>
          <a:xfrm>
            <a:off x="685368" y="185509"/>
            <a:ext cx="2788669" cy="614631"/>
          </a:xfrm>
          <a:prstGeom prst="rect">
            <a:avLst/>
          </a:prstGeom>
          <a:noFill/>
          <a:ln>
            <a:noFill/>
          </a:ln>
        </p:spPr>
      </p:pic>
      <p:pic>
        <p:nvPicPr>
          <p:cNvPr id="3" name="Imagen 2">
            <a:extLst>
              <a:ext uri="{FF2B5EF4-FFF2-40B4-BE49-F238E27FC236}">
                <a16:creationId xmlns:a16="http://schemas.microsoft.com/office/drawing/2014/main" id="{65660F63-DDD8-466B-A87F-27AE9B5E1B02}"/>
              </a:ext>
            </a:extLst>
          </p:cNvPr>
          <p:cNvPicPr>
            <a:picLocks noChangeAspect="1"/>
          </p:cNvPicPr>
          <p:nvPr/>
        </p:nvPicPr>
        <p:blipFill>
          <a:blip r:embed="rId7"/>
          <a:stretch>
            <a:fillRect/>
          </a:stretch>
        </p:blipFill>
        <p:spPr>
          <a:xfrm>
            <a:off x="5172132" y="0"/>
            <a:ext cx="2788669" cy="97363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2199739" y="826164"/>
            <a:ext cx="7976782" cy="677972"/>
          </a:xfrm>
        </p:spPr>
        <p:txBody>
          <a:bodyPr>
            <a:normAutofit/>
          </a:bodyPr>
          <a:lstStyle/>
          <a:p>
            <a:r>
              <a:rPr lang="es-ES" sz="2400" b="1" dirty="0">
                <a:solidFill>
                  <a:srgbClr val="002060"/>
                </a:solidFill>
                <a:latin typeface="Poppins"/>
              </a:rPr>
              <a:t>El Plan de Investigación como punto de partida </a:t>
            </a:r>
            <a:endParaRPr lang="en-US" sz="2400" dirty="0">
              <a:solidFill>
                <a:srgbClr val="002060"/>
              </a:solidFill>
              <a:latin typeface="Poppins"/>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a:off x="2279638" y="1332461"/>
            <a:ext cx="7390855" cy="0"/>
          </a:xfrm>
          <a:prstGeom prst="straightConnector1">
            <a:avLst/>
          </a:prstGeom>
          <a:noFill/>
          <a:ln w="19050" cap="flat" cmpd="sng">
            <a:solidFill>
              <a:srgbClr val="E30412"/>
            </a:solidFill>
            <a:prstDash val="solid"/>
            <a:round/>
            <a:headEnd type="none" w="sm" len="sm"/>
            <a:tailEnd type="none" w="sm" len="sm"/>
          </a:ln>
        </p:spPr>
      </p:cxnSp>
      <p:pic>
        <p:nvPicPr>
          <p:cNvPr id="10" name="Imagen 9">
            <a:extLst>
              <a:ext uri="{FF2B5EF4-FFF2-40B4-BE49-F238E27FC236}">
                <a16:creationId xmlns:a16="http://schemas.microsoft.com/office/drawing/2014/main" id="{E7759342-ECDA-10C7-A501-8159683CECB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4657" y="173163"/>
            <a:ext cx="2061273" cy="454311"/>
          </a:xfrm>
          <a:prstGeom prst="rect">
            <a:avLst/>
          </a:prstGeom>
        </p:spPr>
      </p:pic>
      <p:pic>
        <p:nvPicPr>
          <p:cNvPr id="12" name="Imagen 11" descr="Maestro, Dibujo, La Educación imagen png - imagen transparente descarga  gratuita"/>
          <p:cNvPicPr/>
          <p:nvPr/>
        </p:nvPicPr>
        <p:blipFill>
          <a:blip r:embed="rId8">
            <a:extLst>
              <a:ext uri="{28A0092B-C50C-407E-A947-70E740481C1C}">
                <a14:useLocalDpi xmlns:a14="http://schemas.microsoft.com/office/drawing/2010/main" val="0"/>
              </a:ext>
            </a:extLst>
          </a:blip>
          <a:srcRect/>
          <a:stretch>
            <a:fillRect/>
          </a:stretch>
        </p:blipFill>
        <p:spPr bwMode="auto">
          <a:xfrm>
            <a:off x="655496" y="2341861"/>
            <a:ext cx="1379801" cy="3242194"/>
          </a:xfrm>
          <a:prstGeom prst="rect">
            <a:avLst/>
          </a:prstGeom>
          <a:noFill/>
          <a:ln>
            <a:noFill/>
          </a:ln>
        </p:spPr>
      </p:pic>
      <p:graphicFrame>
        <p:nvGraphicFramePr>
          <p:cNvPr id="14" name="Diagrama 13"/>
          <p:cNvGraphicFramePr/>
          <p:nvPr>
            <p:extLst>
              <p:ext uri="{D42A27DB-BD31-4B8C-83A1-F6EECF244321}">
                <p14:modId xmlns:p14="http://schemas.microsoft.com/office/powerpoint/2010/main" val="460374139"/>
              </p:ext>
            </p:extLst>
          </p:nvPr>
        </p:nvGraphicFramePr>
        <p:xfrm>
          <a:off x="2087845" y="1605014"/>
          <a:ext cx="8200571" cy="504886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4183509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2151074" y="853463"/>
            <a:ext cx="6078526" cy="38504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2060"/>
              </a:buClr>
              <a:buSzPts val="4000"/>
              <a:buFont typeface="Poppins"/>
              <a:buNone/>
            </a:pPr>
            <a:r>
              <a:rPr lang="es-ES" sz="2000" b="1" dirty="0">
                <a:solidFill>
                  <a:srgbClr val="002060"/>
                </a:solidFill>
                <a:latin typeface="Poppins"/>
                <a:cs typeface="Poppins"/>
                <a:sym typeface="Poppins"/>
              </a:rPr>
              <a:t>Planificación del Plan de Investigación</a:t>
            </a:r>
            <a:endParaRPr sz="2000" dirty="0"/>
          </a:p>
        </p:txBody>
      </p:sp>
      <p:sp>
        <p:nvSpPr>
          <p:cNvPr id="109" name="Google Shape;109;p3"/>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110" name="Google Shape;110;p3"/>
          <p:cNvPicPr preferRelativeResize="0"/>
          <p:nvPr/>
        </p:nvPicPr>
        <p:blipFill rotWithShape="1">
          <a:blip r:embed="rId3">
            <a:alphaModFix/>
          </a:blip>
          <a:srcRect/>
          <a:stretch/>
        </p:blipFill>
        <p:spPr>
          <a:xfrm>
            <a:off x="655496" y="215991"/>
            <a:ext cx="2140434" cy="429859"/>
          </a:xfrm>
          <a:prstGeom prst="rect">
            <a:avLst/>
          </a:prstGeom>
          <a:noFill/>
          <a:ln>
            <a:noFill/>
          </a:ln>
        </p:spPr>
      </p:pic>
      <p:pic>
        <p:nvPicPr>
          <p:cNvPr id="114" name="Google Shape;114;p3"/>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15" name="Google Shape;115;p3"/>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3" name="Imagen 12">
            <a:extLst>
              <a:ext uri="{FF2B5EF4-FFF2-40B4-BE49-F238E27FC236}">
                <a16:creationId xmlns:a16="http://schemas.microsoft.com/office/drawing/2014/main" id="{821150C1-CFAE-4808-A655-3ADF142775A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sp>
        <p:nvSpPr>
          <p:cNvPr id="8" name="Rectángulo 7">
            <a:extLst>
              <a:ext uri="{FF2B5EF4-FFF2-40B4-BE49-F238E27FC236}">
                <a16:creationId xmlns:a16="http://schemas.microsoft.com/office/drawing/2014/main" id="{9C8D66A4-A39E-42D0-9010-C1C9E9165A85}"/>
              </a:ext>
            </a:extLst>
          </p:cNvPr>
          <p:cNvSpPr/>
          <p:nvPr/>
        </p:nvSpPr>
        <p:spPr>
          <a:xfrm>
            <a:off x="763231" y="1347369"/>
            <a:ext cx="9243934" cy="1384995"/>
          </a:xfrm>
          <a:prstGeom prst="rect">
            <a:avLst/>
          </a:prstGeom>
        </p:spPr>
        <p:txBody>
          <a:bodyPr wrap="square">
            <a:spAutoFit/>
          </a:bodyPr>
          <a:lstStyle/>
          <a:p>
            <a:pPr>
              <a:spcAft>
                <a:spcPts val="0"/>
              </a:spcAft>
            </a:pPr>
            <a:r>
              <a:rPr lang="es-MX" b="1" i="1" dirty="0">
                <a:latin typeface="Poppins" panose="00000500000000000000" pitchFamily="2" charset="0"/>
                <a:ea typeface="Times New Roman" panose="02020603050405020304" pitchFamily="18" charset="0"/>
                <a:cs typeface="Poppins" panose="00000500000000000000" pitchFamily="2" charset="0"/>
              </a:rPr>
              <a:t>CRFA					: </a:t>
            </a:r>
            <a:endParaRPr lang="es-PE" sz="2000" b="1" dirty="0">
              <a:latin typeface="Poppins" panose="00000500000000000000" pitchFamily="2" charset="0"/>
              <a:ea typeface="Times New Roman" panose="02020603050405020304" pitchFamily="18" charset="0"/>
              <a:cs typeface="Poppins" panose="00000500000000000000" pitchFamily="2" charset="0"/>
            </a:endParaRPr>
          </a:p>
          <a:p>
            <a:pPr>
              <a:spcAft>
                <a:spcPts val="0"/>
              </a:spcAft>
            </a:pPr>
            <a:r>
              <a:rPr lang="es-MX" b="1" i="1" dirty="0">
                <a:latin typeface="Poppins" panose="00000500000000000000" pitchFamily="2" charset="0"/>
                <a:ea typeface="Times New Roman" panose="02020603050405020304" pitchFamily="18" charset="0"/>
                <a:cs typeface="Poppins" panose="00000500000000000000" pitchFamily="2" charset="0"/>
              </a:rPr>
              <a:t>Centro de interés			: </a:t>
            </a:r>
            <a:endParaRPr lang="es-PE" sz="2000" b="1" dirty="0">
              <a:latin typeface="Poppins" panose="00000500000000000000" pitchFamily="2" charset="0"/>
              <a:ea typeface="Times New Roman" panose="02020603050405020304" pitchFamily="18" charset="0"/>
              <a:cs typeface="Poppins" panose="00000500000000000000" pitchFamily="2" charset="0"/>
            </a:endParaRPr>
          </a:p>
          <a:p>
            <a:pPr marL="2247900" indent="-2247900">
              <a:spcAft>
                <a:spcPts val="0"/>
              </a:spcAft>
            </a:pPr>
            <a:r>
              <a:rPr lang="es-MX" b="1" i="1" dirty="0">
                <a:latin typeface="Poppins" panose="00000500000000000000" pitchFamily="2" charset="0"/>
                <a:ea typeface="Times New Roman" panose="02020603050405020304" pitchFamily="18" charset="0"/>
                <a:cs typeface="Poppins" panose="00000500000000000000" pitchFamily="2" charset="0"/>
              </a:rPr>
              <a:t>Plan de Investigación	: </a:t>
            </a:r>
            <a:endParaRPr lang="es-PE" sz="2000" b="1" dirty="0">
              <a:latin typeface="Poppins" panose="00000500000000000000" pitchFamily="2" charset="0"/>
              <a:ea typeface="Times New Roman" panose="02020603050405020304" pitchFamily="18" charset="0"/>
              <a:cs typeface="Poppins" panose="00000500000000000000" pitchFamily="2" charset="0"/>
            </a:endParaRPr>
          </a:p>
          <a:p>
            <a:pPr>
              <a:spcAft>
                <a:spcPts val="0"/>
              </a:spcAft>
            </a:pPr>
            <a:r>
              <a:rPr lang="es-MX" b="1" i="1" dirty="0">
                <a:latin typeface="Poppins" panose="00000500000000000000" pitchFamily="2" charset="0"/>
                <a:ea typeface="Times New Roman" panose="02020603050405020304" pitchFamily="18" charset="0"/>
                <a:cs typeface="Poppins" panose="00000500000000000000" pitchFamily="2" charset="0"/>
              </a:rPr>
              <a:t>Grado 					: </a:t>
            </a:r>
            <a:endParaRPr lang="es-PE" sz="2000" b="1" dirty="0">
              <a:latin typeface="Poppins" panose="00000500000000000000" pitchFamily="2" charset="0"/>
              <a:ea typeface="Times New Roman" panose="02020603050405020304" pitchFamily="18" charset="0"/>
              <a:cs typeface="Poppins" panose="00000500000000000000" pitchFamily="2" charset="0"/>
            </a:endParaRPr>
          </a:p>
          <a:p>
            <a:pPr>
              <a:spcAft>
                <a:spcPts val="0"/>
              </a:spcAft>
            </a:pPr>
            <a:r>
              <a:rPr lang="es-MX" b="1" i="1" dirty="0">
                <a:latin typeface="Poppins" panose="00000500000000000000" pitchFamily="2" charset="0"/>
                <a:ea typeface="Times New Roman" panose="02020603050405020304" pitchFamily="18" charset="0"/>
                <a:cs typeface="Poppins" panose="00000500000000000000" pitchFamily="2" charset="0"/>
              </a:rPr>
              <a:t>Fecha					:  </a:t>
            </a:r>
            <a:endParaRPr lang="es-PE" sz="2000" b="1" dirty="0">
              <a:latin typeface="Poppins" panose="00000500000000000000" pitchFamily="2" charset="0"/>
              <a:ea typeface="Times New Roman" panose="02020603050405020304" pitchFamily="18" charset="0"/>
              <a:cs typeface="Poppins" panose="00000500000000000000" pitchFamily="2" charset="0"/>
            </a:endParaRPr>
          </a:p>
          <a:p>
            <a:pPr>
              <a:spcAft>
                <a:spcPts val="0"/>
              </a:spcAft>
            </a:pPr>
            <a:r>
              <a:rPr lang="es-MX" b="1" i="1" dirty="0">
                <a:latin typeface="Poppins" panose="00000500000000000000" pitchFamily="2" charset="0"/>
                <a:ea typeface="Times New Roman" panose="02020603050405020304" pitchFamily="18" charset="0"/>
                <a:cs typeface="Poppins" panose="00000500000000000000" pitchFamily="2" charset="0"/>
              </a:rPr>
              <a:t>Docente monitor responsable</a:t>
            </a:r>
            <a:r>
              <a:rPr lang="es-MX" i="1" dirty="0">
                <a:latin typeface="Arial" panose="020B0604020202020204" pitchFamily="34" charset="0"/>
                <a:ea typeface="Times New Roman" panose="02020603050405020304" pitchFamily="18" charset="0"/>
                <a:cs typeface="Arial" panose="020B0604020202020204" pitchFamily="34" charset="0"/>
              </a:rPr>
              <a:t>	: </a:t>
            </a:r>
            <a:endParaRPr lang="es-PE" sz="2000" dirty="0">
              <a:effectLst/>
              <a:latin typeface="Comic Sans MS" panose="030F0702030302020204" pitchFamily="66" charset="0"/>
              <a:ea typeface="Times New Roman" panose="02020603050405020304" pitchFamily="18" charset="0"/>
              <a:cs typeface="Arial" panose="020B0604020202020204" pitchFamily="34" charset="0"/>
            </a:endParaRPr>
          </a:p>
        </p:txBody>
      </p:sp>
      <p:graphicFrame>
        <p:nvGraphicFramePr>
          <p:cNvPr id="9" name="Tabla 8">
            <a:extLst>
              <a:ext uri="{FF2B5EF4-FFF2-40B4-BE49-F238E27FC236}">
                <a16:creationId xmlns:a16="http://schemas.microsoft.com/office/drawing/2014/main" id="{A272EED8-6795-4DBF-A2B3-55143200921C}"/>
              </a:ext>
            </a:extLst>
          </p:cNvPr>
          <p:cNvGraphicFramePr>
            <a:graphicFrameLocks noGrp="1"/>
          </p:cNvGraphicFramePr>
          <p:nvPr>
            <p:extLst>
              <p:ext uri="{D42A27DB-BD31-4B8C-83A1-F6EECF244321}">
                <p14:modId xmlns:p14="http://schemas.microsoft.com/office/powerpoint/2010/main" val="1907053451"/>
              </p:ext>
            </p:extLst>
          </p:nvPr>
        </p:nvGraphicFramePr>
        <p:xfrm>
          <a:off x="655495" y="2841222"/>
          <a:ext cx="10881009" cy="724535"/>
        </p:xfrm>
        <a:graphic>
          <a:graphicData uri="http://schemas.openxmlformats.org/drawingml/2006/table">
            <a:tbl>
              <a:tblPr firstRow="1" firstCol="1" lastRow="1" lastCol="1" bandRow="1" bandCol="1">
                <a:tableStyleId>{5C22544A-7EE6-4342-B048-85BDC9FD1C3A}</a:tableStyleId>
              </a:tblPr>
              <a:tblGrid>
                <a:gridCol w="10881009">
                  <a:extLst>
                    <a:ext uri="{9D8B030D-6E8A-4147-A177-3AD203B41FA5}">
                      <a16:colId xmlns:a16="http://schemas.microsoft.com/office/drawing/2014/main" val="20000"/>
                    </a:ext>
                  </a:extLst>
                </a:gridCol>
              </a:tblGrid>
              <a:tr h="502119">
                <a:tc>
                  <a:txBody>
                    <a:bodyPr/>
                    <a:lstStyle/>
                    <a:p>
                      <a:pPr>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Propósito del Plan de Investigación: </a:t>
                      </a:r>
                      <a:endParaRPr lang="es-PE" sz="1400" dirty="0">
                        <a:solidFill>
                          <a:schemeClr val="tx1"/>
                        </a:solidFill>
                        <a:effectLst/>
                        <a:latin typeface="Poppins" panose="00000500000000000000" pitchFamily="2" charset="0"/>
                        <a:cs typeface="Poppins" panose="00000500000000000000" pitchFamily="2" charset="0"/>
                      </a:endParaRPr>
                    </a:p>
                    <a:p>
                      <a:pPr>
                        <a:lnSpc>
                          <a:spcPct val="115000"/>
                        </a:lnSpc>
                        <a:spcAft>
                          <a:spcPts val="0"/>
                        </a:spcAft>
                      </a:pPr>
                      <a:r>
                        <a:rPr lang="es-ES" sz="1400" dirty="0">
                          <a:effectLst/>
                          <a:latin typeface="Poppins" panose="00000500000000000000" pitchFamily="2" charset="0"/>
                          <a:cs typeface="Poppins" panose="00000500000000000000" pitchFamily="2" charset="0"/>
                        </a:rPr>
                        <a:t> </a:t>
                      </a:r>
                      <a:endParaRPr lang="es-PE" sz="1400" dirty="0">
                        <a:effectLst/>
                        <a:latin typeface="Poppins" panose="00000500000000000000" pitchFamily="2" charset="0"/>
                        <a:cs typeface="Poppins" panose="00000500000000000000" pitchFamily="2" charset="0"/>
                      </a:endParaRPr>
                    </a:p>
                    <a:p>
                      <a:pPr>
                        <a:lnSpc>
                          <a:spcPct val="115000"/>
                        </a:lnSpc>
                        <a:spcAft>
                          <a:spcPts val="0"/>
                        </a:spcAft>
                      </a:pPr>
                      <a:r>
                        <a:rPr lang="es-MX" sz="1400" u="none" strike="noStrike" dirty="0">
                          <a:effectLst/>
                          <a:latin typeface="Poppins" panose="00000500000000000000" pitchFamily="2" charset="0"/>
                          <a:cs typeface="Poppins" panose="00000500000000000000" pitchFamily="2" charset="0"/>
                        </a:rPr>
                        <a:t> </a:t>
                      </a:r>
                      <a:endParaRPr lang="es-PE" sz="1400" dirty="0">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extLst>
                  <a:ext uri="{0D108BD9-81ED-4DB2-BD59-A6C34878D82A}">
                    <a16:rowId xmlns:a16="http://schemas.microsoft.com/office/drawing/2014/main" val="10000"/>
                  </a:ext>
                </a:extLst>
              </a:tr>
            </a:tbl>
          </a:graphicData>
        </a:graphic>
      </p:graphicFrame>
      <p:graphicFrame>
        <p:nvGraphicFramePr>
          <p:cNvPr id="10" name="Tabla 9">
            <a:extLst>
              <a:ext uri="{FF2B5EF4-FFF2-40B4-BE49-F238E27FC236}">
                <a16:creationId xmlns:a16="http://schemas.microsoft.com/office/drawing/2014/main" id="{346025B2-3729-4C43-A6FD-1C975A38C489}"/>
              </a:ext>
            </a:extLst>
          </p:cNvPr>
          <p:cNvGraphicFramePr>
            <a:graphicFrameLocks noGrp="1"/>
          </p:cNvGraphicFramePr>
          <p:nvPr>
            <p:extLst>
              <p:ext uri="{D42A27DB-BD31-4B8C-83A1-F6EECF244321}">
                <p14:modId xmlns:p14="http://schemas.microsoft.com/office/powerpoint/2010/main" val="346831132"/>
              </p:ext>
            </p:extLst>
          </p:nvPr>
        </p:nvGraphicFramePr>
        <p:xfrm>
          <a:off x="655494" y="3514659"/>
          <a:ext cx="10881009" cy="640080"/>
        </p:xfrm>
        <a:graphic>
          <a:graphicData uri="http://schemas.openxmlformats.org/drawingml/2006/table">
            <a:tbl>
              <a:tblPr firstRow="1" firstCol="1" bandRow="1">
                <a:tableStyleId>{5C22544A-7EE6-4342-B048-85BDC9FD1C3A}</a:tableStyleId>
              </a:tblPr>
              <a:tblGrid>
                <a:gridCol w="10881009">
                  <a:extLst>
                    <a:ext uri="{9D8B030D-6E8A-4147-A177-3AD203B41FA5}">
                      <a16:colId xmlns:a16="http://schemas.microsoft.com/office/drawing/2014/main" val="20000"/>
                    </a:ext>
                  </a:extLst>
                </a:gridCol>
              </a:tblGrid>
              <a:tr h="0">
                <a:tc>
                  <a:txBody>
                    <a:bodyPr/>
                    <a:lstStyle/>
                    <a:p>
                      <a:pPr>
                        <a:spcAft>
                          <a:spcPts val="0"/>
                        </a:spcAft>
                      </a:pPr>
                      <a:r>
                        <a:rPr lang="es-MX" sz="1400" dirty="0">
                          <a:solidFill>
                            <a:schemeClr val="tx1"/>
                          </a:solidFill>
                          <a:effectLst/>
                          <a:latin typeface="Poppins" panose="00000500000000000000" pitchFamily="2" charset="0"/>
                          <a:cs typeface="Poppins" panose="00000500000000000000" pitchFamily="2" charset="0"/>
                        </a:rPr>
                        <a:t>Temas/procesos productivos</a:t>
                      </a:r>
                      <a:endParaRPr lang="es-PE" sz="1400" dirty="0">
                        <a:solidFill>
                          <a:schemeClr val="tx1"/>
                        </a:solidFill>
                        <a:effectLst/>
                        <a:latin typeface="Poppins" panose="00000500000000000000" pitchFamily="2" charset="0"/>
                        <a:cs typeface="Poppins" panose="00000500000000000000" pitchFamily="2" charset="0"/>
                      </a:endParaRPr>
                    </a:p>
                    <a:p>
                      <a:pPr marL="906780">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marL="906780">
                        <a:spcAft>
                          <a:spcPts val="0"/>
                        </a:spcAft>
                      </a:pPr>
                      <a:r>
                        <a:rPr lang="es-MX" sz="1400" dirty="0">
                          <a:effectLst/>
                          <a:latin typeface="Poppins" panose="00000500000000000000" pitchFamily="2" charset="0"/>
                          <a:cs typeface="Poppins" panose="00000500000000000000" pitchFamily="2" charset="0"/>
                        </a:rPr>
                        <a:t> </a:t>
                      </a:r>
                      <a:endParaRPr lang="es-PE" sz="1400" dirty="0">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extLst>
                  <a:ext uri="{0D108BD9-81ED-4DB2-BD59-A6C34878D82A}">
                    <a16:rowId xmlns:a16="http://schemas.microsoft.com/office/drawing/2014/main" val="10000"/>
                  </a:ext>
                </a:extLst>
              </a:tr>
            </a:tbl>
          </a:graphicData>
        </a:graphic>
      </p:graphicFrame>
      <p:graphicFrame>
        <p:nvGraphicFramePr>
          <p:cNvPr id="11" name="Tabla 10">
            <a:extLst>
              <a:ext uri="{FF2B5EF4-FFF2-40B4-BE49-F238E27FC236}">
                <a16:creationId xmlns:a16="http://schemas.microsoft.com/office/drawing/2014/main" id="{E5642353-AF18-4F94-82A7-1EA8FD2ECC7D}"/>
              </a:ext>
            </a:extLst>
          </p:cNvPr>
          <p:cNvGraphicFramePr>
            <a:graphicFrameLocks noGrp="1"/>
          </p:cNvGraphicFramePr>
          <p:nvPr>
            <p:extLst>
              <p:ext uri="{D42A27DB-BD31-4B8C-83A1-F6EECF244321}">
                <p14:modId xmlns:p14="http://schemas.microsoft.com/office/powerpoint/2010/main" val="222088901"/>
              </p:ext>
            </p:extLst>
          </p:nvPr>
        </p:nvGraphicFramePr>
        <p:xfrm>
          <a:off x="654648" y="3864003"/>
          <a:ext cx="10881857" cy="3400425"/>
        </p:xfrm>
        <a:graphic>
          <a:graphicData uri="http://schemas.openxmlformats.org/drawingml/2006/table">
            <a:tbl>
              <a:tblPr firstRow="1" firstCol="1" lastRow="1" lastCol="1" bandRow="1" bandCol="1">
                <a:tableStyleId>{5C22544A-7EE6-4342-B048-85BDC9FD1C3A}</a:tableStyleId>
              </a:tblPr>
              <a:tblGrid>
                <a:gridCol w="2541561">
                  <a:extLst>
                    <a:ext uri="{9D8B030D-6E8A-4147-A177-3AD203B41FA5}">
                      <a16:colId xmlns:a16="http://schemas.microsoft.com/office/drawing/2014/main" val="20000"/>
                    </a:ext>
                  </a:extLst>
                </a:gridCol>
                <a:gridCol w="8340296">
                  <a:extLst>
                    <a:ext uri="{9D8B030D-6E8A-4147-A177-3AD203B41FA5}">
                      <a16:colId xmlns:a16="http://schemas.microsoft.com/office/drawing/2014/main" val="20001"/>
                    </a:ext>
                  </a:extLst>
                </a:gridCol>
              </a:tblGrid>
              <a:tr h="0">
                <a:tc>
                  <a:txBody>
                    <a:bodyPr/>
                    <a:lstStyle/>
                    <a:p>
                      <a:pPr algn="ctr">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ctr">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ctr">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Áreas</a:t>
                      </a:r>
                      <a:endParaRPr lang="es-PE" sz="1400" dirty="0">
                        <a:solidFill>
                          <a:schemeClr val="tx1"/>
                        </a:solidFill>
                        <a:effectLst/>
                        <a:latin typeface="Poppins" panose="00000500000000000000" pitchFamily="2" charset="0"/>
                        <a:cs typeface="Poppins" panose="00000500000000000000" pitchFamily="2" charset="0"/>
                      </a:endParaRPr>
                    </a:p>
                    <a:p>
                      <a:pPr algn="ctr">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tc>
                  <a:txBody>
                    <a:bodyPr/>
                    <a:lstStyle/>
                    <a:p>
                      <a:pPr algn="ctr">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ctr">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ctr">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Preguntas y/o proposiciones</a:t>
                      </a:r>
                      <a:endParaRPr lang="es-PE" sz="1400" dirty="0">
                        <a:solidFill>
                          <a:schemeClr val="tx1"/>
                        </a:solidFill>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extLst>
                  <a:ext uri="{0D108BD9-81ED-4DB2-BD59-A6C34878D82A}">
                    <a16:rowId xmlns:a16="http://schemas.microsoft.com/office/drawing/2014/main" val="10000"/>
                  </a:ext>
                </a:extLst>
              </a:tr>
              <a:tr h="0">
                <a:tc>
                  <a:txBody>
                    <a:bodyPr/>
                    <a:lstStyle/>
                    <a:p>
                      <a:pPr>
                        <a:lnSpc>
                          <a:spcPct val="115000"/>
                        </a:lnSpc>
                        <a:spcAft>
                          <a:spcPts val="0"/>
                        </a:spcAft>
                      </a:pPr>
                      <a:r>
                        <a:rPr lang="es-MX" sz="1400">
                          <a:solidFill>
                            <a:schemeClr val="tx1"/>
                          </a:solidFill>
                          <a:effectLst/>
                          <a:latin typeface="Poppins" panose="00000500000000000000" pitchFamily="2" charset="0"/>
                          <a:cs typeface="Poppins" panose="00000500000000000000" pitchFamily="2" charset="0"/>
                        </a:rPr>
                        <a:t>Comunicación</a:t>
                      </a:r>
                      <a:endParaRPr lang="es-PE" sz="1400">
                        <a:solidFill>
                          <a:schemeClr val="tx1"/>
                        </a:solidFill>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nchor="ctr"/>
                </a:tc>
                <a:tc>
                  <a:txBody>
                    <a:bodyPr/>
                    <a:lstStyle/>
                    <a:p>
                      <a:pPr algn="just">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solidFill>
                      <a:schemeClr val="bg1"/>
                    </a:solidFill>
                  </a:tcPr>
                </a:tc>
                <a:extLst>
                  <a:ext uri="{0D108BD9-81ED-4DB2-BD59-A6C34878D82A}">
                    <a16:rowId xmlns:a16="http://schemas.microsoft.com/office/drawing/2014/main" val="10001"/>
                  </a:ext>
                </a:extLst>
              </a:tr>
              <a:tr h="0">
                <a:tc>
                  <a:txBody>
                    <a:bodyPr/>
                    <a:lstStyle/>
                    <a:p>
                      <a:pPr>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Inglés.</a:t>
                      </a:r>
                      <a:endParaRPr lang="es-PE" sz="1400" dirty="0">
                        <a:solidFill>
                          <a:schemeClr val="tx1"/>
                        </a:solidFill>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nchor="ctr"/>
                </a:tc>
                <a:tc>
                  <a:txBody>
                    <a:bodyPr/>
                    <a:lstStyle/>
                    <a:p>
                      <a:pPr algn="just">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MX" sz="1400" dirty="0">
                          <a:solidFill>
                            <a:schemeClr val="tx1"/>
                          </a:solidFill>
                          <a:effectLst/>
                          <a:latin typeface="Poppins" panose="00000500000000000000" pitchFamily="2" charset="0"/>
                          <a:cs typeface="Poppins" panose="00000500000000000000" pitchFamily="2" charset="0"/>
                        </a:rPr>
                        <a:t> </a:t>
                      </a:r>
                      <a:endParaRPr lang="es-PE" sz="1400" dirty="0">
                        <a:solidFill>
                          <a:schemeClr val="tx1"/>
                        </a:solidFill>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solidFill>
                      <a:schemeClr val="bg1"/>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32349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2373335" y="829994"/>
            <a:ext cx="6790975" cy="369332"/>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02060"/>
              </a:buClr>
              <a:buSzPts val="4000"/>
              <a:buFont typeface="Poppins"/>
              <a:buNone/>
            </a:pPr>
            <a:r>
              <a:rPr lang="es-PE" sz="2400" b="1" dirty="0">
                <a:solidFill>
                  <a:srgbClr val="002060"/>
                </a:solidFill>
                <a:latin typeface="Poppins"/>
                <a:ea typeface="Poppins"/>
                <a:cs typeface="Poppins"/>
                <a:sym typeface="Poppins"/>
              </a:rPr>
              <a:t>Elaboración del proyecto integrador</a:t>
            </a:r>
            <a:endParaRPr sz="2400" dirty="0"/>
          </a:p>
        </p:txBody>
      </p:sp>
      <p:sp>
        <p:nvSpPr>
          <p:cNvPr id="109" name="Google Shape;109;p3"/>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10" name="Google Shape;110;p3"/>
          <p:cNvPicPr preferRelativeResize="0"/>
          <p:nvPr/>
        </p:nvPicPr>
        <p:blipFill rotWithShape="1">
          <a:blip r:embed="rId3">
            <a:alphaModFix/>
          </a:blip>
          <a:srcRect/>
          <a:stretch/>
        </p:blipFill>
        <p:spPr>
          <a:xfrm>
            <a:off x="655496" y="215991"/>
            <a:ext cx="2140434" cy="429859"/>
          </a:xfrm>
          <a:prstGeom prst="rect">
            <a:avLst/>
          </a:prstGeom>
          <a:noFill/>
          <a:ln>
            <a:noFill/>
          </a:ln>
        </p:spPr>
      </p:pic>
      <p:pic>
        <p:nvPicPr>
          <p:cNvPr id="114" name="Google Shape;114;p3"/>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15" name="Google Shape;115;p3"/>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3" name="Imagen 12">
            <a:extLst>
              <a:ext uri="{FF2B5EF4-FFF2-40B4-BE49-F238E27FC236}">
                <a16:creationId xmlns:a16="http://schemas.microsoft.com/office/drawing/2014/main" id="{821150C1-CFAE-4808-A655-3ADF142775A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sp>
        <p:nvSpPr>
          <p:cNvPr id="14" name="Rectángulo 13">
            <a:extLst>
              <a:ext uri="{FF2B5EF4-FFF2-40B4-BE49-F238E27FC236}">
                <a16:creationId xmlns:a16="http://schemas.microsoft.com/office/drawing/2014/main" id="{C655515F-A55F-4203-A6CE-0CC9457102A4}"/>
              </a:ext>
            </a:extLst>
          </p:cNvPr>
          <p:cNvSpPr/>
          <p:nvPr/>
        </p:nvSpPr>
        <p:spPr>
          <a:xfrm>
            <a:off x="836568" y="1355673"/>
            <a:ext cx="10322855" cy="307777"/>
          </a:xfrm>
          <a:prstGeom prst="rect">
            <a:avLst/>
          </a:prstGeom>
        </p:spPr>
        <p:txBody>
          <a:bodyPr wrap="square">
            <a:spAutoFit/>
          </a:bodyPr>
          <a:lstStyle/>
          <a:p>
            <a:pPr lvl="0">
              <a:defRPr/>
            </a:pPr>
            <a:r>
              <a:rPr lang="es-PE" b="1" dirty="0">
                <a:solidFill>
                  <a:schemeClr val="dk1"/>
                </a:solidFill>
                <a:latin typeface="Poppins" panose="00000500000000000000" pitchFamily="2" charset="0"/>
                <a:ea typeface="Calibri"/>
                <a:cs typeface="Poppins" panose="00000500000000000000" pitchFamily="2" charset="0"/>
              </a:rPr>
              <a:t>Título:</a:t>
            </a:r>
            <a:r>
              <a:rPr lang="es-PE" dirty="0">
                <a:solidFill>
                  <a:schemeClr val="dk1"/>
                </a:solidFill>
                <a:latin typeface="Poppins" panose="00000500000000000000" pitchFamily="2" charset="0"/>
                <a:ea typeface="Calibri"/>
                <a:cs typeface="Poppins" panose="00000500000000000000" pitchFamily="2" charset="0"/>
              </a:rPr>
              <a:t> Implementamos técnicas de prevención y control de plagas y enfermedades en el cultivo de tubérculos</a:t>
            </a:r>
          </a:p>
        </p:txBody>
      </p:sp>
      <p:sp>
        <p:nvSpPr>
          <p:cNvPr id="16" name="Rectángulo 15">
            <a:extLst>
              <a:ext uri="{FF2B5EF4-FFF2-40B4-BE49-F238E27FC236}">
                <a16:creationId xmlns:a16="http://schemas.microsoft.com/office/drawing/2014/main" id="{BF33B246-2785-4123-9640-B3C3335D665E}"/>
              </a:ext>
            </a:extLst>
          </p:cNvPr>
          <p:cNvSpPr/>
          <p:nvPr/>
        </p:nvSpPr>
        <p:spPr>
          <a:xfrm>
            <a:off x="821960" y="1760688"/>
            <a:ext cx="2313454" cy="307777"/>
          </a:xfrm>
          <a:prstGeom prst="rect">
            <a:avLst/>
          </a:prstGeom>
          <a:solidFill>
            <a:schemeClr val="accent2">
              <a:lumMod val="40000"/>
              <a:lumOff val="60000"/>
            </a:schemeClr>
          </a:solidFill>
        </p:spPr>
        <p:txBody>
          <a:bodyPr wrap="none">
            <a:spAutoFit/>
          </a:bodyPr>
          <a:lstStyle/>
          <a:p>
            <a:pPr lvl="0">
              <a:defRPr/>
            </a:pPr>
            <a:r>
              <a:rPr lang="es-PE" b="1" dirty="0">
                <a:solidFill>
                  <a:schemeClr val="dk1"/>
                </a:solidFill>
                <a:latin typeface="Poppins" panose="00000500000000000000" pitchFamily="2" charset="0"/>
                <a:ea typeface="Calibri"/>
                <a:cs typeface="Poppins" panose="00000500000000000000" pitchFamily="2" charset="0"/>
              </a:rPr>
              <a:t>Situación Significativa:</a:t>
            </a:r>
            <a:endParaRPr lang="es-PE" dirty="0">
              <a:solidFill>
                <a:schemeClr val="dk1"/>
              </a:solidFill>
              <a:latin typeface="Poppins" panose="00000500000000000000" pitchFamily="2" charset="0"/>
              <a:ea typeface="Calibri"/>
              <a:cs typeface="Poppins" panose="00000500000000000000" pitchFamily="2" charset="0"/>
            </a:endParaRPr>
          </a:p>
        </p:txBody>
      </p:sp>
      <p:sp>
        <p:nvSpPr>
          <p:cNvPr id="17" name="Rectángulo 16">
            <a:extLst>
              <a:ext uri="{FF2B5EF4-FFF2-40B4-BE49-F238E27FC236}">
                <a16:creationId xmlns:a16="http://schemas.microsoft.com/office/drawing/2014/main" id="{3204AE9C-7B29-4392-9BD0-B48F8768113C}"/>
              </a:ext>
            </a:extLst>
          </p:cNvPr>
          <p:cNvSpPr/>
          <p:nvPr/>
        </p:nvSpPr>
        <p:spPr>
          <a:xfrm>
            <a:off x="836568" y="2149766"/>
            <a:ext cx="9013602" cy="3145413"/>
          </a:xfrm>
          <a:prstGeom prst="rect">
            <a:avLst/>
          </a:prstGeom>
          <a:solidFill>
            <a:schemeClr val="accent6">
              <a:lumMod val="20000"/>
              <a:lumOff val="80000"/>
            </a:schemeClr>
          </a:solidFill>
        </p:spPr>
        <p:txBody>
          <a:bodyPr wrap="square">
            <a:spAutoFit/>
          </a:bodyPr>
          <a:lstStyle/>
          <a:p>
            <a:pPr algn="just">
              <a:lnSpc>
                <a:spcPct val="107000"/>
              </a:lnSpc>
              <a:spcAft>
                <a:spcPts val="800"/>
              </a:spcAft>
            </a:pPr>
            <a:r>
              <a:rPr lang="es-PE"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En las comunidad de donde provienen los estudiantes del CRFA AYAK, una de las actividades agrícolas mas potenciales es el cultivo de </a:t>
            </a:r>
            <a:r>
              <a:rPr lang="es-PE" sz="1800" b="1" dirty="0">
                <a:latin typeface="Calibri" panose="020F0502020204030204" pitchFamily="34" charset="0"/>
                <a:ea typeface="Calibri" panose="020F0502020204030204" pitchFamily="34" charset="0"/>
                <a:cs typeface="Calibri" panose="020F0502020204030204" pitchFamily="34" charset="0"/>
              </a:rPr>
              <a:t>tubérculos, que genera ingresos económicos y asegura la alimentación familiar,</a:t>
            </a:r>
            <a:r>
              <a:rPr lang="es-PE" sz="1800" dirty="0">
                <a:latin typeface="Calibri" panose="020F0502020204030204" pitchFamily="34" charset="0"/>
                <a:ea typeface="Calibri" panose="020F0502020204030204" pitchFamily="34" charset="0"/>
                <a:cs typeface="Calibri" panose="020F0502020204030204" pitchFamily="34" charset="0"/>
              </a:rPr>
              <a:t> </a:t>
            </a:r>
            <a:r>
              <a:rPr lang="es-PE" sz="1800" dirty="0">
                <a:solidFill>
                  <a:schemeClr val="accent1">
                    <a:lumMod val="75000"/>
                  </a:schemeClr>
                </a:solidFill>
                <a:latin typeface="Calibri" panose="020F0502020204030204" pitchFamily="34" charset="0"/>
                <a:ea typeface="Calibri" panose="020F0502020204030204" pitchFamily="34" charset="0"/>
                <a:cs typeface="Calibri" panose="020F0502020204030204" pitchFamily="34" charset="0"/>
              </a:rPr>
              <a:t>sin embargo  en los últimos años </a:t>
            </a:r>
            <a:r>
              <a:rPr lang="es-PE" sz="1800" dirty="0">
                <a:solidFill>
                  <a:schemeClr val="accent1">
                    <a:lumMod val="75000"/>
                  </a:schemeClr>
                </a:solidFill>
                <a:effectLst/>
                <a:latin typeface="Calibri" panose="020F0502020204030204" pitchFamily="34" charset="0"/>
                <a:ea typeface="Calibri" panose="020F0502020204030204" pitchFamily="34" charset="0"/>
                <a:cs typeface="Calibri" panose="020F0502020204030204" pitchFamily="34" charset="0"/>
              </a:rPr>
              <a:t>se vienen presentando limitantes en la producción agrícola. </a:t>
            </a:r>
            <a:r>
              <a:rPr lang="es-PE" sz="1800" dirty="0">
                <a:solidFill>
                  <a:schemeClr val="accent1">
                    <a:lumMod val="75000"/>
                  </a:schemeClr>
                </a:solidFill>
                <a:latin typeface="Calibri" panose="020F0502020204030204" pitchFamily="34" charset="0"/>
                <a:ea typeface="Calibri" panose="020F0502020204030204" pitchFamily="34" charset="0"/>
                <a:cs typeface="Calibri" panose="020F0502020204030204" pitchFamily="34" charset="0"/>
              </a:rPr>
              <a:t>Como </a:t>
            </a:r>
            <a:r>
              <a:rPr lang="es-PE" sz="1800" dirty="0">
                <a:solidFill>
                  <a:schemeClr val="accent1">
                    <a:lumMod val="75000"/>
                  </a:schemeClr>
                </a:solidFill>
                <a:effectLst/>
                <a:latin typeface="Calibri" panose="020F0502020204030204" pitchFamily="34" charset="0"/>
                <a:ea typeface="Calibri" panose="020F0502020204030204" pitchFamily="34" charset="0"/>
                <a:cs typeface="Calibri" panose="020F0502020204030204" pitchFamily="34" charset="0"/>
              </a:rPr>
              <a:t> la aparición de </a:t>
            </a:r>
            <a:r>
              <a:rPr lang="es-PE" sz="1800" dirty="0">
                <a:solidFill>
                  <a:schemeClr val="accent1">
                    <a:lumMod val="75000"/>
                  </a:schemeClr>
                </a:solidFill>
                <a:effectLst/>
                <a:latin typeface="Calibri" panose="020F0502020204030204" pitchFamily="34" charset="0"/>
                <a:ea typeface="Calibri" panose="020F0502020204030204" pitchFamily="34" charset="0"/>
              </a:rPr>
              <a:t>plagas y enfermedades en sus cultivos, así como depredadores naturales o parásitos afectando al cultivo agrícola de la papa.</a:t>
            </a:r>
          </a:p>
          <a:p>
            <a:pPr algn="just">
              <a:lnSpc>
                <a:spcPct val="107000"/>
              </a:lnSpc>
              <a:spcAft>
                <a:spcPts val="800"/>
              </a:spcAft>
            </a:pPr>
            <a:r>
              <a:rPr lang="es-PE" sz="1800" dirty="0">
                <a:solidFill>
                  <a:schemeClr val="accent6">
                    <a:lumMod val="75000"/>
                  </a:schemeClr>
                </a:solidFill>
                <a:effectLst/>
                <a:latin typeface="Calibri" panose="020F0502020204030204" pitchFamily="34" charset="0"/>
                <a:ea typeface="Calibri" panose="020F0502020204030204" pitchFamily="34" charset="0"/>
                <a:cs typeface="Calibri" panose="020F0502020204030204" pitchFamily="34" charset="0"/>
              </a:rPr>
              <a:t>Si bien el cultivo de papa en las comunidades altoandinas es una actividad potencial porque  cuentan con los recursos óptimos, como suelo, agua y </a:t>
            </a:r>
            <a:r>
              <a:rPr lang="es-PE" sz="180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o</a:t>
            </a:r>
            <a:r>
              <a:rPr lang="es-PE" sz="1800" dirty="0">
                <a:solidFill>
                  <a:schemeClr val="accent6">
                    <a:lumMod val="75000"/>
                  </a:schemeClr>
                </a:solidFill>
                <a:effectLst/>
                <a:latin typeface="Calibri" panose="020F0502020204030204" pitchFamily="34" charset="0"/>
                <a:ea typeface="Calibri" panose="020F0502020204030204" pitchFamily="34" charset="0"/>
                <a:cs typeface="Calibri" panose="020F0502020204030204" pitchFamily="34" charset="0"/>
              </a:rPr>
              <a:t>tros; se ha identificado la disminución de la producción de la papa. Frente a esta problemática nos proponemos</a:t>
            </a:r>
            <a:r>
              <a:rPr lang="es-PE"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s-MX" sz="1800" b="1"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¿Cómo se puede implementar técnicas de prevención y control de plagas y enfermedades en el cultivo de la papa?</a:t>
            </a:r>
            <a:endParaRPr lang="es-PE" sz="1800" dirty="0">
              <a:solidFill>
                <a:srgbClr val="0070C0"/>
              </a:solidFill>
              <a:effectLst/>
              <a:latin typeface="Calibri" panose="020F0502020204030204" pitchFamily="34" charset="0"/>
              <a:ea typeface="Calibri" panose="020F0502020204030204" pitchFamily="34" charset="0"/>
            </a:endParaRPr>
          </a:p>
        </p:txBody>
      </p:sp>
      <p:sp>
        <p:nvSpPr>
          <p:cNvPr id="18" name="Rectángulo 17">
            <a:extLst>
              <a:ext uri="{FF2B5EF4-FFF2-40B4-BE49-F238E27FC236}">
                <a16:creationId xmlns:a16="http://schemas.microsoft.com/office/drawing/2014/main" id="{ADB6EE1A-FCF4-4F78-9683-7AC670A907C5}"/>
              </a:ext>
            </a:extLst>
          </p:cNvPr>
          <p:cNvSpPr/>
          <p:nvPr/>
        </p:nvSpPr>
        <p:spPr>
          <a:xfrm>
            <a:off x="10013446" y="2322251"/>
            <a:ext cx="1549889" cy="523220"/>
          </a:xfrm>
          <a:prstGeom prst="rect">
            <a:avLst/>
          </a:prstGeom>
          <a:solidFill>
            <a:schemeClr val="accent1">
              <a:lumMod val="20000"/>
              <a:lumOff val="80000"/>
            </a:schemeClr>
          </a:solidFill>
          <a:ln>
            <a:solidFill>
              <a:schemeClr val="tx1"/>
            </a:solidFill>
          </a:ln>
        </p:spPr>
        <p:txBody>
          <a:bodyPr wrap="square">
            <a:spAutoFit/>
          </a:bodyPr>
          <a:lstStyle/>
          <a:p>
            <a:pPr lvl="0">
              <a:defRPr/>
            </a:pPr>
            <a:r>
              <a:rPr lang="es-PE" dirty="0">
                <a:solidFill>
                  <a:schemeClr val="tx1"/>
                </a:solidFill>
                <a:latin typeface="Poppins" panose="00000500000000000000" pitchFamily="2" charset="0"/>
                <a:ea typeface="Calibri"/>
                <a:cs typeface="Poppins" panose="00000500000000000000" pitchFamily="2" charset="0"/>
              </a:rPr>
              <a:t>Situación de contexto</a:t>
            </a:r>
          </a:p>
        </p:txBody>
      </p:sp>
      <p:sp>
        <p:nvSpPr>
          <p:cNvPr id="19" name="Rectángulo 18">
            <a:extLst>
              <a:ext uri="{FF2B5EF4-FFF2-40B4-BE49-F238E27FC236}">
                <a16:creationId xmlns:a16="http://schemas.microsoft.com/office/drawing/2014/main" id="{6C597EBD-3EFC-43CF-A034-338F6937B86C}"/>
              </a:ext>
            </a:extLst>
          </p:cNvPr>
          <p:cNvSpPr/>
          <p:nvPr/>
        </p:nvSpPr>
        <p:spPr>
          <a:xfrm>
            <a:off x="10078891" y="3340992"/>
            <a:ext cx="1549889" cy="307777"/>
          </a:xfrm>
          <a:prstGeom prst="rect">
            <a:avLst/>
          </a:prstGeom>
          <a:solidFill>
            <a:schemeClr val="accent2">
              <a:lumMod val="20000"/>
              <a:lumOff val="80000"/>
            </a:schemeClr>
          </a:solidFill>
          <a:ln>
            <a:solidFill>
              <a:schemeClr val="tx1"/>
            </a:solidFill>
          </a:ln>
        </p:spPr>
        <p:txBody>
          <a:bodyPr wrap="square">
            <a:spAutoFit/>
          </a:bodyPr>
          <a:lstStyle/>
          <a:p>
            <a:pPr lvl="0">
              <a:defRPr/>
            </a:pPr>
            <a:r>
              <a:rPr lang="es-PE" dirty="0">
                <a:solidFill>
                  <a:schemeClr val="accent1">
                    <a:lumMod val="75000"/>
                  </a:schemeClr>
                </a:solidFill>
                <a:latin typeface="Poppins" panose="00000500000000000000" pitchFamily="2" charset="0"/>
                <a:ea typeface="Calibri"/>
                <a:cs typeface="Poppins" panose="00000500000000000000" pitchFamily="2" charset="0"/>
              </a:rPr>
              <a:t>Problemática</a:t>
            </a:r>
          </a:p>
        </p:txBody>
      </p:sp>
      <p:sp>
        <p:nvSpPr>
          <p:cNvPr id="20" name="Rectángulo 19">
            <a:extLst>
              <a:ext uri="{FF2B5EF4-FFF2-40B4-BE49-F238E27FC236}">
                <a16:creationId xmlns:a16="http://schemas.microsoft.com/office/drawing/2014/main" id="{BD3E70F4-E02C-4C28-AF81-0607F175B12F}"/>
              </a:ext>
            </a:extLst>
          </p:cNvPr>
          <p:cNvSpPr/>
          <p:nvPr/>
        </p:nvSpPr>
        <p:spPr>
          <a:xfrm>
            <a:off x="10063239" y="4012530"/>
            <a:ext cx="1450301" cy="307777"/>
          </a:xfrm>
          <a:prstGeom prst="rect">
            <a:avLst/>
          </a:prstGeom>
          <a:solidFill>
            <a:schemeClr val="accent5">
              <a:lumMod val="20000"/>
              <a:lumOff val="80000"/>
            </a:schemeClr>
          </a:solidFill>
          <a:ln>
            <a:solidFill>
              <a:schemeClr val="tx1"/>
            </a:solidFill>
          </a:ln>
        </p:spPr>
        <p:txBody>
          <a:bodyPr wrap="square">
            <a:spAutoFit/>
          </a:bodyPr>
          <a:lstStyle/>
          <a:p>
            <a:pPr lvl="0">
              <a:defRPr/>
            </a:pPr>
            <a:r>
              <a:rPr lang="es-PE" dirty="0">
                <a:solidFill>
                  <a:schemeClr val="accent6">
                    <a:lumMod val="75000"/>
                  </a:schemeClr>
                </a:solidFill>
                <a:latin typeface="Poppins" panose="00000500000000000000" pitchFamily="2" charset="0"/>
                <a:ea typeface="Calibri"/>
                <a:cs typeface="Poppins" panose="00000500000000000000" pitchFamily="2" charset="0"/>
              </a:rPr>
              <a:t>Potencialidad</a:t>
            </a:r>
          </a:p>
        </p:txBody>
      </p:sp>
      <p:sp>
        <p:nvSpPr>
          <p:cNvPr id="21" name="Rectángulo 20">
            <a:extLst>
              <a:ext uri="{FF2B5EF4-FFF2-40B4-BE49-F238E27FC236}">
                <a16:creationId xmlns:a16="http://schemas.microsoft.com/office/drawing/2014/main" id="{377978D5-4FB1-4ADF-8AAB-B8209F34FE81}"/>
              </a:ext>
            </a:extLst>
          </p:cNvPr>
          <p:cNvSpPr/>
          <p:nvPr/>
        </p:nvSpPr>
        <p:spPr>
          <a:xfrm>
            <a:off x="10269769" y="4602956"/>
            <a:ext cx="1084032" cy="338554"/>
          </a:xfrm>
          <a:prstGeom prst="rect">
            <a:avLst/>
          </a:prstGeom>
          <a:solidFill>
            <a:schemeClr val="accent6">
              <a:lumMod val="20000"/>
              <a:lumOff val="80000"/>
            </a:schemeClr>
          </a:solidFill>
          <a:ln>
            <a:solidFill>
              <a:schemeClr val="tx1"/>
            </a:solidFill>
          </a:ln>
        </p:spPr>
        <p:txBody>
          <a:bodyPr wrap="square">
            <a:spAutoFit/>
          </a:bodyPr>
          <a:lstStyle/>
          <a:p>
            <a:pPr lvl="0">
              <a:defRPr/>
            </a:pPr>
            <a:r>
              <a:rPr lang="es-PE" sz="1600" dirty="0">
                <a:solidFill>
                  <a:srgbClr val="0070C0"/>
                </a:solidFill>
                <a:latin typeface="Poppins" panose="00000500000000000000" pitchFamily="2" charset="0"/>
                <a:ea typeface="Calibri"/>
                <a:cs typeface="Poppins" panose="00000500000000000000" pitchFamily="2" charset="0"/>
              </a:rPr>
              <a:t>Reto</a:t>
            </a:r>
          </a:p>
        </p:txBody>
      </p:sp>
    </p:spTree>
    <p:extLst>
      <p:ext uri="{BB962C8B-B14F-4D97-AF65-F5344CB8AC3E}">
        <p14:creationId xmlns:p14="http://schemas.microsoft.com/office/powerpoint/2010/main" val="23277106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2175029" y="961828"/>
            <a:ext cx="6498454" cy="49429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2060"/>
              </a:buClr>
              <a:buSzPts val="4000"/>
              <a:buFont typeface="Poppins"/>
              <a:buNone/>
            </a:pPr>
            <a:r>
              <a:rPr lang="es-PE" sz="2000" b="1" dirty="0">
                <a:solidFill>
                  <a:srgbClr val="002060"/>
                </a:solidFill>
                <a:latin typeface="Poppins"/>
                <a:ea typeface="Poppins"/>
                <a:cs typeface="Poppins"/>
                <a:sym typeface="Poppins"/>
              </a:rPr>
              <a:t>Producto y propósito del proyecto integrador</a:t>
            </a:r>
            <a:endParaRPr sz="2000" dirty="0"/>
          </a:p>
        </p:txBody>
      </p:sp>
      <p:sp>
        <p:nvSpPr>
          <p:cNvPr id="109" name="Google Shape;109;p3"/>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110" name="Google Shape;110;p3"/>
          <p:cNvPicPr preferRelativeResize="0"/>
          <p:nvPr/>
        </p:nvPicPr>
        <p:blipFill rotWithShape="1">
          <a:blip r:embed="rId3">
            <a:alphaModFix/>
          </a:blip>
          <a:srcRect/>
          <a:stretch/>
        </p:blipFill>
        <p:spPr>
          <a:xfrm>
            <a:off x="655496" y="215991"/>
            <a:ext cx="2140434" cy="429859"/>
          </a:xfrm>
          <a:prstGeom prst="rect">
            <a:avLst/>
          </a:prstGeom>
          <a:noFill/>
          <a:ln>
            <a:noFill/>
          </a:ln>
        </p:spPr>
      </p:pic>
      <p:pic>
        <p:nvPicPr>
          <p:cNvPr id="114" name="Google Shape;114;p3"/>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15" name="Google Shape;115;p3"/>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3" name="Imagen 12">
            <a:extLst>
              <a:ext uri="{FF2B5EF4-FFF2-40B4-BE49-F238E27FC236}">
                <a16:creationId xmlns:a16="http://schemas.microsoft.com/office/drawing/2014/main" id="{821150C1-CFAE-4808-A655-3ADF142775A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sp>
        <p:nvSpPr>
          <p:cNvPr id="23" name="Rectángulo 22">
            <a:extLst>
              <a:ext uri="{FF2B5EF4-FFF2-40B4-BE49-F238E27FC236}">
                <a16:creationId xmlns:a16="http://schemas.microsoft.com/office/drawing/2014/main" id="{EEF38F63-F211-48EF-BE31-AEDD345F6EC8}"/>
              </a:ext>
            </a:extLst>
          </p:cNvPr>
          <p:cNvSpPr/>
          <p:nvPr/>
        </p:nvSpPr>
        <p:spPr>
          <a:xfrm>
            <a:off x="767264" y="1658628"/>
            <a:ext cx="3885469" cy="646331"/>
          </a:xfrm>
          <a:prstGeom prst="rect">
            <a:avLst/>
          </a:prstGeom>
          <a:solidFill>
            <a:schemeClr val="accent5">
              <a:lumMod val="60000"/>
              <a:lumOff val="40000"/>
            </a:schemeClr>
          </a:solidFill>
        </p:spPr>
        <p:txBody>
          <a:bodyPr wrap="square">
            <a:spAutoFit/>
          </a:bodyPr>
          <a:lstStyle/>
          <a:p>
            <a:pPr lvl="0">
              <a:defRPr/>
            </a:pPr>
            <a:r>
              <a:rPr lang="es-PE" sz="1800" b="1" dirty="0">
                <a:solidFill>
                  <a:schemeClr val="tx1"/>
                </a:solidFill>
                <a:latin typeface="Poppins" panose="00000500000000000000" pitchFamily="2" charset="0"/>
                <a:ea typeface="Calibri"/>
                <a:cs typeface="Poppins" panose="00000500000000000000" pitchFamily="2" charset="0"/>
              </a:rPr>
              <a:t>Producto del Proyecto Integrador: </a:t>
            </a:r>
          </a:p>
        </p:txBody>
      </p:sp>
      <p:sp>
        <p:nvSpPr>
          <p:cNvPr id="24" name="Rectángulo 23">
            <a:extLst>
              <a:ext uri="{FF2B5EF4-FFF2-40B4-BE49-F238E27FC236}">
                <a16:creationId xmlns:a16="http://schemas.microsoft.com/office/drawing/2014/main" id="{39DA170C-8F83-44EB-8C52-A91AFA6DADCA}"/>
              </a:ext>
            </a:extLst>
          </p:cNvPr>
          <p:cNvSpPr/>
          <p:nvPr/>
        </p:nvSpPr>
        <p:spPr>
          <a:xfrm>
            <a:off x="4844404" y="1703390"/>
            <a:ext cx="6612938" cy="584775"/>
          </a:xfrm>
          <a:prstGeom prst="rect">
            <a:avLst/>
          </a:prstGeom>
          <a:solidFill>
            <a:schemeClr val="accent6">
              <a:lumMod val="40000"/>
              <a:lumOff val="60000"/>
            </a:schemeClr>
          </a:solidFill>
        </p:spPr>
        <p:txBody>
          <a:bodyPr wrap="square">
            <a:spAutoFit/>
          </a:bodyPr>
          <a:lstStyle/>
          <a:p>
            <a:pPr lvl="0">
              <a:defRPr/>
            </a:pPr>
            <a:r>
              <a:rPr lang="es-ES" sz="1600" dirty="0">
                <a:solidFill>
                  <a:schemeClr val="tx1"/>
                </a:solidFill>
                <a:latin typeface="Poppins" panose="00000500000000000000" pitchFamily="2" charset="0"/>
                <a:ea typeface="Calibri"/>
                <a:cs typeface="Poppins" panose="00000500000000000000" pitchFamily="2" charset="0"/>
              </a:rPr>
              <a:t>Folletos sobre prevención, control de plagas y enfermedades en el cultivo de la papa</a:t>
            </a:r>
            <a:endParaRPr lang="es-PE" sz="1600" dirty="0">
              <a:solidFill>
                <a:schemeClr val="tx1"/>
              </a:solidFill>
              <a:latin typeface="Poppins" panose="00000500000000000000" pitchFamily="2" charset="0"/>
              <a:ea typeface="Calibri"/>
              <a:cs typeface="Poppins" panose="00000500000000000000" pitchFamily="2" charset="0"/>
            </a:endParaRPr>
          </a:p>
        </p:txBody>
      </p:sp>
      <p:sp>
        <p:nvSpPr>
          <p:cNvPr id="26" name="Rectángulo 25">
            <a:extLst>
              <a:ext uri="{FF2B5EF4-FFF2-40B4-BE49-F238E27FC236}">
                <a16:creationId xmlns:a16="http://schemas.microsoft.com/office/drawing/2014/main" id="{7E05B817-9598-4EF9-8CB2-3AD831487E8D}"/>
              </a:ext>
            </a:extLst>
          </p:cNvPr>
          <p:cNvSpPr/>
          <p:nvPr/>
        </p:nvSpPr>
        <p:spPr>
          <a:xfrm>
            <a:off x="734658" y="2869172"/>
            <a:ext cx="3918076" cy="646331"/>
          </a:xfrm>
          <a:prstGeom prst="rect">
            <a:avLst/>
          </a:prstGeom>
          <a:solidFill>
            <a:schemeClr val="accent5">
              <a:lumMod val="60000"/>
              <a:lumOff val="40000"/>
            </a:schemeClr>
          </a:solidFill>
        </p:spPr>
        <p:txBody>
          <a:bodyPr wrap="square">
            <a:spAutoFit/>
          </a:bodyPr>
          <a:lstStyle/>
          <a:p>
            <a:pPr lvl="0">
              <a:defRPr/>
            </a:pPr>
            <a:r>
              <a:rPr lang="es-PE" sz="1800" b="1" dirty="0">
                <a:solidFill>
                  <a:schemeClr val="tx1"/>
                </a:solidFill>
                <a:latin typeface="Poppins" panose="00000500000000000000" pitchFamily="2" charset="0"/>
                <a:ea typeface="Calibri"/>
                <a:cs typeface="Poppins" panose="00000500000000000000" pitchFamily="2" charset="0"/>
              </a:rPr>
              <a:t>Propósito del Proyecto. Integrador: </a:t>
            </a:r>
          </a:p>
        </p:txBody>
      </p:sp>
      <p:sp>
        <p:nvSpPr>
          <p:cNvPr id="27" name="Rectángulo 26">
            <a:extLst>
              <a:ext uri="{FF2B5EF4-FFF2-40B4-BE49-F238E27FC236}">
                <a16:creationId xmlns:a16="http://schemas.microsoft.com/office/drawing/2014/main" id="{EC9A8E9F-EBA1-49E6-9A98-F610254E2B05}"/>
              </a:ext>
            </a:extLst>
          </p:cNvPr>
          <p:cNvSpPr/>
          <p:nvPr/>
        </p:nvSpPr>
        <p:spPr>
          <a:xfrm>
            <a:off x="4843666" y="2489625"/>
            <a:ext cx="6613676" cy="1077218"/>
          </a:xfrm>
          <a:prstGeom prst="rect">
            <a:avLst/>
          </a:prstGeom>
          <a:solidFill>
            <a:schemeClr val="accent6">
              <a:lumMod val="40000"/>
              <a:lumOff val="60000"/>
            </a:schemeClr>
          </a:solidFill>
        </p:spPr>
        <p:txBody>
          <a:bodyPr wrap="square">
            <a:spAutoFit/>
          </a:bodyPr>
          <a:lstStyle/>
          <a:p>
            <a:pPr lvl="0" algn="just">
              <a:defRPr/>
            </a:pPr>
            <a:r>
              <a:rPr lang="es-PE" sz="1600" dirty="0">
                <a:latin typeface="Poppins" panose="00000500000000000000" pitchFamily="2" charset="0"/>
                <a:cs typeface="Poppins" panose="00000500000000000000" pitchFamily="2" charset="0"/>
              </a:rPr>
              <a:t>Promover técnicas ancestrales e innovadoras en la prevención y control fitosanitario en el cultivo agrícola, con la finalidad de mejorar la producción  de la papa en las comunidades de donde provienen los estudiantes.</a:t>
            </a:r>
            <a:endParaRPr lang="es-PE" sz="1600" dirty="0">
              <a:solidFill>
                <a:schemeClr val="tx1"/>
              </a:solidFill>
              <a:latin typeface="Poppins" panose="00000500000000000000" pitchFamily="2" charset="0"/>
              <a:ea typeface="Calibri"/>
              <a:cs typeface="Poppins" panose="00000500000000000000" pitchFamily="2" charset="0"/>
            </a:endParaRPr>
          </a:p>
        </p:txBody>
      </p:sp>
      <p:sp>
        <p:nvSpPr>
          <p:cNvPr id="12" name="Rectángulo 11">
            <a:extLst>
              <a:ext uri="{FF2B5EF4-FFF2-40B4-BE49-F238E27FC236}">
                <a16:creationId xmlns:a16="http://schemas.microsoft.com/office/drawing/2014/main" id="{569B013E-2E9A-43E3-AA13-610A4D425560}"/>
              </a:ext>
            </a:extLst>
          </p:cNvPr>
          <p:cNvSpPr/>
          <p:nvPr/>
        </p:nvSpPr>
        <p:spPr>
          <a:xfrm>
            <a:off x="655496" y="3888403"/>
            <a:ext cx="3885469" cy="369332"/>
          </a:xfrm>
          <a:prstGeom prst="rect">
            <a:avLst/>
          </a:prstGeom>
          <a:solidFill>
            <a:schemeClr val="accent5">
              <a:lumMod val="60000"/>
              <a:lumOff val="40000"/>
            </a:schemeClr>
          </a:solidFill>
        </p:spPr>
        <p:txBody>
          <a:bodyPr wrap="square">
            <a:spAutoFit/>
          </a:bodyPr>
          <a:lstStyle/>
          <a:p>
            <a:pPr lvl="0">
              <a:defRPr/>
            </a:pPr>
            <a:r>
              <a:rPr lang="es-PE" sz="1800" b="1" dirty="0">
                <a:solidFill>
                  <a:schemeClr val="tx1"/>
                </a:solidFill>
                <a:latin typeface="Poppins" panose="00000500000000000000" pitchFamily="2" charset="0"/>
                <a:ea typeface="Calibri"/>
                <a:cs typeface="Poppins" panose="00000500000000000000" pitchFamily="2" charset="0"/>
              </a:rPr>
              <a:t>Desafíos </a:t>
            </a:r>
          </a:p>
        </p:txBody>
      </p:sp>
      <p:sp>
        <p:nvSpPr>
          <p:cNvPr id="14" name="Rectángulo 13">
            <a:extLst>
              <a:ext uri="{FF2B5EF4-FFF2-40B4-BE49-F238E27FC236}">
                <a16:creationId xmlns:a16="http://schemas.microsoft.com/office/drawing/2014/main" id="{75E51F0D-595C-4B72-9B1A-7FBB9D7B907C}"/>
              </a:ext>
            </a:extLst>
          </p:cNvPr>
          <p:cNvSpPr/>
          <p:nvPr/>
        </p:nvSpPr>
        <p:spPr>
          <a:xfrm>
            <a:off x="637741" y="4994035"/>
            <a:ext cx="3885469" cy="369332"/>
          </a:xfrm>
          <a:prstGeom prst="rect">
            <a:avLst/>
          </a:prstGeom>
          <a:solidFill>
            <a:schemeClr val="accent5">
              <a:lumMod val="60000"/>
              <a:lumOff val="40000"/>
            </a:schemeClr>
          </a:solidFill>
        </p:spPr>
        <p:txBody>
          <a:bodyPr wrap="square">
            <a:spAutoFit/>
          </a:bodyPr>
          <a:lstStyle/>
          <a:p>
            <a:pPr lvl="0">
              <a:defRPr/>
            </a:pPr>
            <a:r>
              <a:rPr lang="es-PE" sz="1800" b="1" dirty="0">
                <a:solidFill>
                  <a:schemeClr val="tx1"/>
                </a:solidFill>
                <a:latin typeface="Poppins" panose="00000500000000000000" pitchFamily="2" charset="0"/>
                <a:ea typeface="Calibri"/>
                <a:cs typeface="Poppins" panose="00000500000000000000" pitchFamily="2" charset="0"/>
              </a:rPr>
              <a:t>Criterios de evaluación</a:t>
            </a:r>
          </a:p>
        </p:txBody>
      </p:sp>
    </p:spTree>
    <p:extLst>
      <p:ext uri="{BB962C8B-B14F-4D97-AF65-F5344CB8AC3E}">
        <p14:creationId xmlns:p14="http://schemas.microsoft.com/office/powerpoint/2010/main" val="825494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734657" y="920977"/>
            <a:ext cx="10515600" cy="36239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02060"/>
              </a:buClr>
              <a:buSzPts val="4000"/>
              <a:buFont typeface="Poppins"/>
              <a:buNone/>
            </a:pPr>
            <a:r>
              <a:rPr lang="es-PE" sz="2000" b="1" dirty="0">
                <a:solidFill>
                  <a:srgbClr val="002060"/>
                </a:solidFill>
                <a:latin typeface="Poppins"/>
                <a:ea typeface="Poppins"/>
                <a:cs typeface="Poppins"/>
                <a:sym typeface="Poppins"/>
              </a:rPr>
              <a:t>Propósitos de aprendizaje</a:t>
            </a:r>
            <a:endParaRPr sz="2000" dirty="0"/>
          </a:p>
        </p:txBody>
      </p:sp>
      <p:sp>
        <p:nvSpPr>
          <p:cNvPr id="109" name="Google Shape;109;p3"/>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10" name="Google Shape;110;p3"/>
          <p:cNvPicPr preferRelativeResize="0"/>
          <p:nvPr/>
        </p:nvPicPr>
        <p:blipFill rotWithShape="1">
          <a:blip r:embed="rId3">
            <a:alphaModFix/>
          </a:blip>
          <a:srcRect/>
          <a:stretch/>
        </p:blipFill>
        <p:spPr>
          <a:xfrm>
            <a:off x="655496" y="215991"/>
            <a:ext cx="2140434" cy="429859"/>
          </a:xfrm>
          <a:prstGeom prst="rect">
            <a:avLst/>
          </a:prstGeom>
          <a:noFill/>
          <a:ln>
            <a:noFill/>
          </a:ln>
        </p:spPr>
      </p:pic>
      <p:pic>
        <p:nvPicPr>
          <p:cNvPr id="114" name="Google Shape;114;p3"/>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15" name="Google Shape;115;p3"/>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3" name="Imagen 12">
            <a:extLst>
              <a:ext uri="{FF2B5EF4-FFF2-40B4-BE49-F238E27FC236}">
                <a16:creationId xmlns:a16="http://schemas.microsoft.com/office/drawing/2014/main" id="{821150C1-CFAE-4808-A655-3ADF142775A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graphicFrame>
        <p:nvGraphicFramePr>
          <p:cNvPr id="15" name="Tabla 14">
            <a:extLst>
              <a:ext uri="{FF2B5EF4-FFF2-40B4-BE49-F238E27FC236}">
                <a16:creationId xmlns:a16="http://schemas.microsoft.com/office/drawing/2014/main" id="{04D9575C-9E68-4C41-9055-B2038357C987}"/>
              </a:ext>
            </a:extLst>
          </p:cNvPr>
          <p:cNvGraphicFramePr>
            <a:graphicFrameLocks noGrp="1"/>
          </p:cNvGraphicFramePr>
          <p:nvPr>
            <p:extLst>
              <p:ext uri="{D42A27DB-BD31-4B8C-83A1-F6EECF244321}">
                <p14:modId xmlns:p14="http://schemas.microsoft.com/office/powerpoint/2010/main" val="3788156518"/>
              </p:ext>
            </p:extLst>
          </p:nvPr>
        </p:nvGraphicFramePr>
        <p:xfrm>
          <a:off x="461561" y="1283368"/>
          <a:ext cx="11150429" cy="4013588"/>
        </p:xfrm>
        <a:graphic>
          <a:graphicData uri="http://schemas.openxmlformats.org/drawingml/2006/table">
            <a:tbl>
              <a:tblPr firstRow="1" firstCol="1" bandRow="1">
                <a:tableStyleId>{5C22544A-7EE6-4342-B048-85BDC9FD1C3A}</a:tableStyleId>
              </a:tblPr>
              <a:tblGrid>
                <a:gridCol w="763557">
                  <a:extLst>
                    <a:ext uri="{9D8B030D-6E8A-4147-A177-3AD203B41FA5}">
                      <a16:colId xmlns:a16="http://schemas.microsoft.com/office/drawing/2014/main" val="20000"/>
                    </a:ext>
                  </a:extLst>
                </a:gridCol>
                <a:gridCol w="1624614">
                  <a:extLst>
                    <a:ext uri="{9D8B030D-6E8A-4147-A177-3AD203B41FA5}">
                      <a16:colId xmlns:a16="http://schemas.microsoft.com/office/drawing/2014/main" val="20001"/>
                    </a:ext>
                  </a:extLst>
                </a:gridCol>
                <a:gridCol w="1606858">
                  <a:extLst>
                    <a:ext uri="{9D8B030D-6E8A-4147-A177-3AD203B41FA5}">
                      <a16:colId xmlns:a16="http://schemas.microsoft.com/office/drawing/2014/main" val="20002"/>
                    </a:ext>
                  </a:extLst>
                </a:gridCol>
                <a:gridCol w="1473693">
                  <a:extLst>
                    <a:ext uri="{9D8B030D-6E8A-4147-A177-3AD203B41FA5}">
                      <a16:colId xmlns:a16="http://schemas.microsoft.com/office/drawing/2014/main" val="20003"/>
                    </a:ext>
                  </a:extLst>
                </a:gridCol>
                <a:gridCol w="1624614">
                  <a:extLst>
                    <a:ext uri="{9D8B030D-6E8A-4147-A177-3AD203B41FA5}">
                      <a16:colId xmlns:a16="http://schemas.microsoft.com/office/drawing/2014/main" val="20004"/>
                    </a:ext>
                  </a:extLst>
                </a:gridCol>
                <a:gridCol w="1748901">
                  <a:extLst>
                    <a:ext uri="{9D8B030D-6E8A-4147-A177-3AD203B41FA5}">
                      <a16:colId xmlns:a16="http://schemas.microsoft.com/office/drawing/2014/main" val="20005"/>
                    </a:ext>
                  </a:extLst>
                </a:gridCol>
                <a:gridCol w="2308192">
                  <a:extLst>
                    <a:ext uri="{9D8B030D-6E8A-4147-A177-3AD203B41FA5}">
                      <a16:colId xmlns:a16="http://schemas.microsoft.com/office/drawing/2014/main" val="20006"/>
                    </a:ext>
                  </a:extLst>
                </a:gridCol>
              </a:tblGrid>
              <a:tr h="900345">
                <a:tc>
                  <a:txBody>
                    <a:bodyPr/>
                    <a:lstStyle/>
                    <a:p>
                      <a:pPr marL="71755" marR="71755"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Área curricular</a:t>
                      </a:r>
                    </a:p>
                  </a:txBody>
                  <a:tcPr marL="45265" marR="45265" marT="0"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Competencias</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Capacidades</a:t>
                      </a:r>
                    </a:p>
                  </a:txBody>
                  <a:tcPr marL="45265" marR="452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Desempeños</a:t>
                      </a:r>
                    </a:p>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(extraídos del plan de formación)</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Propósito de la actividad de aprendizaje</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000"/>
                        </a:spcAft>
                        <a:tabLst>
                          <a:tab pos="1710690" algn="l"/>
                        </a:tabLst>
                      </a:pPr>
                      <a:r>
                        <a:rPr lang="es-PE" sz="1050">
                          <a:solidFill>
                            <a:schemeClr val="tx1"/>
                          </a:solidFill>
                          <a:effectLst/>
                          <a:latin typeface="Poppins" panose="00000500000000000000" pitchFamily="2" charset="0"/>
                          <a:cs typeface="Poppins" panose="00000500000000000000" pitchFamily="2" charset="0"/>
                        </a:rPr>
                        <a:t> </a:t>
                      </a:r>
                    </a:p>
                    <a:p>
                      <a:pPr algn="ctr">
                        <a:spcAft>
                          <a:spcPts val="1000"/>
                        </a:spcAft>
                        <a:tabLst>
                          <a:tab pos="1710690" algn="l"/>
                        </a:tabLst>
                      </a:pPr>
                      <a:r>
                        <a:rPr lang="es-PE" sz="1050">
                          <a:solidFill>
                            <a:schemeClr val="tx1"/>
                          </a:solidFill>
                          <a:effectLst/>
                          <a:latin typeface="Poppins" panose="00000500000000000000" pitchFamily="2" charset="0"/>
                          <a:cs typeface="Poppins" panose="00000500000000000000" pitchFamily="2" charset="0"/>
                        </a:rPr>
                        <a:t>Estrategia pedagógica del MSE SA</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000"/>
                        </a:spcAft>
                        <a:tabLst>
                          <a:tab pos="1710690" algn="l"/>
                        </a:tabLst>
                      </a:pPr>
                      <a:r>
                        <a:rPr lang="es-PE" sz="1050">
                          <a:solidFill>
                            <a:schemeClr val="tx1"/>
                          </a:solidFill>
                          <a:effectLst/>
                          <a:latin typeface="Poppins" panose="00000500000000000000" pitchFamily="2" charset="0"/>
                          <a:cs typeface="Poppins" panose="00000500000000000000" pitchFamily="2" charset="0"/>
                        </a:rPr>
                        <a:t> </a:t>
                      </a:r>
                    </a:p>
                    <a:p>
                      <a:pPr algn="ctr">
                        <a:spcAft>
                          <a:spcPts val="1000"/>
                        </a:spcAft>
                        <a:tabLst>
                          <a:tab pos="1710690" algn="l"/>
                        </a:tabLst>
                      </a:pPr>
                      <a:r>
                        <a:rPr lang="es-PE" sz="1050">
                          <a:solidFill>
                            <a:schemeClr val="tx1"/>
                          </a:solidFill>
                          <a:effectLst/>
                          <a:latin typeface="Poppins" panose="00000500000000000000" pitchFamily="2" charset="0"/>
                          <a:cs typeface="Poppins" panose="00000500000000000000" pitchFamily="2" charset="0"/>
                        </a:rPr>
                        <a:t>Actividad de aprendizaje</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740217">
                <a:tc>
                  <a:txBody>
                    <a:bodyPr/>
                    <a:lstStyle/>
                    <a:p>
                      <a:pPr marL="71755" marR="71755"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Comunicación</a:t>
                      </a:r>
                    </a:p>
                  </a:txBody>
                  <a:tcPr marL="45265" marR="45265" marT="0"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Puesta en común: </a:t>
                      </a:r>
                    </a:p>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 </a:t>
                      </a:r>
                    </a:p>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Organiza y socializa información sobre las generalidades del cuy y métodos de crianza.</a:t>
                      </a:r>
                    </a:p>
                    <a:p>
                      <a:pPr>
                        <a:lnSpc>
                          <a:spcPct val="107000"/>
                        </a:lnSpc>
                        <a:spcAft>
                          <a:spcPts val="0"/>
                        </a:spcAft>
                      </a:pPr>
                      <a:r>
                        <a:rPr lang="es-PE" sz="800" dirty="0">
                          <a:solidFill>
                            <a:schemeClr val="tx1"/>
                          </a:solidFill>
                          <a:effectLst/>
                          <a:latin typeface="Poppins" panose="00000500000000000000" pitchFamily="2" charset="0"/>
                          <a:cs typeface="Poppins" panose="00000500000000000000" pitchFamily="2" charset="0"/>
                        </a:rPr>
                        <a:t> </a:t>
                      </a:r>
                    </a:p>
                    <a:p>
                      <a:pPr>
                        <a:lnSpc>
                          <a:spcPct val="107000"/>
                        </a:lnSpc>
                        <a:spcAft>
                          <a:spcPts val="0"/>
                        </a:spcAft>
                      </a:pPr>
                      <a:r>
                        <a:rPr lang="es-PE" sz="800" dirty="0">
                          <a:solidFill>
                            <a:schemeClr val="tx1"/>
                          </a:solidFill>
                          <a:effectLst/>
                          <a:latin typeface="Poppins" panose="00000500000000000000" pitchFamily="2" charset="0"/>
                          <a:cs typeface="Poppins" panose="00000500000000000000" pitchFamily="2" charset="0"/>
                        </a:rPr>
                        <a:t> </a:t>
                      </a:r>
                    </a:p>
                    <a:p>
                      <a:pPr algn="ctr">
                        <a:lnSpc>
                          <a:spcPct val="107000"/>
                        </a:lnSpc>
                        <a:spcAft>
                          <a:spcPts val="0"/>
                        </a:spcAft>
                      </a:pPr>
                      <a:r>
                        <a:rPr lang="es-PE" sz="800" dirty="0">
                          <a:solidFill>
                            <a:schemeClr val="tx1"/>
                          </a:solidFill>
                          <a:effectLst/>
                          <a:latin typeface="Poppins" panose="00000500000000000000" pitchFamily="2" charset="0"/>
                          <a:cs typeface="Poppins" panose="00000500000000000000" pitchFamily="2" charset="0"/>
                        </a:rPr>
                        <a:t> </a:t>
                      </a:r>
                      <a:endParaRPr lang="es-PE" sz="8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Actividad N° 01</a:t>
                      </a:r>
                    </a:p>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 </a:t>
                      </a:r>
                    </a:p>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Reconocemos formas de crianza y comercialización del cuy en mi familia y comunidad.</a:t>
                      </a:r>
                    </a:p>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 </a:t>
                      </a:r>
                    </a:p>
                    <a:p>
                      <a:pPr algn="just">
                        <a:spcAft>
                          <a:spcPts val="1000"/>
                        </a:spcAft>
                        <a:tabLst>
                          <a:tab pos="1710690" algn="l"/>
                        </a:tabLst>
                      </a:pPr>
                      <a:r>
                        <a:rPr lang="es-PE" sz="800" dirty="0">
                          <a:solidFill>
                            <a:schemeClr val="tx1"/>
                          </a:solidFill>
                          <a:effectLst/>
                          <a:latin typeface="Poppins" panose="00000500000000000000" pitchFamily="2" charset="0"/>
                          <a:cs typeface="Poppins" panose="00000500000000000000" pitchFamily="2" charset="0"/>
                        </a:rPr>
                        <a:t>Descripción: Los estudiantes confrontarán sus hallazgos sobre lo investigado en su familia y comunidad.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373026">
                <a:tc>
                  <a:txBody>
                    <a:bodyPr/>
                    <a:lstStyle/>
                    <a:p>
                      <a:pPr marL="0" marR="0" lvl="0" indent="0" algn="l" defTabSz="914400" rtl="0" eaLnBrk="1" fontAlgn="auto" latinLnBrk="0" hangingPunct="1">
                        <a:lnSpc>
                          <a:spcPct val="100000"/>
                        </a:lnSpc>
                        <a:spcBef>
                          <a:spcPts val="0"/>
                        </a:spcBef>
                        <a:spcAft>
                          <a:spcPts val="1000"/>
                        </a:spcAft>
                        <a:buClr>
                          <a:srgbClr val="000000"/>
                        </a:buClr>
                        <a:buSzTx/>
                        <a:buFont typeface="Arial"/>
                        <a:buNone/>
                        <a:tabLst>
                          <a:tab pos="1710690" algn="l"/>
                        </a:tabLst>
                        <a:defRPr/>
                      </a:pPr>
                      <a:r>
                        <a:rPr lang="es-PE" sz="1050" dirty="0">
                          <a:solidFill>
                            <a:schemeClr val="tx1"/>
                          </a:solidFill>
                          <a:effectLst/>
                          <a:latin typeface="Poppins" panose="00000500000000000000" pitchFamily="2" charset="0"/>
                          <a:cs typeface="Poppins" panose="00000500000000000000" pitchFamily="2" charset="0"/>
                        </a:rPr>
                        <a:t> Matemáticas</a:t>
                      </a:r>
                    </a:p>
                    <a:p>
                      <a:pPr>
                        <a:spcAft>
                          <a:spcPts val="1000"/>
                        </a:spcAft>
                        <a:tabLst>
                          <a:tab pos="1710690" algn="l"/>
                        </a:tabLst>
                      </a:pPr>
                      <a:endParaRPr lang="es-PE" sz="1050" dirty="0">
                        <a:solidFill>
                          <a:schemeClr val="tx1"/>
                        </a:solidFill>
                        <a:effectLst/>
                        <a:latin typeface="Poppins" panose="00000500000000000000" pitchFamily="2" charset="0"/>
                        <a:cs typeface="Poppins" panose="00000500000000000000" pitchFamily="2" charset="0"/>
                      </a:endParaRPr>
                    </a:p>
                  </a:txBody>
                  <a:tcPr marL="45265" marR="45265" marT="0"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PE" sz="1050" dirty="0">
                          <a:solidFill>
                            <a:schemeClr val="tx1"/>
                          </a:solidFill>
                          <a:effectLst/>
                          <a:latin typeface="Poppins" panose="00000500000000000000" pitchFamily="2" charset="0"/>
                          <a:cs typeface="Poppins" panose="00000500000000000000" pitchFamily="2" charset="0"/>
                        </a:rPr>
                        <a:t> </a:t>
                      </a:r>
                      <a:endParaRPr lang="es-PE" sz="105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PE" sz="1050" dirty="0">
                          <a:solidFill>
                            <a:schemeClr val="tx1"/>
                          </a:solidFill>
                          <a:effectLst/>
                          <a:latin typeface="Poppins" panose="00000500000000000000" pitchFamily="2" charset="0"/>
                          <a:cs typeface="Poppins" panose="00000500000000000000" pitchFamily="2" charset="0"/>
                        </a:rPr>
                        <a:t> </a:t>
                      </a:r>
                      <a:endParaRPr lang="es-PE" sz="105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Actividad </a:t>
                      </a:r>
                      <a:r>
                        <a:rPr lang="es-PE" sz="1050" dirty="0" err="1">
                          <a:solidFill>
                            <a:schemeClr val="tx1"/>
                          </a:solidFill>
                          <a:effectLst/>
                          <a:latin typeface="Poppins" panose="00000500000000000000" pitchFamily="2" charset="0"/>
                          <a:cs typeface="Poppins" panose="00000500000000000000" pitchFamily="2" charset="0"/>
                        </a:rPr>
                        <a:t>N°</a:t>
                      </a:r>
                      <a:r>
                        <a:rPr lang="es-PE" sz="1050" dirty="0">
                          <a:solidFill>
                            <a:schemeClr val="tx1"/>
                          </a:solidFill>
                          <a:effectLst/>
                          <a:latin typeface="Poppins" panose="00000500000000000000" pitchFamily="2" charset="0"/>
                          <a:cs typeface="Poppins" panose="00000500000000000000" pitchFamily="2" charset="0"/>
                        </a:rPr>
                        <a:t> 02</a:t>
                      </a:r>
                    </a:p>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Descripción:</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2" name="Tabla 1">
            <a:extLst>
              <a:ext uri="{FF2B5EF4-FFF2-40B4-BE49-F238E27FC236}">
                <a16:creationId xmlns:a16="http://schemas.microsoft.com/office/drawing/2014/main" id="{F2246AE2-AD15-46F0-85C4-2F1200F83ACB}"/>
              </a:ext>
            </a:extLst>
          </p:cNvPr>
          <p:cNvGraphicFramePr>
            <a:graphicFrameLocks noGrp="1"/>
          </p:cNvGraphicFramePr>
          <p:nvPr>
            <p:extLst>
              <p:ext uri="{D42A27DB-BD31-4B8C-83A1-F6EECF244321}">
                <p14:modId xmlns:p14="http://schemas.microsoft.com/office/powerpoint/2010/main" val="1041136539"/>
              </p:ext>
            </p:extLst>
          </p:nvPr>
        </p:nvGraphicFramePr>
        <p:xfrm>
          <a:off x="461561" y="5311798"/>
          <a:ext cx="11106111" cy="1373026"/>
        </p:xfrm>
        <a:graphic>
          <a:graphicData uri="http://schemas.openxmlformats.org/drawingml/2006/table">
            <a:tbl>
              <a:tblPr firstRow="1" firstCol="1" bandRow="1">
                <a:tableStyleId>{5C22544A-7EE6-4342-B048-85BDC9FD1C3A}</a:tableStyleId>
              </a:tblPr>
              <a:tblGrid>
                <a:gridCol w="760522">
                  <a:extLst>
                    <a:ext uri="{9D8B030D-6E8A-4147-A177-3AD203B41FA5}">
                      <a16:colId xmlns:a16="http://schemas.microsoft.com/office/drawing/2014/main" val="1774500770"/>
                    </a:ext>
                  </a:extLst>
                </a:gridCol>
                <a:gridCol w="1618157">
                  <a:extLst>
                    <a:ext uri="{9D8B030D-6E8A-4147-A177-3AD203B41FA5}">
                      <a16:colId xmlns:a16="http://schemas.microsoft.com/office/drawing/2014/main" val="955762210"/>
                    </a:ext>
                  </a:extLst>
                </a:gridCol>
                <a:gridCol w="1600471">
                  <a:extLst>
                    <a:ext uri="{9D8B030D-6E8A-4147-A177-3AD203B41FA5}">
                      <a16:colId xmlns:a16="http://schemas.microsoft.com/office/drawing/2014/main" val="3745340581"/>
                    </a:ext>
                  </a:extLst>
                </a:gridCol>
                <a:gridCol w="1467836">
                  <a:extLst>
                    <a:ext uri="{9D8B030D-6E8A-4147-A177-3AD203B41FA5}">
                      <a16:colId xmlns:a16="http://schemas.microsoft.com/office/drawing/2014/main" val="3999023899"/>
                    </a:ext>
                  </a:extLst>
                </a:gridCol>
                <a:gridCol w="1618157">
                  <a:extLst>
                    <a:ext uri="{9D8B030D-6E8A-4147-A177-3AD203B41FA5}">
                      <a16:colId xmlns:a16="http://schemas.microsoft.com/office/drawing/2014/main" val="3442360701"/>
                    </a:ext>
                  </a:extLst>
                </a:gridCol>
                <a:gridCol w="1741950">
                  <a:extLst>
                    <a:ext uri="{9D8B030D-6E8A-4147-A177-3AD203B41FA5}">
                      <a16:colId xmlns:a16="http://schemas.microsoft.com/office/drawing/2014/main" val="591361599"/>
                    </a:ext>
                  </a:extLst>
                </a:gridCol>
                <a:gridCol w="2299018">
                  <a:extLst>
                    <a:ext uri="{9D8B030D-6E8A-4147-A177-3AD203B41FA5}">
                      <a16:colId xmlns:a16="http://schemas.microsoft.com/office/drawing/2014/main" val="1969964179"/>
                    </a:ext>
                  </a:extLst>
                </a:gridCol>
              </a:tblGrid>
              <a:tr h="1373026">
                <a:tc>
                  <a:txBody>
                    <a:bodyPr/>
                    <a:lstStyle/>
                    <a:p>
                      <a:pPr marL="0" marR="0" lvl="0" indent="0" algn="l" defTabSz="914400" rtl="0" eaLnBrk="1" fontAlgn="auto" latinLnBrk="0" hangingPunct="1">
                        <a:lnSpc>
                          <a:spcPct val="100000"/>
                        </a:lnSpc>
                        <a:spcBef>
                          <a:spcPts val="0"/>
                        </a:spcBef>
                        <a:spcAft>
                          <a:spcPts val="1000"/>
                        </a:spcAft>
                        <a:buClr>
                          <a:srgbClr val="000000"/>
                        </a:buClr>
                        <a:buSzTx/>
                        <a:buFont typeface="Arial"/>
                        <a:buNone/>
                        <a:tabLst>
                          <a:tab pos="1710690" algn="l"/>
                        </a:tabLst>
                        <a:defRPr/>
                      </a:pPr>
                      <a:r>
                        <a:rPr lang="es-PE" sz="1050" dirty="0">
                          <a:solidFill>
                            <a:schemeClr val="tx1"/>
                          </a:solidFill>
                          <a:effectLst/>
                          <a:latin typeface="Poppins" panose="00000500000000000000" pitchFamily="2" charset="0"/>
                          <a:cs typeface="Poppins" panose="00000500000000000000" pitchFamily="2" charset="0"/>
                        </a:rPr>
                        <a:t> Ciencias Sociales</a:t>
                      </a:r>
                    </a:p>
                    <a:p>
                      <a:pPr>
                        <a:spcAft>
                          <a:spcPts val="1000"/>
                        </a:spcAft>
                        <a:tabLst>
                          <a:tab pos="1710690" algn="l"/>
                        </a:tabLst>
                      </a:pPr>
                      <a:endParaRPr lang="es-PE" sz="1050" dirty="0">
                        <a:solidFill>
                          <a:schemeClr val="tx1"/>
                        </a:solidFill>
                        <a:effectLst/>
                        <a:latin typeface="Poppins" panose="00000500000000000000" pitchFamily="2" charset="0"/>
                        <a:cs typeface="Poppins" panose="00000500000000000000" pitchFamily="2" charset="0"/>
                      </a:endParaRPr>
                    </a:p>
                  </a:txBody>
                  <a:tcPr marL="45265" marR="45265" marT="0"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just">
                        <a:lnSpc>
                          <a:spcPct val="107000"/>
                        </a:lnSpc>
                        <a:spcAft>
                          <a:spcPts val="0"/>
                        </a:spcAft>
                      </a:pPr>
                      <a:r>
                        <a:rPr lang="es-PE" sz="1050" dirty="0">
                          <a:solidFill>
                            <a:schemeClr val="tx1"/>
                          </a:solidFill>
                          <a:effectLst/>
                          <a:latin typeface="Poppins" panose="00000500000000000000" pitchFamily="2" charset="0"/>
                          <a:cs typeface="Poppins" panose="00000500000000000000" pitchFamily="2" charset="0"/>
                        </a:rPr>
                        <a:t> </a:t>
                      </a:r>
                      <a:endParaRPr lang="es-PE" sz="105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just">
                        <a:lnSpc>
                          <a:spcPct val="107000"/>
                        </a:lnSpc>
                        <a:spcAft>
                          <a:spcPts val="0"/>
                        </a:spcAft>
                      </a:pPr>
                      <a:r>
                        <a:rPr lang="es-PE" sz="1050" dirty="0">
                          <a:solidFill>
                            <a:schemeClr val="tx1"/>
                          </a:solidFill>
                          <a:effectLst/>
                          <a:latin typeface="Poppins" panose="00000500000000000000" pitchFamily="2" charset="0"/>
                          <a:cs typeface="Poppins" panose="00000500000000000000" pitchFamily="2" charset="0"/>
                        </a:rPr>
                        <a:t> </a:t>
                      </a:r>
                      <a:endParaRPr lang="es-PE" sz="105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Actividad </a:t>
                      </a:r>
                      <a:r>
                        <a:rPr lang="es-PE" sz="1050" dirty="0" err="1">
                          <a:solidFill>
                            <a:schemeClr val="tx1"/>
                          </a:solidFill>
                          <a:effectLst/>
                          <a:latin typeface="Poppins" panose="00000500000000000000" pitchFamily="2" charset="0"/>
                          <a:cs typeface="Poppins" panose="00000500000000000000" pitchFamily="2" charset="0"/>
                        </a:rPr>
                        <a:t>N°</a:t>
                      </a:r>
                      <a:r>
                        <a:rPr lang="es-PE" sz="1050" dirty="0">
                          <a:solidFill>
                            <a:schemeClr val="tx1"/>
                          </a:solidFill>
                          <a:effectLst/>
                          <a:latin typeface="Poppins" panose="00000500000000000000" pitchFamily="2" charset="0"/>
                          <a:cs typeface="Poppins" panose="00000500000000000000" pitchFamily="2" charset="0"/>
                        </a:rPr>
                        <a:t> 02</a:t>
                      </a:r>
                    </a:p>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Descripción:</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142580640"/>
                  </a:ext>
                </a:extLst>
              </a:tr>
            </a:tbl>
          </a:graphicData>
        </a:graphic>
      </p:graphicFrame>
    </p:spTree>
    <p:extLst>
      <p:ext uri="{BB962C8B-B14F-4D97-AF65-F5344CB8AC3E}">
        <p14:creationId xmlns:p14="http://schemas.microsoft.com/office/powerpoint/2010/main" val="20703679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734657" y="920977"/>
            <a:ext cx="10515600" cy="36239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02060"/>
              </a:buClr>
              <a:buSzPts val="4000"/>
              <a:buFont typeface="Poppins"/>
              <a:buNone/>
            </a:pPr>
            <a:r>
              <a:rPr lang="es-PE" sz="2000" b="1" dirty="0">
                <a:solidFill>
                  <a:srgbClr val="002060"/>
                </a:solidFill>
                <a:latin typeface="Poppins"/>
                <a:ea typeface="Poppins"/>
                <a:cs typeface="Poppins"/>
                <a:sym typeface="Poppins"/>
              </a:rPr>
              <a:t>Propósitos de aprendizaje</a:t>
            </a:r>
            <a:endParaRPr sz="2000" dirty="0"/>
          </a:p>
        </p:txBody>
      </p:sp>
      <p:sp>
        <p:nvSpPr>
          <p:cNvPr id="109" name="Google Shape;109;p3"/>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10" name="Google Shape;110;p3"/>
          <p:cNvPicPr preferRelativeResize="0"/>
          <p:nvPr/>
        </p:nvPicPr>
        <p:blipFill rotWithShape="1">
          <a:blip r:embed="rId3">
            <a:alphaModFix/>
          </a:blip>
          <a:srcRect/>
          <a:stretch/>
        </p:blipFill>
        <p:spPr>
          <a:xfrm>
            <a:off x="655496" y="215991"/>
            <a:ext cx="2140434" cy="429859"/>
          </a:xfrm>
          <a:prstGeom prst="rect">
            <a:avLst/>
          </a:prstGeom>
          <a:noFill/>
          <a:ln>
            <a:noFill/>
          </a:ln>
        </p:spPr>
      </p:pic>
      <p:pic>
        <p:nvPicPr>
          <p:cNvPr id="114" name="Google Shape;114;p3"/>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15" name="Google Shape;115;p3"/>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3" name="Imagen 12">
            <a:extLst>
              <a:ext uri="{FF2B5EF4-FFF2-40B4-BE49-F238E27FC236}">
                <a16:creationId xmlns:a16="http://schemas.microsoft.com/office/drawing/2014/main" id="{821150C1-CFAE-4808-A655-3ADF142775A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graphicFrame>
        <p:nvGraphicFramePr>
          <p:cNvPr id="15" name="Tabla 14">
            <a:extLst>
              <a:ext uri="{FF2B5EF4-FFF2-40B4-BE49-F238E27FC236}">
                <a16:creationId xmlns:a16="http://schemas.microsoft.com/office/drawing/2014/main" id="{04D9575C-9E68-4C41-9055-B2038357C987}"/>
              </a:ext>
            </a:extLst>
          </p:cNvPr>
          <p:cNvGraphicFramePr>
            <a:graphicFrameLocks noGrp="1"/>
          </p:cNvGraphicFramePr>
          <p:nvPr>
            <p:extLst>
              <p:ext uri="{D42A27DB-BD31-4B8C-83A1-F6EECF244321}">
                <p14:modId xmlns:p14="http://schemas.microsoft.com/office/powerpoint/2010/main" val="3258212387"/>
              </p:ext>
            </p:extLst>
          </p:nvPr>
        </p:nvGraphicFramePr>
        <p:xfrm>
          <a:off x="461560" y="1283368"/>
          <a:ext cx="9898267" cy="5383585"/>
        </p:xfrm>
        <a:graphic>
          <a:graphicData uri="http://schemas.openxmlformats.org/drawingml/2006/table">
            <a:tbl>
              <a:tblPr firstRow="1" firstCol="1" bandRow="1">
                <a:tableStyleId>{5C22544A-7EE6-4342-B048-85BDC9FD1C3A}</a:tableStyleId>
              </a:tblPr>
              <a:tblGrid>
                <a:gridCol w="665111">
                  <a:extLst>
                    <a:ext uri="{9D8B030D-6E8A-4147-A177-3AD203B41FA5}">
                      <a16:colId xmlns:a16="http://schemas.microsoft.com/office/drawing/2014/main" val="20000"/>
                    </a:ext>
                  </a:extLst>
                </a:gridCol>
                <a:gridCol w="1388833">
                  <a:extLst>
                    <a:ext uri="{9D8B030D-6E8A-4147-A177-3AD203B41FA5}">
                      <a16:colId xmlns:a16="http://schemas.microsoft.com/office/drawing/2014/main" val="20001"/>
                    </a:ext>
                  </a:extLst>
                </a:gridCol>
                <a:gridCol w="3199496">
                  <a:extLst>
                    <a:ext uri="{9D8B030D-6E8A-4147-A177-3AD203B41FA5}">
                      <a16:colId xmlns:a16="http://schemas.microsoft.com/office/drawing/2014/main" val="20002"/>
                    </a:ext>
                  </a:extLst>
                </a:gridCol>
                <a:gridCol w="1730829">
                  <a:extLst>
                    <a:ext uri="{9D8B030D-6E8A-4147-A177-3AD203B41FA5}">
                      <a16:colId xmlns:a16="http://schemas.microsoft.com/office/drawing/2014/main" val="20003"/>
                    </a:ext>
                  </a:extLst>
                </a:gridCol>
                <a:gridCol w="1681842">
                  <a:extLst>
                    <a:ext uri="{9D8B030D-6E8A-4147-A177-3AD203B41FA5}">
                      <a16:colId xmlns:a16="http://schemas.microsoft.com/office/drawing/2014/main" val="20004"/>
                    </a:ext>
                  </a:extLst>
                </a:gridCol>
                <a:gridCol w="1232156">
                  <a:extLst>
                    <a:ext uri="{9D8B030D-6E8A-4147-A177-3AD203B41FA5}">
                      <a16:colId xmlns:a16="http://schemas.microsoft.com/office/drawing/2014/main" val="20005"/>
                    </a:ext>
                  </a:extLst>
                </a:gridCol>
              </a:tblGrid>
              <a:tr h="1316176">
                <a:tc>
                  <a:txBody>
                    <a:bodyPr/>
                    <a:lstStyle/>
                    <a:p>
                      <a:pPr marL="71755" marR="71755"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Área curricular</a:t>
                      </a:r>
                    </a:p>
                  </a:txBody>
                  <a:tcPr marL="45265" marR="45265" marT="0"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Competencias</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Criterios de evaluación</a:t>
                      </a:r>
                    </a:p>
                  </a:txBody>
                  <a:tcPr marL="45265" marR="452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Evidencia de aprendizaje</a:t>
                      </a:r>
                    </a:p>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(producciones o actuaciones)</a:t>
                      </a:r>
                    </a:p>
                    <a:p>
                      <a:pPr algn="ctr">
                        <a:spcAft>
                          <a:spcPts val="1000"/>
                        </a:spcAft>
                        <a:tabLst>
                          <a:tab pos="1710690" algn="l"/>
                        </a:tabLst>
                      </a:pPr>
                      <a:endParaRPr lang="es-PE" sz="1050" dirty="0">
                        <a:solidFill>
                          <a:schemeClr val="tx1"/>
                        </a:solidFill>
                        <a:effectLst/>
                        <a:latin typeface="Poppins" panose="00000500000000000000" pitchFamily="2" charset="0"/>
                        <a:cs typeface="Poppins" panose="00000500000000000000" pitchFamily="2" charset="0"/>
                      </a:endParaRP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Instrumentos de valoración</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Estrategia pedagógica del MSE SA</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694977">
                <a:tc>
                  <a:txBody>
                    <a:bodyPr/>
                    <a:lstStyle/>
                    <a:p>
                      <a:pPr marL="71755" marR="71755" algn="ctr">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Ciencias Sociales</a:t>
                      </a:r>
                    </a:p>
                  </a:txBody>
                  <a:tcPr marL="45265" marR="45265" marT="0"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Puesta en común: </a:t>
                      </a:r>
                    </a:p>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Organiza y socializa información sobre las generalidades del cuy y métodos de crianza.</a:t>
                      </a:r>
                    </a:p>
                    <a:p>
                      <a:pPr>
                        <a:lnSpc>
                          <a:spcPct val="107000"/>
                        </a:lnSpc>
                        <a:spcAft>
                          <a:spcPts val="0"/>
                        </a:spcAft>
                      </a:pPr>
                      <a:r>
                        <a:rPr lang="es-PE" sz="1050" dirty="0">
                          <a:solidFill>
                            <a:schemeClr val="tx1"/>
                          </a:solidFill>
                          <a:effectLst/>
                          <a:latin typeface="Poppins" panose="00000500000000000000" pitchFamily="2" charset="0"/>
                          <a:cs typeface="Poppins" panose="00000500000000000000" pitchFamily="2" charset="0"/>
                        </a:rPr>
                        <a:t> </a:t>
                      </a:r>
                    </a:p>
                    <a:p>
                      <a:pPr>
                        <a:lnSpc>
                          <a:spcPct val="107000"/>
                        </a:lnSpc>
                        <a:spcAft>
                          <a:spcPts val="0"/>
                        </a:spcAft>
                      </a:pPr>
                      <a:r>
                        <a:rPr lang="es-PE" sz="1050" dirty="0">
                          <a:solidFill>
                            <a:schemeClr val="tx1"/>
                          </a:solidFill>
                          <a:effectLst/>
                          <a:latin typeface="Poppins" panose="00000500000000000000" pitchFamily="2" charset="0"/>
                          <a:cs typeface="Poppins" panose="00000500000000000000" pitchFamily="2" charset="0"/>
                        </a:rPr>
                        <a:t> </a:t>
                      </a:r>
                    </a:p>
                    <a:p>
                      <a:pPr algn="ctr">
                        <a:lnSpc>
                          <a:spcPct val="107000"/>
                        </a:lnSpc>
                        <a:spcAft>
                          <a:spcPts val="0"/>
                        </a:spcAft>
                      </a:pPr>
                      <a:r>
                        <a:rPr lang="es-PE" sz="1050" dirty="0">
                          <a:solidFill>
                            <a:schemeClr val="tx1"/>
                          </a:solidFill>
                          <a:effectLst/>
                          <a:latin typeface="Poppins" panose="00000500000000000000" pitchFamily="2" charset="0"/>
                          <a:cs typeface="Poppins" panose="00000500000000000000" pitchFamily="2" charset="0"/>
                        </a:rPr>
                        <a:t> </a:t>
                      </a:r>
                      <a:endParaRPr lang="es-PE" sz="105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347488">
                <a:tc>
                  <a:txBody>
                    <a:bodyPr/>
                    <a:lstStyle/>
                    <a:p>
                      <a:pPr>
                        <a:spcAft>
                          <a:spcPts val="1000"/>
                        </a:spcAft>
                        <a:tabLst>
                          <a:tab pos="1710690" algn="l"/>
                        </a:tabLst>
                      </a:pPr>
                      <a:r>
                        <a:rPr lang="es-PE" sz="105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PE" sz="1050">
                          <a:solidFill>
                            <a:schemeClr val="tx1"/>
                          </a:solidFill>
                          <a:effectLst/>
                          <a:latin typeface="Poppins" panose="00000500000000000000" pitchFamily="2" charset="0"/>
                          <a:cs typeface="Poppins" panose="00000500000000000000" pitchFamily="2" charset="0"/>
                        </a:rPr>
                        <a:t> </a:t>
                      </a:r>
                      <a:endParaRPr lang="es-PE" sz="105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PE" sz="1050">
                          <a:solidFill>
                            <a:schemeClr val="tx1"/>
                          </a:solidFill>
                          <a:effectLst/>
                          <a:latin typeface="Poppins" panose="00000500000000000000" pitchFamily="2" charset="0"/>
                          <a:cs typeface="Poppins" panose="00000500000000000000" pitchFamily="2" charset="0"/>
                        </a:rPr>
                        <a:t> </a:t>
                      </a:r>
                      <a:endParaRPr lang="es-PE" sz="105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1000"/>
                        </a:spcAft>
                        <a:tabLst>
                          <a:tab pos="1710690" algn="l"/>
                        </a:tabLst>
                      </a:pPr>
                      <a:r>
                        <a:rPr lang="es-PE" sz="1050" dirty="0">
                          <a:solidFill>
                            <a:schemeClr val="tx1"/>
                          </a:solidFill>
                          <a:effectLst/>
                          <a:latin typeface="Poppins" panose="00000500000000000000" pitchFamily="2" charset="0"/>
                          <a:cs typeface="Poppins" panose="00000500000000000000" pitchFamily="2" charset="0"/>
                        </a:rPr>
                        <a:t> </a:t>
                      </a:r>
                    </a:p>
                  </a:txBody>
                  <a:tcPr marL="45265" marR="452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156421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734657" y="920977"/>
            <a:ext cx="10515600" cy="36239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02060"/>
              </a:buClr>
              <a:buSzPts val="4000"/>
              <a:buFont typeface="Poppins"/>
              <a:buNone/>
            </a:pPr>
            <a:r>
              <a:rPr lang="es-PE" sz="2000" b="1" dirty="0">
                <a:solidFill>
                  <a:srgbClr val="002060"/>
                </a:solidFill>
                <a:latin typeface="Poppins"/>
                <a:ea typeface="Poppins"/>
                <a:cs typeface="Poppins"/>
                <a:sym typeface="Poppins"/>
              </a:rPr>
              <a:t>Propósitos de aprendizaje</a:t>
            </a:r>
            <a:endParaRPr sz="2000" dirty="0"/>
          </a:p>
        </p:txBody>
      </p:sp>
      <p:sp>
        <p:nvSpPr>
          <p:cNvPr id="109" name="Google Shape;109;p3"/>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10" name="Google Shape;110;p3"/>
          <p:cNvPicPr preferRelativeResize="0"/>
          <p:nvPr/>
        </p:nvPicPr>
        <p:blipFill rotWithShape="1">
          <a:blip r:embed="rId3">
            <a:alphaModFix/>
          </a:blip>
          <a:srcRect/>
          <a:stretch/>
        </p:blipFill>
        <p:spPr>
          <a:xfrm>
            <a:off x="655496" y="215991"/>
            <a:ext cx="2140434" cy="429859"/>
          </a:xfrm>
          <a:prstGeom prst="rect">
            <a:avLst/>
          </a:prstGeom>
          <a:noFill/>
          <a:ln>
            <a:noFill/>
          </a:ln>
        </p:spPr>
      </p:pic>
      <p:pic>
        <p:nvPicPr>
          <p:cNvPr id="114" name="Google Shape;114;p3"/>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15" name="Google Shape;115;p3"/>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3" name="Imagen 12">
            <a:extLst>
              <a:ext uri="{FF2B5EF4-FFF2-40B4-BE49-F238E27FC236}">
                <a16:creationId xmlns:a16="http://schemas.microsoft.com/office/drawing/2014/main" id="{821150C1-CFAE-4808-A655-3ADF142775A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graphicFrame>
        <p:nvGraphicFramePr>
          <p:cNvPr id="9" name="Tabla 8">
            <a:extLst>
              <a:ext uri="{FF2B5EF4-FFF2-40B4-BE49-F238E27FC236}">
                <a16:creationId xmlns:a16="http://schemas.microsoft.com/office/drawing/2014/main" id="{F846629B-D9FA-4ECD-BFBE-FAE949988867}"/>
              </a:ext>
            </a:extLst>
          </p:cNvPr>
          <p:cNvGraphicFramePr>
            <a:graphicFrameLocks noGrp="1"/>
          </p:cNvGraphicFramePr>
          <p:nvPr>
            <p:extLst>
              <p:ext uri="{D42A27DB-BD31-4B8C-83A1-F6EECF244321}">
                <p14:modId xmlns:p14="http://schemas.microsoft.com/office/powerpoint/2010/main" val="3087256703"/>
              </p:ext>
            </p:extLst>
          </p:nvPr>
        </p:nvGraphicFramePr>
        <p:xfrm>
          <a:off x="621107" y="1283369"/>
          <a:ext cx="11282421" cy="3401060"/>
        </p:xfrm>
        <a:graphic>
          <a:graphicData uri="http://schemas.openxmlformats.org/drawingml/2006/table">
            <a:tbl>
              <a:tblPr firstRow="1" firstCol="1" bandRow="1">
                <a:tableStyleId>{5C22544A-7EE6-4342-B048-85BDC9FD1C3A}</a:tableStyleId>
              </a:tblPr>
              <a:tblGrid>
                <a:gridCol w="3386201">
                  <a:extLst>
                    <a:ext uri="{9D8B030D-6E8A-4147-A177-3AD203B41FA5}">
                      <a16:colId xmlns:a16="http://schemas.microsoft.com/office/drawing/2014/main" val="20000"/>
                    </a:ext>
                  </a:extLst>
                </a:gridCol>
                <a:gridCol w="4059789">
                  <a:extLst>
                    <a:ext uri="{9D8B030D-6E8A-4147-A177-3AD203B41FA5}">
                      <a16:colId xmlns:a16="http://schemas.microsoft.com/office/drawing/2014/main" val="20001"/>
                    </a:ext>
                  </a:extLst>
                </a:gridCol>
                <a:gridCol w="3836431">
                  <a:extLst>
                    <a:ext uri="{9D8B030D-6E8A-4147-A177-3AD203B41FA5}">
                      <a16:colId xmlns:a16="http://schemas.microsoft.com/office/drawing/2014/main" val="20002"/>
                    </a:ext>
                  </a:extLst>
                </a:gridCol>
              </a:tblGrid>
              <a:tr h="967538">
                <a:tc>
                  <a:txBody>
                    <a:bodyPr/>
                    <a:lstStyle/>
                    <a:p>
                      <a:pPr>
                        <a:lnSpc>
                          <a:spcPct val="107000"/>
                        </a:lnSpc>
                        <a:spcAft>
                          <a:spcPts val="0"/>
                        </a:spcAft>
                      </a:pPr>
                      <a:r>
                        <a:rPr lang="es-PE" sz="1200" dirty="0">
                          <a:solidFill>
                            <a:schemeClr val="tx1"/>
                          </a:solidFill>
                          <a:effectLst/>
                          <a:latin typeface="Poppins" panose="00000500000000000000" pitchFamily="2" charset="0"/>
                          <a:cs typeface="Poppins" panose="00000500000000000000" pitchFamily="2" charset="0"/>
                        </a:rPr>
                        <a:t>Se desenvuelve en los entornos virtuales generados por las TIC</a:t>
                      </a:r>
                      <a:endParaRPr lang="es-PE" sz="12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solidFill>
                      <a:schemeClr val="accent1">
                        <a:lumMod val="40000"/>
                        <a:lumOff val="60000"/>
                      </a:schemeClr>
                    </a:solidFill>
                  </a:tcPr>
                </a:tc>
                <a:tc>
                  <a:txBody>
                    <a:bodyPr/>
                    <a:lstStyle/>
                    <a:p>
                      <a:pPr algn="just">
                        <a:spcAft>
                          <a:spcPts val="1000"/>
                        </a:spcAft>
                        <a:tabLst>
                          <a:tab pos="1710690" algn="l"/>
                        </a:tabLst>
                      </a:pPr>
                      <a:r>
                        <a:rPr lang="es-PE" sz="1200" b="0" dirty="0">
                          <a:solidFill>
                            <a:schemeClr val="tx1"/>
                          </a:solidFill>
                          <a:effectLst/>
                          <a:latin typeface="Poppins" panose="00000500000000000000" pitchFamily="2" charset="0"/>
                          <a:cs typeface="Poppins" panose="00000500000000000000" pitchFamily="2" charset="0"/>
                        </a:rPr>
                        <a:t>Navega en diversos entornos virtuales recomendados adaptando funcionalidades básicas de acuerdo con sus necesidades de manera pertinente y responsable.</a:t>
                      </a:r>
                    </a:p>
                  </a:txBody>
                  <a:tcPr marL="68580" marR="68580" marT="0" marB="0">
                    <a:solidFill>
                      <a:schemeClr val="accent1">
                        <a:lumMod val="40000"/>
                        <a:lumOff val="60000"/>
                      </a:schemeClr>
                    </a:solidFill>
                  </a:tcPr>
                </a:tc>
                <a:tc>
                  <a:txBody>
                    <a:bodyPr/>
                    <a:lstStyle/>
                    <a:p>
                      <a:pPr algn="just">
                        <a:lnSpc>
                          <a:spcPct val="107000"/>
                        </a:lnSpc>
                        <a:spcAft>
                          <a:spcPts val="0"/>
                        </a:spcAft>
                      </a:pPr>
                      <a:r>
                        <a:rPr lang="es-PE" sz="1200" b="0" dirty="0">
                          <a:solidFill>
                            <a:schemeClr val="tx1"/>
                          </a:solidFill>
                          <a:effectLst/>
                          <a:latin typeface="Poppins" panose="00000500000000000000" pitchFamily="2" charset="0"/>
                          <a:cs typeface="Poppins" panose="00000500000000000000" pitchFamily="2" charset="0"/>
                        </a:rPr>
                        <a:t>¿Qué acciones promueven esta competencia en la actividad?</a:t>
                      </a:r>
                    </a:p>
                    <a:p>
                      <a:pPr algn="just">
                        <a:lnSpc>
                          <a:spcPct val="107000"/>
                        </a:lnSpc>
                        <a:spcAft>
                          <a:spcPts val="0"/>
                        </a:spcAft>
                      </a:pPr>
                      <a:r>
                        <a:rPr lang="es-PE" sz="1200" b="0" dirty="0">
                          <a:solidFill>
                            <a:schemeClr val="tx1"/>
                          </a:solidFill>
                          <a:effectLst/>
                          <a:latin typeface="Poppins" panose="00000500000000000000" pitchFamily="2" charset="0"/>
                          <a:cs typeface="Poppins" panose="00000500000000000000" pitchFamily="2" charset="0"/>
                        </a:rPr>
                        <a:t> </a:t>
                      </a:r>
                    </a:p>
                    <a:p>
                      <a:pPr>
                        <a:spcAft>
                          <a:spcPts val="1000"/>
                        </a:spcAft>
                        <a:tabLst>
                          <a:tab pos="1710690" algn="l"/>
                        </a:tabLst>
                      </a:pPr>
                      <a:r>
                        <a:rPr lang="es-PE" sz="1200" b="0" dirty="0">
                          <a:solidFill>
                            <a:schemeClr val="tx1"/>
                          </a:solidFill>
                          <a:effectLst/>
                          <a:latin typeface="Poppins" panose="00000500000000000000" pitchFamily="2" charset="0"/>
                          <a:cs typeface="Poppins" panose="00000500000000000000" pitchFamily="2" charset="0"/>
                        </a:rPr>
                        <a:t>Los estudiantes al desarrollar las actividades  del Proyecto Integrador  navegan en diversos entornos virtuales como sus Tablet adaptando algunas funciones básicas de acuerdo a sus necesidades.</a:t>
                      </a:r>
                    </a:p>
                  </a:txBody>
                  <a:tcPr marL="68580" marR="68580" marT="0" marB="0">
                    <a:solidFill>
                      <a:schemeClr val="accent1">
                        <a:lumMod val="40000"/>
                        <a:lumOff val="60000"/>
                      </a:schemeClr>
                    </a:solidFill>
                  </a:tcPr>
                </a:tc>
                <a:extLst>
                  <a:ext uri="{0D108BD9-81ED-4DB2-BD59-A6C34878D82A}">
                    <a16:rowId xmlns:a16="http://schemas.microsoft.com/office/drawing/2014/main" val="10000"/>
                  </a:ext>
                </a:extLst>
              </a:tr>
              <a:tr h="689758">
                <a:tc>
                  <a:txBody>
                    <a:bodyPr/>
                    <a:lstStyle/>
                    <a:p>
                      <a:pPr>
                        <a:lnSpc>
                          <a:spcPct val="107000"/>
                        </a:lnSpc>
                        <a:spcAft>
                          <a:spcPts val="0"/>
                        </a:spcAft>
                      </a:pPr>
                      <a:r>
                        <a:rPr lang="es-PE" sz="1200" dirty="0">
                          <a:solidFill>
                            <a:schemeClr val="tx1"/>
                          </a:solidFill>
                          <a:effectLst/>
                          <a:latin typeface="Poppins" panose="00000500000000000000" pitchFamily="2" charset="0"/>
                          <a:cs typeface="Poppins" panose="00000500000000000000" pitchFamily="2" charset="0"/>
                        </a:rPr>
                        <a:t>Gestiona su aprendizaje de manera autónoma</a:t>
                      </a:r>
                      <a:endParaRPr lang="es-PE" sz="12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solidFill>
                      <a:schemeClr val="accent1">
                        <a:lumMod val="40000"/>
                        <a:lumOff val="60000"/>
                      </a:schemeClr>
                    </a:solidFill>
                  </a:tcPr>
                </a:tc>
                <a:tc>
                  <a:txBody>
                    <a:bodyPr/>
                    <a:lstStyle/>
                    <a:p>
                      <a:pPr algn="just">
                        <a:spcAft>
                          <a:spcPts val="1000"/>
                        </a:spcAft>
                        <a:tabLst>
                          <a:tab pos="1710690" algn="l"/>
                        </a:tabLst>
                      </a:pPr>
                      <a:r>
                        <a:rPr lang="es-PE" sz="1200" dirty="0">
                          <a:effectLst/>
                          <a:latin typeface="Poppins" panose="00000500000000000000" pitchFamily="2" charset="0"/>
                          <a:cs typeface="Poppins" panose="00000500000000000000" pitchFamily="2" charset="0"/>
                        </a:rPr>
                        <a:t>Organiza un conjunto de estrategias en función al tiempo y de los recursos que dispone para lograr las metas de aprendizaje de acuerdo a sus posibilidades </a:t>
                      </a:r>
                    </a:p>
                  </a:txBody>
                  <a:tcPr marL="68580" marR="68580" marT="0" marB="0">
                    <a:solidFill>
                      <a:schemeClr val="bg1"/>
                    </a:solidFill>
                  </a:tcPr>
                </a:tc>
                <a:tc>
                  <a:txBody>
                    <a:bodyPr/>
                    <a:lstStyle/>
                    <a:p>
                      <a:pPr algn="just">
                        <a:lnSpc>
                          <a:spcPct val="107000"/>
                        </a:lnSpc>
                        <a:spcAft>
                          <a:spcPts val="0"/>
                        </a:spcAft>
                      </a:pPr>
                      <a:r>
                        <a:rPr lang="es-PE" sz="1200" dirty="0">
                          <a:effectLst/>
                          <a:latin typeface="Poppins" panose="00000500000000000000" pitchFamily="2" charset="0"/>
                          <a:cs typeface="Poppins" panose="00000500000000000000" pitchFamily="2" charset="0"/>
                        </a:rPr>
                        <a:t>¿Qué acciones promueven esta competencia en la actividad?</a:t>
                      </a:r>
                    </a:p>
                    <a:p>
                      <a:pPr algn="just">
                        <a:lnSpc>
                          <a:spcPct val="107000"/>
                        </a:lnSpc>
                        <a:spcAft>
                          <a:spcPts val="0"/>
                        </a:spcAft>
                      </a:pPr>
                      <a:r>
                        <a:rPr lang="es-PE" sz="1200" dirty="0">
                          <a:effectLst/>
                          <a:latin typeface="Poppins" panose="00000500000000000000" pitchFamily="2" charset="0"/>
                          <a:cs typeface="Poppins" panose="00000500000000000000" pitchFamily="2" charset="0"/>
                        </a:rPr>
                        <a:t> </a:t>
                      </a:r>
                    </a:p>
                    <a:p>
                      <a:pPr algn="just">
                        <a:spcAft>
                          <a:spcPts val="1000"/>
                        </a:spcAft>
                        <a:tabLst>
                          <a:tab pos="1710690" algn="l"/>
                        </a:tabLst>
                      </a:pPr>
                      <a:r>
                        <a:rPr lang="es-PE" sz="1200" dirty="0">
                          <a:effectLst/>
                          <a:latin typeface="Poppins" panose="00000500000000000000" pitchFamily="2" charset="0"/>
                          <a:cs typeface="Poppins" panose="00000500000000000000" pitchFamily="2" charset="0"/>
                        </a:rPr>
                        <a:t>Comprenden y analizan diversos tipos de textos con información sobre  los nuevos retos para la convivencia en el CRFA , con el propósito de plantear afirmaciones y compararlas.</a:t>
                      </a:r>
                    </a:p>
                  </a:txBody>
                  <a:tcPr marL="68580" marR="68580" marT="0" marB="0">
                    <a:solidFill>
                      <a:schemeClr val="bg1"/>
                    </a:solidFill>
                  </a:tcPr>
                </a:tc>
                <a:extLst>
                  <a:ext uri="{0D108BD9-81ED-4DB2-BD59-A6C34878D82A}">
                    <a16:rowId xmlns:a16="http://schemas.microsoft.com/office/drawing/2014/main" val="10001"/>
                  </a:ext>
                </a:extLst>
              </a:tr>
              <a:tr h="488335">
                <a:tc>
                  <a:txBody>
                    <a:bodyPr/>
                    <a:lstStyle/>
                    <a:p>
                      <a:pPr>
                        <a:lnSpc>
                          <a:spcPct val="107000"/>
                        </a:lnSpc>
                        <a:spcAft>
                          <a:spcPts val="0"/>
                        </a:spcAft>
                      </a:pPr>
                      <a:r>
                        <a:rPr lang="es-PE" sz="1200" dirty="0">
                          <a:solidFill>
                            <a:schemeClr val="tx1"/>
                          </a:solidFill>
                          <a:effectLst/>
                          <a:latin typeface="Poppins" panose="00000500000000000000" pitchFamily="2" charset="0"/>
                          <a:cs typeface="Poppins" panose="00000500000000000000" pitchFamily="2" charset="0"/>
                        </a:rPr>
                        <a:t>Enfoques transversales</a:t>
                      </a:r>
                      <a:endParaRPr lang="es-PE" sz="12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solidFill>
                      <a:schemeClr val="accent1">
                        <a:lumMod val="40000"/>
                        <a:lumOff val="60000"/>
                      </a:schemeClr>
                    </a:solidFill>
                  </a:tcPr>
                </a:tc>
                <a:tc gridSpan="2">
                  <a:txBody>
                    <a:bodyPr/>
                    <a:lstStyle/>
                    <a:p>
                      <a:pPr marL="342900" lvl="0" indent="-342900" algn="just">
                        <a:lnSpc>
                          <a:spcPct val="107000"/>
                        </a:lnSpc>
                        <a:spcAft>
                          <a:spcPts val="0"/>
                        </a:spcAft>
                        <a:buClr>
                          <a:srgbClr val="0D0D0D"/>
                        </a:buClr>
                        <a:buFont typeface="Arial" panose="020B0604020202020204" pitchFamily="34" charset="0"/>
                        <a:buChar char="●"/>
                      </a:pPr>
                      <a:r>
                        <a:rPr lang="es-PE" sz="1200" dirty="0">
                          <a:effectLst/>
                          <a:latin typeface="Poppins" panose="00000500000000000000" pitchFamily="2" charset="0"/>
                          <a:cs typeface="Poppins" panose="00000500000000000000" pitchFamily="2" charset="0"/>
                        </a:rPr>
                        <a:t>Enfoque Intercultural</a:t>
                      </a:r>
                    </a:p>
                    <a:p>
                      <a:pPr marL="342900" lvl="0" indent="-342900" algn="just">
                        <a:lnSpc>
                          <a:spcPct val="107000"/>
                        </a:lnSpc>
                        <a:spcAft>
                          <a:spcPts val="0"/>
                        </a:spcAft>
                        <a:buClr>
                          <a:srgbClr val="0D0D0D"/>
                        </a:buClr>
                        <a:buFont typeface="Arial" panose="020B0604020202020204" pitchFamily="34" charset="0"/>
                        <a:buChar char="●"/>
                      </a:pPr>
                      <a:r>
                        <a:rPr lang="es-PE" sz="1200" dirty="0">
                          <a:effectLst/>
                          <a:latin typeface="Poppins" panose="00000500000000000000" pitchFamily="2" charset="0"/>
                          <a:cs typeface="Poppins" panose="00000500000000000000" pitchFamily="2" charset="0"/>
                        </a:rPr>
                        <a:t>Enfoque de orientación al bien común</a:t>
                      </a:r>
                    </a:p>
                    <a:p>
                      <a:pPr marL="342900" lvl="0" indent="-342900" algn="just">
                        <a:lnSpc>
                          <a:spcPct val="107000"/>
                        </a:lnSpc>
                        <a:spcAft>
                          <a:spcPts val="0"/>
                        </a:spcAft>
                        <a:buClr>
                          <a:srgbClr val="0D0D0D"/>
                        </a:buClr>
                        <a:buFont typeface="Arial" panose="020B0604020202020204" pitchFamily="34" charset="0"/>
                        <a:buChar char="●"/>
                      </a:pPr>
                      <a:r>
                        <a:rPr lang="es-PE" sz="1200" dirty="0">
                          <a:effectLst/>
                          <a:latin typeface="Poppins" panose="00000500000000000000" pitchFamily="2" charset="0"/>
                          <a:cs typeface="Poppins" panose="00000500000000000000" pitchFamily="2" charset="0"/>
                        </a:rPr>
                        <a:t>Enfoque Territorial </a:t>
                      </a:r>
                      <a:endParaRPr lang="es-PE" sz="1200" dirty="0">
                        <a:effectLst/>
                        <a:latin typeface="Poppins" panose="00000500000000000000" pitchFamily="2" charset="0"/>
                        <a:ea typeface="Noto Sans Symbols"/>
                        <a:cs typeface="Poppins" panose="00000500000000000000" pitchFamily="2" charset="0"/>
                      </a:endParaRPr>
                    </a:p>
                  </a:txBody>
                  <a:tcPr marL="68580" marR="68580" marT="0" marB="0">
                    <a:solidFill>
                      <a:schemeClr val="bg1"/>
                    </a:solidFill>
                  </a:tcPr>
                </a:tc>
                <a:tc hMerge="1">
                  <a:txBody>
                    <a:bodyPr/>
                    <a:lstStyle/>
                    <a:p>
                      <a:endParaRPr lang="es-PE"/>
                    </a:p>
                  </a:txBody>
                  <a:tcPr/>
                </a:tc>
                <a:extLst>
                  <a:ext uri="{0D108BD9-81ED-4DB2-BD59-A6C34878D82A}">
                    <a16:rowId xmlns:a16="http://schemas.microsoft.com/office/drawing/2014/main" val="10002"/>
                  </a:ext>
                </a:extLst>
              </a:tr>
            </a:tbl>
          </a:graphicData>
        </a:graphic>
      </p:graphicFrame>
      <p:graphicFrame>
        <p:nvGraphicFramePr>
          <p:cNvPr id="10" name="Tabla 9">
            <a:extLst>
              <a:ext uri="{FF2B5EF4-FFF2-40B4-BE49-F238E27FC236}">
                <a16:creationId xmlns:a16="http://schemas.microsoft.com/office/drawing/2014/main" id="{26775A37-10E6-4A3F-BC2B-C303A9053BBA}"/>
              </a:ext>
            </a:extLst>
          </p:cNvPr>
          <p:cNvGraphicFramePr>
            <a:graphicFrameLocks noGrp="1"/>
          </p:cNvGraphicFramePr>
          <p:nvPr>
            <p:extLst>
              <p:ext uri="{D42A27DB-BD31-4B8C-83A1-F6EECF244321}">
                <p14:modId xmlns:p14="http://schemas.microsoft.com/office/powerpoint/2010/main" val="1484041893"/>
              </p:ext>
            </p:extLst>
          </p:nvPr>
        </p:nvGraphicFramePr>
        <p:xfrm>
          <a:off x="621107" y="4946627"/>
          <a:ext cx="11282421" cy="1647791"/>
        </p:xfrm>
        <a:graphic>
          <a:graphicData uri="http://schemas.openxmlformats.org/drawingml/2006/table">
            <a:tbl>
              <a:tblPr bandRow="1">
                <a:tableStyleId>{5C22544A-7EE6-4342-B048-85BDC9FD1C3A}</a:tableStyleId>
              </a:tblPr>
              <a:tblGrid>
                <a:gridCol w="4328351">
                  <a:extLst>
                    <a:ext uri="{9D8B030D-6E8A-4147-A177-3AD203B41FA5}">
                      <a16:colId xmlns:a16="http://schemas.microsoft.com/office/drawing/2014/main" val="20000"/>
                    </a:ext>
                  </a:extLst>
                </a:gridCol>
                <a:gridCol w="3363336">
                  <a:extLst>
                    <a:ext uri="{9D8B030D-6E8A-4147-A177-3AD203B41FA5}">
                      <a16:colId xmlns:a16="http://schemas.microsoft.com/office/drawing/2014/main" val="20001"/>
                    </a:ext>
                  </a:extLst>
                </a:gridCol>
                <a:gridCol w="3590734">
                  <a:extLst>
                    <a:ext uri="{9D8B030D-6E8A-4147-A177-3AD203B41FA5}">
                      <a16:colId xmlns:a16="http://schemas.microsoft.com/office/drawing/2014/main" val="20002"/>
                    </a:ext>
                  </a:extLst>
                </a:gridCol>
              </a:tblGrid>
              <a:tr h="338600">
                <a:tc>
                  <a:txBody>
                    <a:bodyPr/>
                    <a:lstStyle/>
                    <a:p>
                      <a:pPr marL="342900" marR="515620" lvl="0" indent="-342900" algn="just">
                        <a:lnSpc>
                          <a:spcPct val="115000"/>
                        </a:lnSpc>
                        <a:spcBef>
                          <a:spcPts val="610"/>
                        </a:spcBef>
                        <a:spcAft>
                          <a:spcPts val="800"/>
                        </a:spcAft>
                        <a:buClr>
                          <a:srgbClr val="58595B"/>
                        </a:buClr>
                        <a:buSzPts val="1000"/>
                        <a:buFont typeface="Arial" panose="020B0604020202020204" pitchFamily="34" charset="0"/>
                        <a:buChar char="•"/>
                        <a:tabLst>
                          <a:tab pos="245110" algn="l"/>
                        </a:tabLst>
                      </a:pPr>
                      <a:r>
                        <a:rPr lang="es-PE" sz="1100" dirty="0">
                          <a:effectLst/>
                        </a:rPr>
                        <a:t>Materiales a utilizar en el Proyecto Integrador </a:t>
                      </a:r>
                      <a:endParaRPr lang="es-PE" sz="11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solidFill>
                      <a:schemeClr val="accent1">
                        <a:lumMod val="40000"/>
                        <a:lumOff val="60000"/>
                      </a:schemeClr>
                    </a:solidFill>
                  </a:tcPr>
                </a:tc>
                <a:tc>
                  <a:txBody>
                    <a:bodyPr/>
                    <a:lstStyle/>
                    <a:p>
                      <a:pPr marL="342900" marR="515620" lvl="0" indent="-342900" algn="just">
                        <a:lnSpc>
                          <a:spcPct val="115000"/>
                        </a:lnSpc>
                        <a:spcBef>
                          <a:spcPts val="610"/>
                        </a:spcBef>
                        <a:spcAft>
                          <a:spcPts val="800"/>
                        </a:spcAft>
                        <a:buClr>
                          <a:srgbClr val="58595B"/>
                        </a:buClr>
                        <a:buSzPts val="1000"/>
                        <a:buFont typeface="Arial" panose="020B0604020202020204" pitchFamily="34" charset="0"/>
                        <a:buChar char="•"/>
                        <a:tabLst>
                          <a:tab pos="245110" algn="l"/>
                        </a:tabLst>
                      </a:pPr>
                      <a:r>
                        <a:rPr lang="es-PE" sz="1100">
                          <a:effectLst/>
                        </a:rPr>
                        <a:t>Recursos educativos</a:t>
                      </a:r>
                      <a:endParaRPr lang="es-PE" sz="11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solidFill>
                      <a:schemeClr val="accent1">
                        <a:lumMod val="40000"/>
                        <a:lumOff val="60000"/>
                      </a:schemeClr>
                    </a:solidFill>
                  </a:tcPr>
                </a:tc>
                <a:tc>
                  <a:txBody>
                    <a:bodyPr/>
                    <a:lstStyle/>
                    <a:p>
                      <a:pPr marL="342900" marR="515620" lvl="0" indent="-342900" algn="just">
                        <a:lnSpc>
                          <a:spcPct val="115000"/>
                        </a:lnSpc>
                        <a:spcBef>
                          <a:spcPts val="610"/>
                        </a:spcBef>
                        <a:spcAft>
                          <a:spcPts val="800"/>
                        </a:spcAft>
                        <a:buClr>
                          <a:srgbClr val="58595B"/>
                        </a:buClr>
                        <a:buSzPts val="1000"/>
                        <a:buFont typeface="Arial" panose="020B0604020202020204" pitchFamily="34" charset="0"/>
                        <a:buChar char="•"/>
                        <a:tabLst>
                          <a:tab pos="245110" algn="l"/>
                        </a:tabLst>
                      </a:pPr>
                      <a:r>
                        <a:rPr lang="es-PE" sz="1100" dirty="0">
                          <a:effectLst/>
                        </a:rPr>
                        <a:t>Espacios de aprendizaje</a:t>
                      </a:r>
                      <a:endParaRPr lang="es-PE" sz="11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solidFill>
                      <a:schemeClr val="accent1">
                        <a:lumMod val="40000"/>
                        <a:lumOff val="60000"/>
                      </a:schemeClr>
                    </a:solidFill>
                  </a:tcPr>
                </a:tc>
                <a:extLst>
                  <a:ext uri="{0D108BD9-81ED-4DB2-BD59-A6C34878D82A}">
                    <a16:rowId xmlns:a16="http://schemas.microsoft.com/office/drawing/2014/main" val="10000"/>
                  </a:ext>
                </a:extLst>
              </a:tr>
              <a:tr h="1309191">
                <a:tc>
                  <a:txBody>
                    <a:bodyPr/>
                    <a:lstStyle/>
                    <a:p>
                      <a:pPr marR="515620" algn="just">
                        <a:lnSpc>
                          <a:spcPct val="115000"/>
                        </a:lnSpc>
                        <a:spcBef>
                          <a:spcPts val="610"/>
                        </a:spcBef>
                        <a:spcAft>
                          <a:spcPts val="800"/>
                        </a:spcAft>
                        <a:tabLst>
                          <a:tab pos="245110" algn="l"/>
                        </a:tabLst>
                      </a:pPr>
                      <a:r>
                        <a:rPr lang="es-PE" sz="1100" dirty="0">
                          <a:effectLst/>
                        </a:rPr>
                        <a:t>PARA EL ESTUDIANTE:</a:t>
                      </a:r>
                    </a:p>
                    <a:p>
                      <a:pPr marL="89535" marR="515620" algn="just">
                        <a:lnSpc>
                          <a:spcPct val="115000"/>
                        </a:lnSpc>
                        <a:spcBef>
                          <a:spcPts val="610"/>
                        </a:spcBef>
                        <a:spcAft>
                          <a:spcPts val="800"/>
                        </a:spcAft>
                        <a:tabLst>
                          <a:tab pos="245110" algn="l"/>
                        </a:tabLst>
                      </a:pPr>
                      <a:r>
                        <a:rPr lang="es-PE" sz="1100" dirty="0">
                          <a:effectLst/>
                        </a:rPr>
                        <a:t>PARA EL DOCENTE:</a:t>
                      </a:r>
                    </a:p>
                    <a:p>
                      <a:pPr marL="0" marR="515620" lvl="0" indent="0" algn="just">
                        <a:lnSpc>
                          <a:spcPct val="115000"/>
                        </a:lnSpc>
                        <a:spcBef>
                          <a:spcPts val="610"/>
                        </a:spcBef>
                        <a:spcAft>
                          <a:spcPts val="800"/>
                        </a:spcAft>
                        <a:buClr>
                          <a:srgbClr val="58595B"/>
                        </a:buClr>
                        <a:buSzPts val="1000"/>
                        <a:buFont typeface="Arial" panose="020B0604020202020204" pitchFamily="34" charset="0"/>
                        <a:buNone/>
                        <a:tabLst>
                          <a:tab pos="245110" algn="l"/>
                        </a:tabLst>
                      </a:pPr>
                      <a:r>
                        <a:rPr lang="es-PE" sz="1100" dirty="0">
                          <a:effectLst/>
                        </a:rPr>
                        <a:t> </a:t>
                      </a:r>
                      <a:endParaRPr lang="es-PE" sz="11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solidFill>
                      <a:schemeClr val="bg1"/>
                    </a:solidFill>
                  </a:tcPr>
                </a:tc>
                <a:tc>
                  <a:txBody>
                    <a:bodyPr/>
                    <a:lstStyle/>
                    <a:p>
                      <a:pPr marL="342900" marR="515620" lvl="0" indent="-342900" algn="just">
                        <a:lnSpc>
                          <a:spcPct val="115000"/>
                        </a:lnSpc>
                        <a:spcBef>
                          <a:spcPts val="610"/>
                        </a:spcBef>
                        <a:spcAft>
                          <a:spcPts val="800"/>
                        </a:spcAft>
                        <a:buClr>
                          <a:srgbClr val="58595B"/>
                        </a:buClr>
                        <a:buSzPts val="1000"/>
                        <a:buFont typeface="Arial" panose="020B0604020202020204" pitchFamily="34" charset="0"/>
                        <a:buChar char="•"/>
                        <a:tabLst>
                          <a:tab pos="245110" algn="l"/>
                        </a:tabLst>
                      </a:pPr>
                      <a:endParaRPr lang="es-PE" sz="1100" dirty="0">
                        <a:effectLst/>
                      </a:endParaRPr>
                    </a:p>
                  </a:txBody>
                  <a:tcPr marL="68580" marR="68580" marT="0" marB="0" anchor="ctr">
                    <a:solidFill>
                      <a:schemeClr val="bg1"/>
                    </a:solidFill>
                  </a:tcPr>
                </a:tc>
                <a:tc>
                  <a:txBody>
                    <a:bodyPr/>
                    <a:lstStyle/>
                    <a:p>
                      <a:pPr marL="0" marR="515620" lvl="0" indent="0" algn="just">
                        <a:lnSpc>
                          <a:spcPct val="115000"/>
                        </a:lnSpc>
                        <a:spcBef>
                          <a:spcPts val="610"/>
                        </a:spcBef>
                        <a:spcAft>
                          <a:spcPts val="800"/>
                        </a:spcAft>
                        <a:buClr>
                          <a:srgbClr val="58595B"/>
                        </a:buClr>
                        <a:buSzPts val="1000"/>
                        <a:buFont typeface="Arial" panose="020B0604020202020204" pitchFamily="34" charset="0"/>
                        <a:buNone/>
                        <a:tabLst>
                          <a:tab pos="245110" algn="l"/>
                        </a:tabLst>
                      </a:pPr>
                      <a:endParaRPr lang="es-PE" sz="1100" dirty="0">
                        <a:effectLst/>
                      </a:endParaRPr>
                    </a:p>
                  </a:txBody>
                  <a:tcPr marL="68580" marR="68580" marT="0" marB="0" anchor="ctr">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64375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2474680" y="871338"/>
            <a:ext cx="6021250" cy="36239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02060"/>
              </a:buClr>
              <a:buSzPts val="4000"/>
              <a:buFont typeface="Poppins"/>
              <a:buNone/>
            </a:pPr>
            <a:r>
              <a:rPr lang="es-ES" sz="2000" b="1" dirty="0">
                <a:solidFill>
                  <a:srgbClr val="002060"/>
                </a:solidFill>
                <a:latin typeface="Poppins"/>
                <a:cs typeface="Poppins"/>
                <a:sym typeface="Poppins"/>
              </a:rPr>
              <a:t>S</a:t>
            </a:r>
            <a:r>
              <a:rPr lang="es-PE" sz="2000" b="1" dirty="0" err="1">
                <a:solidFill>
                  <a:srgbClr val="002060"/>
                </a:solidFill>
                <a:latin typeface="Poppins"/>
                <a:cs typeface="Poppins"/>
                <a:sym typeface="Poppins"/>
              </a:rPr>
              <a:t>ecuencia</a:t>
            </a:r>
            <a:r>
              <a:rPr lang="es-PE" sz="2000" b="1" dirty="0">
                <a:solidFill>
                  <a:srgbClr val="002060"/>
                </a:solidFill>
                <a:latin typeface="Poppins"/>
                <a:cs typeface="Poppins"/>
                <a:sym typeface="Poppins"/>
              </a:rPr>
              <a:t> de actividades generales y sesiones</a:t>
            </a:r>
            <a:endParaRPr sz="2000" dirty="0"/>
          </a:p>
        </p:txBody>
      </p:sp>
      <p:sp>
        <p:nvSpPr>
          <p:cNvPr id="109" name="Google Shape;109;p3"/>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10" name="Google Shape;110;p3"/>
          <p:cNvPicPr preferRelativeResize="0"/>
          <p:nvPr/>
        </p:nvPicPr>
        <p:blipFill rotWithShape="1">
          <a:blip r:embed="rId3">
            <a:alphaModFix/>
          </a:blip>
          <a:srcRect/>
          <a:stretch/>
        </p:blipFill>
        <p:spPr>
          <a:xfrm>
            <a:off x="655496" y="215991"/>
            <a:ext cx="2140434" cy="429859"/>
          </a:xfrm>
          <a:prstGeom prst="rect">
            <a:avLst/>
          </a:prstGeom>
          <a:noFill/>
          <a:ln>
            <a:noFill/>
          </a:ln>
        </p:spPr>
      </p:pic>
      <p:pic>
        <p:nvPicPr>
          <p:cNvPr id="114" name="Google Shape;114;p3"/>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15" name="Google Shape;115;p3"/>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3" name="Imagen 12">
            <a:extLst>
              <a:ext uri="{FF2B5EF4-FFF2-40B4-BE49-F238E27FC236}">
                <a16:creationId xmlns:a16="http://schemas.microsoft.com/office/drawing/2014/main" id="{821150C1-CFAE-4808-A655-3ADF142775A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graphicFrame>
        <p:nvGraphicFramePr>
          <p:cNvPr id="2" name="Tabla 1">
            <a:extLst>
              <a:ext uri="{FF2B5EF4-FFF2-40B4-BE49-F238E27FC236}">
                <a16:creationId xmlns:a16="http://schemas.microsoft.com/office/drawing/2014/main" id="{945FF0C9-19F0-47E6-817B-E84E7AEE235A}"/>
              </a:ext>
            </a:extLst>
          </p:cNvPr>
          <p:cNvGraphicFramePr>
            <a:graphicFrameLocks noGrp="1"/>
          </p:cNvGraphicFramePr>
          <p:nvPr>
            <p:extLst>
              <p:ext uri="{D42A27DB-BD31-4B8C-83A1-F6EECF244321}">
                <p14:modId xmlns:p14="http://schemas.microsoft.com/office/powerpoint/2010/main" val="1099259327"/>
              </p:ext>
            </p:extLst>
          </p:nvPr>
        </p:nvGraphicFramePr>
        <p:xfrm>
          <a:off x="440870" y="1275072"/>
          <a:ext cx="11751130" cy="4528163"/>
        </p:xfrm>
        <a:graphic>
          <a:graphicData uri="http://schemas.openxmlformats.org/drawingml/2006/table">
            <a:tbl>
              <a:tblPr>
                <a:tableStyleId>{5C22544A-7EE6-4342-B048-85BDC9FD1C3A}</a:tableStyleId>
              </a:tblPr>
              <a:tblGrid>
                <a:gridCol w="1283034">
                  <a:extLst>
                    <a:ext uri="{9D8B030D-6E8A-4147-A177-3AD203B41FA5}">
                      <a16:colId xmlns:a16="http://schemas.microsoft.com/office/drawing/2014/main" val="2767560210"/>
                    </a:ext>
                  </a:extLst>
                </a:gridCol>
                <a:gridCol w="1728401">
                  <a:extLst>
                    <a:ext uri="{9D8B030D-6E8A-4147-A177-3AD203B41FA5}">
                      <a16:colId xmlns:a16="http://schemas.microsoft.com/office/drawing/2014/main" val="1153872332"/>
                    </a:ext>
                  </a:extLst>
                </a:gridCol>
                <a:gridCol w="1892241">
                  <a:extLst>
                    <a:ext uri="{9D8B030D-6E8A-4147-A177-3AD203B41FA5}">
                      <a16:colId xmlns:a16="http://schemas.microsoft.com/office/drawing/2014/main" val="2491906602"/>
                    </a:ext>
                  </a:extLst>
                </a:gridCol>
                <a:gridCol w="1407643">
                  <a:extLst>
                    <a:ext uri="{9D8B030D-6E8A-4147-A177-3AD203B41FA5}">
                      <a16:colId xmlns:a16="http://schemas.microsoft.com/office/drawing/2014/main" val="3427292846"/>
                    </a:ext>
                  </a:extLst>
                </a:gridCol>
                <a:gridCol w="1119192">
                  <a:extLst>
                    <a:ext uri="{9D8B030D-6E8A-4147-A177-3AD203B41FA5}">
                      <a16:colId xmlns:a16="http://schemas.microsoft.com/office/drawing/2014/main" val="534080984"/>
                    </a:ext>
                  </a:extLst>
                </a:gridCol>
                <a:gridCol w="2029930">
                  <a:extLst>
                    <a:ext uri="{9D8B030D-6E8A-4147-A177-3AD203B41FA5}">
                      <a16:colId xmlns:a16="http://schemas.microsoft.com/office/drawing/2014/main" val="4106093242"/>
                    </a:ext>
                  </a:extLst>
                </a:gridCol>
                <a:gridCol w="1199189">
                  <a:extLst>
                    <a:ext uri="{9D8B030D-6E8A-4147-A177-3AD203B41FA5}">
                      <a16:colId xmlns:a16="http://schemas.microsoft.com/office/drawing/2014/main" val="1521350735"/>
                    </a:ext>
                  </a:extLst>
                </a:gridCol>
                <a:gridCol w="1091500">
                  <a:extLst>
                    <a:ext uri="{9D8B030D-6E8A-4147-A177-3AD203B41FA5}">
                      <a16:colId xmlns:a16="http://schemas.microsoft.com/office/drawing/2014/main" val="76696897"/>
                    </a:ext>
                  </a:extLst>
                </a:gridCol>
              </a:tblGrid>
              <a:tr h="480954">
                <a:tc>
                  <a:txBody>
                    <a:bodyPr/>
                    <a:lstStyle/>
                    <a:p>
                      <a:pPr algn="just">
                        <a:lnSpc>
                          <a:spcPct val="107000"/>
                        </a:lnSpc>
                        <a:spcAft>
                          <a:spcPts val="800"/>
                        </a:spcAft>
                      </a:pPr>
                      <a:r>
                        <a:rPr lang="es-PE" sz="1200" b="1" dirty="0">
                          <a:effectLst/>
                          <a:latin typeface="Poppins" panose="00000500000000000000" pitchFamily="2" charset="0"/>
                          <a:cs typeface="Poppins" panose="00000500000000000000" pitchFamily="2" charset="0"/>
                        </a:rPr>
                        <a:t>Competencias</a:t>
                      </a:r>
                      <a:endParaRPr lang="es-PE" sz="1200" b="1" dirty="0">
                        <a:effectLst/>
                        <a:latin typeface="Poppins" panose="00000500000000000000" pitchFamily="2" charset="0"/>
                        <a:ea typeface="Calibri" panose="020F0502020204030204" pitchFamily="34" charset="0"/>
                        <a:cs typeface="Poppins" panose="00000500000000000000" pitchFamily="2" charset="0"/>
                      </a:endParaRPr>
                    </a:p>
                  </a:txBody>
                  <a:tcPr marL="59467" marR="594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27940" algn="just">
                        <a:lnSpc>
                          <a:spcPct val="107000"/>
                        </a:lnSpc>
                        <a:spcAft>
                          <a:spcPts val="800"/>
                        </a:spcAft>
                      </a:pPr>
                      <a:r>
                        <a:rPr lang="es-PE" sz="1200" b="1" dirty="0">
                          <a:effectLst/>
                          <a:latin typeface="Poppins" panose="00000500000000000000" pitchFamily="2" charset="0"/>
                          <a:cs typeface="Poppins" panose="00000500000000000000" pitchFamily="2" charset="0"/>
                        </a:rPr>
                        <a:t>Capacidades</a:t>
                      </a:r>
                      <a:endParaRPr lang="es-PE" sz="1200" b="1" dirty="0">
                        <a:effectLst/>
                        <a:latin typeface="Poppins" panose="00000500000000000000" pitchFamily="2" charset="0"/>
                        <a:ea typeface="Calibri" panose="020F0502020204030204" pitchFamily="34" charset="0"/>
                        <a:cs typeface="Poppins" panose="00000500000000000000" pitchFamily="2" charset="0"/>
                      </a:endParaRPr>
                    </a:p>
                  </a:txBody>
                  <a:tcPr marL="59467" marR="594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44450" algn="just">
                        <a:lnSpc>
                          <a:spcPct val="107000"/>
                        </a:lnSpc>
                        <a:spcAft>
                          <a:spcPts val="800"/>
                        </a:spcAft>
                      </a:pPr>
                      <a:r>
                        <a:rPr lang="es-PE" sz="1200" b="1" dirty="0">
                          <a:effectLst/>
                          <a:latin typeface="Poppins" panose="00000500000000000000" pitchFamily="2" charset="0"/>
                          <a:cs typeface="Poppins" panose="00000500000000000000" pitchFamily="2" charset="0"/>
                        </a:rPr>
                        <a:t>Desempeños</a:t>
                      </a:r>
                    </a:p>
                    <a:p>
                      <a:pPr indent="44450" algn="just">
                        <a:lnSpc>
                          <a:spcPct val="107000"/>
                        </a:lnSpc>
                        <a:spcAft>
                          <a:spcPts val="800"/>
                        </a:spcAft>
                      </a:pPr>
                      <a:r>
                        <a:rPr lang="es-PE" sz="1200" b="1" dirty="0">
                          <a:effectLst/>
                          <a:latin typeface="Poppins" panose="00000500000000000000" pitchFamily="2" charset="0"/>
                          <a:cs typeface="Poppins" panose="00000500000000000000" pitchFamily="2" charset="0"/>
                        </a:rPr>
                        <a:t>Transversalizados</a:t>
                      </a:r>
                      <a:endParaRPr lang="es-PE" sz="1200" b="1" dirty="0">
                        <a:effectLst/>
                        <a:latin typeface="Poppins" panose="00000500000000000000" pitchFamily="2" charset="0"/>
                        <a:ea typeface="Calibri" panose="020F0502020204030204" pitchFamily="34" charset="0"/>
                        <a:cs typeface="Poppins" panose="00000500000000000000" pitchFamily="2" charset="0"/>
                      </a:endParaRPr>
                    </a:p>
                  </a:txBody>
                  <a:tcPr marL="59467" marR="594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12700" algn="just">
                        <a:lnSpc>
                          <a:spcPct val="107000"/>
                        </a:lnSpc>
                        <a:spcAft>
                          <a:spcPts val="800"/>
                        </a:spcAft>
                      </a:pPr>
                      <a:r>
                        <a:rPr lang="es-PE" sz="1200" b="1" dirty="0">
                          <a:effectLst/>
                          <a:latin typeface="Poppins" panose="00000500000000000000" pitchFamily="2" charset="0"/>
                          <a:cs typeface="Poppins" panose="00000500000000000000" pitchFamily="2" charset="0"/>
                        </a:rPr>
                        <a:t> Propósito de Aprendizaje</a:t>
                      </a:r>
                      <a:endParaRPr lang="es-PE" sz="1200" b="1" dirty="0">
                        <a:effectLst/>
                        <a:latin typeface="Poppins" panose="00000500000000000000" pitchFamily="2" charset="0"/>
                        <a:ea typeface="Calibri" panose="020F0502020204030204" pitchFamily="34" charset="0"/>
                        <a:cs typeface="Poppins" panose="00000500000000000000" pitchFamily="2" charset="0"/>
                      </a:endParaRPr>
                    </a:p>
                  </a:txBody>
                  <a:tcPr marL="59467" marR="594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20955" algn="just">
                        <a:lnSpc>
                          <a:spcPct val="107000"/>
                        </a:lnSpc>
                        <a:spcAft>
                          <a:spcPts val="800"/>
                        </a:spcAft>
                      </a:pPr>
                      <a:r>
                        <a:rPr lang="es-PE" sz="1200" b="1" dirty="0">
                          <a:effectLst/>
                          <a:latin typeface="Poppins" panose="00000500000000000000" pitchFamily="2" charset="0"/>
                          <a:cs typeface="Poppins" panose="00000500000000000000" pitchFamily="2" charset="0"/>
                        </a:rPr>
                        <a:t>Sesión de aprendizaje</a:t>
                      </a:r>
                      <a:endParaRPr lang="es-PE" sz="1200" b="1" dirty="0">
                        <a:effectLst/>
                        <a:latin typeface="Poppins" panose="00000500000000000000" pitchFamily="2" charset="0"/>
                        <a:ea typeface="Calibri" panose="020F0502020204030204" pitchFamily="34" charset="0"/>
                        <a:cs typeface="Poppins" panose="00000500000000000000" pitchFamily="2" charset="0"/>
                      </a:endParaRPr>
                    </a:p>
                  </a:txBody>
                  <a:tcPr marL="59467" marR="594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just">
                        <a:lnSpc>
                          <a:spcPct val="107000"/>
                        </a:lnSpc>
                        <a:spcAft>
                          <a:spcPts val="800"/>
                        </a:spcAft>
                      </a:pPr>
                      <a:r>
                        <a:rPr lang="es-PE" sz="1200" b="1" dirty="0">
                          <a:effectLst/>
                          <a:latin typeface="Poppins" panose="00000500000000000000" pitchFamily="2" charset="0"/>
                          <a:cs typeface="Poppins" panose="00000500000000000000" pitchFamily="2" charset="0"/>
                        </a:rPr>
                        <a:t>Criterios de evaluación</a:t>
                      </a:r>
                      <a:endParaRPr lang="es-PE" sz="1200" b="1" dirty="0">
                        <a:effectLst/>
                        <a:latin typeface="Poppins" panose="00000500000000000000" pitchFamily="2" charset="0"/>
                        <a:ea typeface="Calibri" panose="020F0502020204030204" pitchFamily="34" charset="0"/>
                        <a:cs typeface="Poppins" panose="00000500000000000000" pitchFamily="2" charset="0"/>
                      </a:endParaRPr>
                    </a:p>
                  </a:txBody>
                  <a:tcPr marL="59467" marR="594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26670" algn="just">
                        <a:lnSpc>
                          <a:spcPct val="107000"/>
                        </a:lnSpc>
                        <a:spcAft>
                          <a:spcPts val="800"/>
                        </a:spcAft>
                      </a:pPr>
                      <a:r>
                        <a:rPr lang="es-PE" sz="1200" b="1" dirty="0">
                          <a:effectLst/>
                          <a:latin typeface="Poppins" panose="00000500000000000000" pitchFamily="2" charset="0"/>
                          <a:cs typeface="Poppins" panose="00000500000000000000" pitchFamily="2" charset="0"/>
                        </a:rPr>
                        <a:t>Evidencia de aprendizaje</a:t>
                      </a:r>
                      <a:endParaRPr lang="es-PE" sz="1200" b="1" dirty="0">
                        <a:effectLst/>
                        <a:latin typeface="Poppins" panose="00000500000000000000" pitchFamily="2" charset="0"/>
                        <a:ea typeface="Calibri" panose="020F0502020204030204" pitchFamily="34" charset="0"/>
                        <a:cs typeface="Poppins" panose="00000500000000000000" pitchFamily="2" charset="0"/>
                      </a:endParaRPr>
                    </a:p>
                  </a:txBody>
                  <a:tcPr marL="59467" marR="594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2540" algn="just">
                        <a:lnSpc>
                          <a:spcPct val="107000"/>
                        </a:lnSpc>
                        <a:spcAft>
                          <a:spcPts val="800"/>
                        </a:spcAft>
                      </a:pPr>
                      <a:r>
                        <a:rPr lang="es-PE" sz="1200" b="1" dirty="0">
                          <a:effectLst/>
                          <a:latin typeface="Poppins" panose="00000500000000000000" pitchFamily="2" charset="0"/>
                          <a:cs typeface="Poppins" panose="00000500000000000000" pitchFamily="2" charset="0"/>
                        </a:rPr>
                        <a:t>Estrategia pedagógica del MSE SA</a:t>
                      </a:r>
                      <a:endParaRPr lang="es-PE" sz="1200" b="1" dirty="0">
                        <a:effectLst/>
                        <a:latin typeface="Poppins" panose="00000500000000000000" pitchFamily="2" charset="0"/>
                        <a:ea typeface="Calibri" panose="020F0502020204030204" pitchFamily="34" charset="0"/>
                        <a:cs typeface="Poppins" panose="00000500000000000000" pitchFamily="2" charset="0"/>
                      </a:endParaRPr>
                    </a:p>
                  </a:txBody>
                  <a:tcPr marL="59467" marR="594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189439330"/>
                  </a:ext>
                </a:extLst>
              </a:tr>
              <a:tr h="3947265">
                <a:tc>
                  <a:txBody>
                    <a:bodyPr/>
                    <a:lstStyle/>
                    <a:p>
                      <a:pPr algn="just">
                        <a:lnSpc>
                          <a:spcPct val="107000"/>
                        </a:lnSpc>
                        <a:spcAft>
                          <a:spcPts val="800"/>
                        </a:spcAft>
                      </a:pPr>
                      <a:r>
                        <a:rPr lang="es-PE" sz="1000">
                          <a:effectLst/>
                        </a:rPr>
                        <a:t>Resuelve Problemas de cantidad</a:t>
                      </a:r>
                      <a:endParaRPr lang="es-PE" sz="1000">
                        <a:effectLst/>
                        <a:latin typeface="Calibri" panose="020F0502020204030204" pitchFamily="34" charset="0"/>
                        <a:ea typeface="Calibri" panose="020F0502020204030204" pitchFamily="34" charset="0"/>
                      </a:endParaRPr>
                    </a:p>
                  </a:txBody>
                  <a:tcPr marL="59467" marR="594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lvl="0" indent="-342900" algn="just">
                        <a:lnSpc>
                          <a:spcPct val="107000"/>
                        </a:lnSpc>
                        <a:spcAft>
                          <a:spcPts val="1200"/>
                        </a:spcAft>
                        <a:buSzPts val="1100"/>
                        <a:buFont typeface="Calibri" panose="020F0502020204030204" pitchFamily="34" charset="0"/>
                        <a:buChar char="-"/>
                      </a:pPr>
                      <a:r>
                        <a:rPr lang="es-PE" sz="1000">
                          <a:effectLst/>
                        </a:rPr>
                        <a:t>Traduce cantidades a expresiones numéricas.</a:t>
                      </a:r>
                    </a:p>
                    <a:p>
                      <a:pPr marL="342900" lvl="0" indent="-342900" algn="just">
                        <a:lnSpc>
                          <a:spcPct val="107000"/>
                        </a:lnSpc>
                        <a:spcAft>
                          <a:spcPts val="1200"/>
                        </a:spcAft>
                        <a:buSzPts val="1100"/>
                        <a:buFont typeface="Calibri" panose="020F0502020204030204" pitchFamily="34" charset="0"/>
                        <a:buChar char="-"/>
                      </a:pPr>
                      <a:r>
                        <a:rPr lang="es-PE" sz="1000">
                          <a:effectLst/>
                        </a:rPr>
                        <a:t>Comunica su comprensión sobre los números y las operaciones.</a:t>
                      </a:r>
                    </a:p>
                    <a:p>
                      <a:pPr marL="342900" lvl="0" indent="-342900" algn="just">
                        <a:lnSpc>
                          <a:spcPct val="107000"/>
                        </a:lnSpc>
                        <a:spcAft>
                          <a:spcPts val="1200"/>
                        </a:spcAft>
                        <a:buSzPts val="1100"/>
                        <a:buFont typeface="Calibri" panose="020F0502020204030204" pitchFamily="34" charset="0"/>
                        <a:buChar char="-"/>
                      </a:pPr>
                      <a:r>
                        <a:rPr lang="es-PE" sz="1000">
                          <a:effectLst/>
                        </a:rPr>
                        <a:t>Usa estrategias y procedimientos de estimación y cálculo.</a:t>
                      </a:r>
                    </a:p>
                    <a:p>
                      <a:pPr marL="342900" lvl="0" indent="-342900" algn="just">
                        <a:lnSpc>
                          <a:spcPct val="107000"/>
                        </a:lnSpc>
                        <a:spcAft>
                          <a:spcPts val="1200"/>
                        </a:spcAft>
                        <a:buSzPts val="1100"/>
                        <a:buFont typeface="Calibri" panose="020F0502020204030204" pitchFamily="34" charset="0"/>
                        <a:buChar char="-"/>
                      </a:pPr>
                      <a:r>
                        <a:rPr lang="es-PE" sz="1000">
                          <a:effectLst/>
                        </a:rPr>
                        <a:t>Argumenta afirmaciones sobre las relaciones numéricas y las operaciones.</a:t>
                      </a:r>
                      <a:endParaRPr lang="es-PE" sz="1000">
                        <a:effectLst/>
                        <a:latin typeface="Calibri" panose="020F0502020204030204" pitchFamily="34" charset="0"/>
                        <a:ea typeface="Cambria" panose="02040503050406030204" pitchFamily="18" charset="0"/>
                      </a:endParaRPr>
                    </a:p>
                  </a:txBody>
                  <a:tcPr marL="59467" marR="594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800"/>
                        </a:spcAft>
                      </a:pPr>
                      <a:r>
                        <a:rPr lang="es-PE" sz="1000">
                          <a:effectLst/>
                        </a:rPr>
                        <a:t>Establece relaciones entre datos, sobre la comercialización de los diversos productos agropecuarios. Las transforma a expresiones numéricas que incluyen operaciones de adición, sustracción, multiplicación, división con números enteros.</a:t>
                      </a:r>
                    </a:p>
                    <a:p>
                      <a:pPr algn="just">
                        <a:lnSpc>
                          <a:spcPct val="107000"/>
                        </a:lnSpc>
                        <a:spcAft>
                          <a:spcPts val="800"/>
                        </a:spcAft>
                      </a:pPr>
                      <a:r>
                        <a:rPr lang="es-PE" sz="1000">
                          <a:effectLst/>
                        </a:rPr>
                        <a:t> </a:t>
                      </a:r>
                    </a:p>
                    <a:p>
                      <a:pPr algn="just">
                        <a:lnSpc>
                          <a:spcPct val="107000"/>
                        </a:lnSpc>
                        <a:spcAft>
                          <a:spcPts val="800"/>
                        </a:spcAft>
                      </a:pPr>
                      <a:r>
                        <a:rPr lang="es-PE" sz="1000">
                          <a:effectLst/>
                        </a:rPr>
                        <a:t>Comprueba si la expresión numérica planteada representó las condiciones sobre la comercialización de los diversos productos agropecuarios.</a:t>
                      </a:r>
                      <a:endParaRPr lang="es-PE" sz="1000">
                        <a:effectLst/>
                        <a:latin typeface="Calibri" panose="020F0502020204030204" pitchFamily="34" charset="0"/>
                        <a:ea typeface="Calibri" panose="020F0502020204030204" pitchFamily="34" charset="0"/>
                      </a:endParaRPr>
                    </a:p>
                  </a:txBody>
                  <a:tcPr marL="59467" marR="594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800"/>
                        </a:spcAft>
                      </a:pPr>
                      <a:r>
                        <a:rPr lang="es-PE" sz="1000">
                          <a:effectLst/>
                        </a:rPr>
                        <a:t>Establecer relaciones entre datos, sobre la comercialización de los diversos productos agropecuarios, transformar a expresiones numéricas que incluyen operaciones con números enteros y comprobar si es pertinente, para la solución del problema.</a:t>
                      </a:r>
                      <a:endParaRPr lang="es-PE" sz="1000">
                        <a:effectLst/>
                        <a:latin typeface="Calibri" panose="020F0502020204030204" pitchFamily="34" charset="0"/>
                        <a:ea typeface="Calibri" panose="020F0502020204030204" pitchFamily="34" charset="0"/>
                      </a:endParaRPr>
                    </a:p>
                  </a:txBody>
                  <a:tcPr marL="59467" marR="594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800"/>
                        </a:spcAft>
                      </a:pPr>
                      <a:r>
                        <a:rPr lang="es-PE" sz="1000" dirty="0">
                          <a:effectLst/>
                        </a:rPr>
                        <a:t>Sesión de aprendizaje </a:t>
                      </a:r>
                      <a:r>
                        <a:rPr lang="es-PE" sz="1000" dirty="0" err="1">
                          <a:effectLst/>
                        </a:rPr>
                        <a:t>N°</a:t>
                      </a:r>
                      <a:r>
                        <a:rPr lang="es-PE" sz="1000" dirty="0">
                          <a:effectLst/>
                        </a:rPr>
                        <a:t> 01:</a:t>
                      </a:r>
                    </a:p>
                    <a:p>
                      <a:pPr algn="just">
                        <a:lnSpc>
                          <a:spcPct val="107000"/>
                        </a:lnSpc>
                        <a:spcAft>
                          <a:spcPts val="800"/>
                        </a:spcAft>
                      </a:pPr>
                      <a:r>
                        <a:rPr lang="es-PE" sz="1000" dirty="0">
                          <a:effectLst/>
                        </a:rPr>
                        <a:t> “Relacionamos datos sobre los productos agropecuario, empleando operaciones con números enteros”</a:t>
                      </a:r>
                      <a:endParaRPr lang="es-PE" sz="1000" dirty="0">
                        <a:effectLst/>
                        <a:latin typeface="Calibri" panose="020F0502020204030204" pitchFamily="34" charset="0"/>
                        <a:ea typeface="Calibri" panose="020F0502020204030204" pitchFamily="34" charset="0"/>
                      </a:endParaRPr>
                    </a:p>
                  </a:txBody>
                  <a:tcPr marL="59467" marR="594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lvl="0" indent="-342900" algn="just">
                        <a:lnSpc>
                          <a:spcPct val="107000"/>
                        </a:lnSpc>
                        <a:buSzPts val="1100"/>
                        <a:buFont typeface="Calibri" panose="020F0502020204030204" pitchFamily="34" charset="0"/>
                        <a:buChar char="-"/>
                      </a:pPr>
                      <a:r>
                        <a:rPr lang="es-PE" sz="1000">
                          <a:effectLst/>
                        </a:rPr>
                        <a:t>Establece relaciones entre datos, sobre la comercialización de productos agropecuarios de manera responsable.</a:t>
                      </a:r>
                    </a:p>
                    <a:p>
                      <a:pPr marL="342900" lvl="0" indent="-342900" algn="just">
                        <a:lnSpc>
                          <a:spcPct val="107000"/>
                        </a:lnSpc>
                        <a:buSzPts val="1100"/>
                        <a:buFont typeface="Calibri" panose="020F0502020204030204" pitchFamily="34" charset="0"/>
                        <a:buChar char="-"/>
                      </a:pPr>
                      <a:r>
                        <a:rPr lang="es-PE" sz="1000">
                          <a:effectLst/>
                        </a:rPr>
                        <a:t>Transforma las relaciones establecidas a expresiones numéricas que incluya la adición y sustracción con números enteros en la situación</a:t>
                      </a:r>
                    </a:p>
                    <a:p>
                      <a:pPr marL="342900" lvl="0" indent="-342900" algn="just">
                        <a:lnSpc>
                          <a:spcPct val="107000"/>
                        </a:lnSpc>
                        <a:spcAft>
                          <a:spcPts val="800"/>
                        </a:spcAft>
                        <a:buSzPts val="1100"/>
                        <a:buFont typeface="Calibri" panose="020F0502020204030204" pitchFamily="34" charset="0"/>
                        <a:buChar char="-"/>
                      </a:pPr>
                      <a:r>
                        <a:rPr lang="es-PE" sz="1000">
                          <a:effectLst/>
                        </a:rPr>
                        <a:t>Comprueba si la expresión numérica planteada permite la solución del problema: sobre la comercialización de productos agropecuarios.</a:t>
                      </a:r>
                      <a:endParaRPr lang="es-PE" sz="1000">
                        <a:effectLst/>
                        <a:latin typeface="Calibri" panose="020F0502020204030204" pitchFamily="34" charset="0"/>
                        <a:ea typeface="Cambria" panose="02040503050406030204" pitchFamily="18" charset="0"/>
                      </a:endParaRPr>
                    </a:p>
                  </a:txBody>
                  <a:tcPr marL="59467" marR="594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800"/>
                        </a:spcAft>
                      </a:pPr>
                      <a:r>
                        <a:rPr lang="es-PE" sz="1000">
                          <a:effectLst/>
                        </a:rPr>
                        <a:t>Una expresión numérica sobre la adición y sustracción de números enteros</a:t>
                      </a:r>
                      <a:endParaRPr lang="es-PE" sz="1000">
                        <a:effectLst/>
                        <a:latin typeface="Calibri" panose="020F0502020204030204" pitchFamily="34" charset="0"/>
                        <a:ea typeface="Calibri" panose="020F0502020204030204" pitchFamily="34" charset="0"/>
                      </a:endParaRPr>
                    </a:p>
                  </a:txBody>
                  <a:tcPr marL="59467" marR="594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algn="just">
                        <a:lnSpc>
                          <a:spcPct val="107000"/>
                        </a:lnSpc>
                        <a:spcAft>
                          <a:spcPts val="800"/>
                        </a:spcAft>
                      </a:pPr>
                      <a:r>
                        <a:rPr lang="es-PE" sz="1000" dirty="0">
                          <a:effectLst/>
                        </a:rPr>
                        <a:t>Puesta en común</a:t>
                      </a:r>
                      <a:endParaRPr lang="es-PE" sz="1000" dirty="0">
                        <a:effectLst/>
                        <a:latin typeface="Calibri" panose="020F0502020204030204" pitchFamily="34" charset="0"/>
                        <a:ea typeface="Calibri" panose="020F0502020204030204" pitchFamily="34" charset="0"/>
                      </a:endParaRPr>
                    </a:p>
                  </a:txBody>
                  <a:tcPr marL="59467" marR="594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350944"/>
                  </a:ext>
                </a:extLst>
              </a:tr>
            </a:tbl>
          </a:graphicData>
        </a:graphic>
      </p:graphicFrame>
    </p:spTree>
    <p:extLst>
      <p:ext uri="{BB962C8B-B14F-4D97-AF65-F5344CB8AC3E}">
        <p14:creationId xmlns:p14="http://schemas.microsoft.com/office/powerpoint/2010/main" val="22570551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3274780" y="1001966"/>
            <a:ext cx="5050952" cy="344996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2060"/>
              </a:buClr>
              <a:buSzPts val="4000"/>
              <a:buFont typeface="Poppins"/>
              <a:buNone/>
            </a:pPr>
            <a:r>
              <a:rPr lang="es-ES" sz="2000" b="1" dirty="0">
                <a:solidFill>
                  <a:srgbClr val="002060"/>
                </a:solidFill>
                <a:latin typeface="Poppins"/>
                <a:cs typeface="Poppins"/>
                <a:sym typeface="Poppins"/>
              </a:rPr>
              <a:t>Trabajo en sub sala</a:t>
            </a:r>
            <a:br>
              <a:rPr lang="es-ES" sz="2000" b="1" dirty="0">
                <a:solidFill>
                  <a:srgbClr val="002060"/>
                </a:solidFill>
                <a:latin typeface="Poppins"/>
                <a:cs typeface="Poppins"/>
                <a:sym typeface="Poppins"/>
              </a:rPr>
            </a:br>
            <a:br>
              <a:rPr lang="es-ES" sz="2000" b="1" dirty="0">
                <a:solidFill>
                  <a:srgbClr val="002060"/>
                </a:solidFill>
                <a:latin typeface="Poppins"/>
                <a:cs typeface="Poppins"/>
                <a:sym typeface="Poppins"/>
              </a:rPr>
            </a:br>
            <a:r>
              <a:rPr lang="es-ES" sz="2000" b="1" dirty="0" err="1">
                <a:solidFill>
                  <a:srgbClr val="002060"/>
                </a:solidFill>
                <a:latin typeface="Poppins"/>
                <a:cs typeface="Poppins"/>
                <a:sym typeface="Poppins"/>
              </a:rPr>
              <a:t>Sala</a:t>
            </a:r>
            <a:r>
              <a:rPr lang="es-ES" sz="2000" b="1" dirty="0">
                <a:solidFill>
                  <a:srgbClr val="002060"/>
                </a:solidFill>
                <a:latin typeface="Poppins"/>
                <a:cs typeface="Poppins"/>
                <a:sym typeface="Poppins"/>
              </a:rPr>
              <a:t> 1: Rosario Trujillo Huamán</a:t>
            </a:r>
            <a:br>
              <a:rPr lang="es-ES" sz="2000" b="1" dirty="0">
                <a:solidFill>
                  <a:srgbClr val="002060"/>
                </a:solidFill>
                <a:latin typeface="Poppins"/>
                <a:cs typeface="Poppins"/>
                <a:sym typeface="Poppins"/>
              </a:rPr>
            </a:br>
            <a:br>
              <a:rPr lang="es-ES" sz="2000" b="1" dirty="0">
                <a:solidFill>
                  <a:srgbClr val="002060"/>
                </a:solidFill>
                <a:latin typeface="Poppins"/>
                <a:cs typeface="Poppins"/>
                <a:sym typeface="Poppins"/>
              </a:rPr>
            </a:br>
            <a:r>
              <a:rPr lang="es-ES" sz="2000" b="1" dirty="0">
                <a:solidFill>
                  <a:srgbClr val="002060"/>
                </a:solidFill>
                <a:latin typeface="Poppins"/>
                <a:cs typeface="Poppins"/>
                <a:sym typeface="Poppins"/>
              </a:rPr>
              <a:t>Sala 2: Claudio Serrano Huamani</a:t>
            </a:r>
            <a:endParaRPr sz="2000" dirty="0"/>
          </a:p>
        </p:txBody>
      </p:sp>
      <p:sp>
        <p:nvSpPr>
          <p:cNvPr id="109" name="Google Shape;109;p3"/>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10" name="Google Shape;110;p3"/>
          <p:cNvPicPr preferRelativeResize="0"/>
          <p:nvPr/>
        </p:nvPicPr>
        <p:blipFill rotWithShape="1">
          <a:blip r:embed="rId3">
            <a:alphaModFix/>
          </a:blip>
          <a:srcRect/>
          <a:stretch/>
        </p:blipFill>
        <p:spPr>
          <a:xfrm>
            <a:off x="655496" y="215991"/>
            <a:ext cx="2140434" cy="429859"/>
          </a:xfrm>
          <a:prstGeom prst="rect">
            <a:avLst/>
          </a:prstGeom>
          <a:noFill/>
          <a:ln>
            <a:noFill/>
          </a:ln>
        </p:spPr>
      </p:pic>
      <p:pic>
        <p:nvPicPr>
          <p:cNvPr id="114" name="Google Shape;114;p3"/>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15" name="Google Shape;115;p3"/>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3" name="Imagen 12">
            <a:extLst>
              <a:ext uri="{FF2B5EF4-FFF2-40B4-BE49-F238E27FC236}">
                <a16:creationId xmlns:a16="http://schemas.microsoft.com/office/drawing/2014/main" id="{821150C1-CFAE-4808-A655-3ADF142775A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spTree>
    <p:extLst>
      <p:ext uri="{BB962C8B-B14F-4D97-AF65-F5344CB8AC3E}">
        <p14:creationId xmlns:p14="http://schemas.microsoft.com/office/powerpoint/2010/main" val="1795815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9" name="Imagen 8">
            <a:extLst>
              <a:ext uri="{FF2B5EF4-FFF2-40B4-BE49-F238E27FC236}">
                <a16:creationId xmlns:a16="http://schemas.microsoft.com/office/drawing/2014/main" id="{DDE8C1DF-2EC0-460F-98AB-A807A3E145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3252" y="2357437"/>
            <a:ext cx="2143125" cy="2143125"/>
          </a:xfrm>
          <a:prstGeom prst="rect">
            <a:avLst/>
          </a:prstGeom>
        </p:spPr>
      </p:pic>
      <p:pic>
        <p:nvPicPr>
          <p:cNvPr id="6" name="Google Shape;125;p4">
            <a:extLst>
              <a:ext uri="{FF2B5EF4-FFF2-40B4-BE49-F238E27FC236}">
                <a16:creationId xmlns:a16="http://schemas.microsoft.com/office/drawing/2014/main" id="{F24C4159-F0EE-4B78-9F30-E20AAD97125D}"/>
              </a:ext>
            </a:extLst>
          </p:cNvPr>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0" name="Google Shape;126;p4">
            <a:extLst>
              <a:ext uri="{FF2B5EF4-FFF2-40B4-BE49-F238E27FC236}">
                <a16:creationId xmlns:a16="http://schemas.microsoft.com/office/drawing/2014/main" id="{26CAF2D7-A03F-482F-B32E-3F4C41295703}"/>
              </a:ext>
            </a:extLst>
          </p:cNvPr>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1" name="Imagen 10">
            <a:extLst>
              <a:ext uri="{FF2B5EF4-FFF2-40B4-BE49-F238E27FC236}">
                <a16:creationId xmlns:a16="http://schemas.microsoft.com/office/drawing/2014/main" id="{D2B9D13B-AECC-49DA-B141-7F2BA9E65926}"/>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sp>
        <p:nvSpPr>
          <p:cNvPr id="7" name="Text Box 20">
            <a:extLst>
              <a:ext uri="{FF2B5EF4-FFF2-40B4-BE49-F238E27FC236}">
                <a16:creationId xmlns:a16="http://schemas.microsoft.com/office/drawing/2014/main" id="{19056607-E269-4459-8D69-0BDBB75F16B7}"/>
              </a:ext>
            </a:extLst>
          </p:cNvPr>
          <p:cNvSpPr txBox="1">
            <a:spLocks noChangeArrowheads="1"/>
          </p:cNvSpPr>
          <p:nvPr/>
        </p:nvSpPr>
        <p:spPr bwMode="auto">
          <a:xfrm>
            <a:off x="977402" y="1863324"/>
            <a:ext cx="6548230"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ea typeface="新細明體" panose="02020500000000000000" pitchFamily="18" charset="-120"/>
              </a:defRPr>
            </a:lvl1pPr>
            <a:lvl2pPr marL="742950" indent="-285750">
              <a:defRPr sz="2400">
                <a:solidFill>
                  <a:schemeClr val="tx1"/>
                </a:solidFill>
                <a:latin typeface="Times New Roman" panose="02020603050405020304" pitchFamily="18" charset="0"/>
                <a:ea typeface="新細明體" panose="02020500000000000000" pitchFamily="18" charset="-120"/>
              </a:defRPr>
            </a:lvl2pPr>
            <a:lvl3pPr marL="1143000" indent="-228600">
              <a:defRPr sz="2400">
                <a:solidFill>
                  <a:schemeClr val="tx1"/>
                </a:solidFill>
                <a:latin typeface="Times New Roman" panose="02020603050405020304" pitchFamily="18" charset="0"/>
                <a:ea typeface="新細明體" panose="02020500000000000000" pitchFamily="18" charset="-120"/>
              </a:defRPr>
            </a:lvl3pPr>
            <a:lvl4pPr marL="1600200" indent="-228600">
              <a:defRPr sz="2400">
                <a:solidFill>
                  <a:schemeClr val="tx1"/>
                </a:solidFill>
                <a:latin typeface="Times New Roman" panose="02020603050405020304" pitchFamily="18" charset="0"/>
                <a:ea typeface="新細明體" panose="02020500000000000000" pitchFamily="18" charset="-120"/>
              </a:defRPr>
            </a:lvl4pPr>
            <a:lvl5pPr marL="2057400" indent="-228600">
              <a:defRPr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新細明體" panose="02020500000000000000" pitchFamily="18" charset="-120"/>
              </a:defRPr>
            </a:lvl9pPr>
          </a:lstStyle>
          <a:p>
            <a:pPr marL="457200" indent="-457200" algn="just">
              <a:buFont typeface="Arial" panose="020B0604020202020204" pitchFamily="34" charset="0"/>
              <a:buChar char="•"/>
            </a:pPr>
            <a:endParaRPr lang="es-PE" altLang="zh-TW" dirty="0">
              <a:latin typeface="Poppins" panose="00000800000000000000" pitchFamily="2" charset="0"/>
              <a:ea typeface="+mn-ea"/>
              <a:cs typeface="Poppins" panose="00000800000000000000" pitchFamily="2" charset="0"/>
            </a:endParaRPr>
          </a:p>
          <a:p>
            <a:pPr marL="1200150" lvl="1" indent="-457200" algn="just">
              <a:buFont typeface="Arial" panose="020B0604020202020204" pitchFamily="34" charset="0"/>
              <a:buChar char="•"/>
            </a:pPr>
            <a:r>
              <a:rPr lang="es-PE" altLang="zh-TW" dirty="0">
                <a:latin typeface="Poppins" panose="00000800000000000000" pitchFamily="2" charset="0"/>
                <a:ea typeface="+mn-ea"/>
                <a:cs typeface="Poppins" panose="00000800000000000000" pitchFamily="2" charset="0"/>
              </a:rPr>
              <a:t>Claudio Serrano Huamani</a:t>
            </a:r>
          </a:p>
          <a:p>
            <a:pPr marL="1200150" lvl="1" indent="-457200" algn="just">
              <a:buFont typeface="Arial" panose="020B0604020202020204" pitchFamily="34" charset="0"/>
              <a:buChar char="•"/>
            </a:pPr>
            <a:r>
              <a:rPr lang="es-PE" altLang="zh-TW" dirty="0">
                <a:latin typeface="Poppins" panose="00000800000000000000" pitchFamily="2" charset="0"/>
                <a:ea typeface="+mn-ea"/>
                <a:cs typeface="Poppins" panose="00000800000000000000" pitchFamily="2" charset="0"/>
              </a:rPr>
              <a:t>950772016</a:t>
            </a:r>
          </a:p>
          <a:p>
            <a:pPr marL="1200150" lvl="1" indent="-457200" algn="just">
              <a:buFont typeface="Arial" panose="020B0604020202020204" pitchFamily="34" charset="0"/>
              <a:buChar char="•"/>
            </a:pPr>
            <a:r>
              <a:rPr lang="es-PE" altLang="zh-TW" sz="2000" dirty="0">
                <a:latin typeface="Poppins" panose="00000800000000000000" pitchFamily="2" charset="0"/>
                <a:ea typeface="+mn-ea"/>
                <a:cs typeface="Poppins" panose="00000800000000000000" pitchFamily="2" charset="0"/>
                <a:hlinkClick r:id="rId8"/>
              </a:rPr>
              <a:t>Especialista_diser15@minedu.gob.pe</a:t>
            </a:r>
          </a:p>
          <a:p>
            <a:pPr lvl="1" indent="0" algn="just"/>
            <a:endParaRPr lang="es-PE" altLang="zh-TW" sz="2000" dirty="0">
              <a:latin typeface="Poppins" panose="00000800000000000000" pitchFamily="2" charset="0"/>
              <a:ea typeface="+mn-ea"/>
              <a:cs typeface="Poppins" panose="00000800000000000000" pitchFamily="2" charset="0"/>
              <a:hlinkClick r:id="rId8"/>
            </a:endParaRPr>
          </a:p>
          <a:p>
            <a:pPr marL="1200150" lvl="1" indent="-457200" algn="just">
              <a:buFont typeface="Arial" panose="020B0604020202020204" pitchFamily="34" charset="0"/>
              <a:buChar char="•"/>
            </a:pPr>
            <a:r>
              <a:rPr lang="es-PE" altLang="zh-TW" dirty="0">
                <a:latin typeface="Poppins" panose="00000800000000000000" pitchFamily="2" charset="0"/>
                <a:ea typeface="+mn-ea"/>
                <a:cs typeface="Poppins" panose="00000800000000000000" pitchFamily="2" charset="0"/>
                <a:hlinkClick r:id="rId8">
                  <a:extLst>
                    <a:ext uri="{A12FA001-AC4F-418D-AE19-62706E023703}">
                      <ahyp:hlinkClr xmlns:ahyp="http://schemas.microsoft.com/office/drawing/2018/hyperlinkcolor" val="tx"/>
                    </a:ext>
                  </a:extLst>
                </a:hlinkClick>
              </a:rPr>
              <a:t>Rosario</a:t>
            </a:r>
            <a:r>
              <a:rPr lang="es-PE" altLang="zh-TW" dirty="0">
                <a:latin typeface="Poppins" panose="00000800000000000000" pitchFamily="2" charset="0"/>
                <a:ea typeface="+mn-ea"/>
                <a:cs typeface="Poppins" panose="00000800000000000000" pitchFamily="2" charset="0"/>
              </a:rPr>
              <a:t> Trujillo Huamán </a:t>
            </a:r>
          </a:p>
          <a:p>
            <a:pPr marL="1200150" lvl="1" indent="-457200" algn="just">
              <a:buFont typeface="Arial" panose="020B0604020202020204" pitchFamily="34" charset="0"/>
              <a:buChar char="•"/>
            </a:pPr>
            <a:r>
              <a:rPr lang="es-PE" altLang="zh-TW" dirty="0">
                <a:latin typeface="Poppins" panose="00000800000000000000" pitchFamily="2" charset="0"/>
                <a:ea typeface="+mn-ea"/>
                <a:cs typeface="Poppins" panose="00000800000000000000" pitchFamily="2" charset="0"/>
              </a:rPr>
              <a:t>948943103</a:t>
            </a:r>
          </a:p>
          <a:p>
            <a:pPr marL="1200150" lvl="1" indent="-457200" algn="just">
              <a:buFont typeface="Arial" panose="020B0604020202020204" pitchFamily="34" charset="0"/>
              <a:buChar char="•"/>
            </a:pPr>
            <a:r>
              <a:rPr lang="es-PE" altLang="zh-TW" sz="2000" dirty="0">
                <a:latin typeface="Poppins" panose="00000800000000000000" pitchFamily="2" charset="0"/>
                <a:ea typeface="+mn-ea"/>
                <a:cs typeface="Poppins" panose="00000800000000000000" pitchFamily="2" charset="0"/>
                <a:hlinkClick r:id="rId9"/>
              </a:rPr>
              <a:t>Especialista_diser01@minedu.Gob.pe</a:t>
            </a:r>
            <a:r>
              <a:rPr lang="es-PE" altLang="zh-TW" sz="2000" dirty="0">
                <a:latin typeface="Poppins" panose="00000800000000000000" pitchFamily="2" charset="0"/>
                <a:ea typeface="+mn-ea"/>
                <a:cs typeface="Poppins" panose="00000800000000000000" pitchFamily="2" charset="0"/>
              </a:rPr>
              <a:t> </a:t>
            </a:r>
          </a:p>
          <a:p>
            <a:pPr marL="1200150" lvl="1" indent="-457200" algn="just">
              <a:buFont typeface="Arial" panose="020B0604020202020204" pitchFamily="34" charset="0"/>
              <a:buChar char="•"/>
            </a:pPr>
            <a:endParaRPr lang="es-PE" altLang="zh-TW" dirty="0">
              <a:latin typeface="Poppins" panose="00000800000000000000" pitchFamily="2" charset="0"/>
              <a:ea typeface="+mn-ea"/>
              <a:cs typeface="Poppins" panose="00000800000000000000" pitchFamily="2" charset="0"/>
            </a:endParaRPr>
          </a:p>
          <a:p>
            <a:pPr marL="457200" indent="-457200" algn="just">
              <a:buFont typeface="Arial" panose="020B0604020202020204" pitchFamily="34" charset="0"/>
              <a:buChar char="•"/>
            </a:pPr>
            <a:endParaRPr lang="es-PE" altLang="zh-TW" dirty="0">
              <a:latin typeface="+mn-lt"/>
              <a:ea typeface="+mn-ea"/>
              <a:cs typeface="Helvetica" panose="020B0604020202020204" pitchFamily="34" charset="0"/>
            </a:endParaRPr>
          </a:p>
        </p:txBody>
      </p:sp>
      <p:sp>
        <p:nvSpPr>
          <p:cNvPr id="8" name="CuadroTexto 1">
            <a:extLst>
              <a:ext uri="{FF2B5EF4-FFF2-40B4-BE49-F238E27FC236}">
                <a16:creationId xmlns:a16="http://schemas.microsoft.com/office/drawing/2014/main" id="{64A025A7-F48F-4DB5-A162-1D1BFF227E22}"/>
              </a:ext>
            </a:extLst>
          </p:cNvPr>
          <p:cNvSpPr txBox="1"/>
          <p:nvPr/>
        </p:nvSpPr>
        <p:spPr>
          <a:xfrm>
            <a:off x="1099351" y="1014573"/>
            <a:ext cx="4631184" cy="461665"/>
          </a:xfrm>
          <a:prstGeom prst="rect">
            <a:avLst/>
          </a:prstGeom>
          <a:noFill/>
        </p:spPr>
        <p:txBody>
          <a:bodyPr wrap="square" rtlCol="0">
            <a:spAutoFit/>
          </a:bodyPr>
          <a:ls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 sz="2400" b="1" dirty="0">
                <a:solidFill>
                  <a:srgbClr val="FF0000"/>
                </a:solidFill>
              </a:rPr>
              <a:t>Contacto de consultas:</a:t>
            </a:r>
            <a:endParaRPr lang="es-PE" sz="2400" b="1" dirty="0">
              <a:solidFill>
                <a:srgbClr val="FF0000"/>
              </a:solidFill>
            </a:endParaRPr>
          </a:p>
        </p:txBody>
      </p:sp>
    </p:spTree>
    <p:extLst>
      <p:ext uri="{BB962C8B-B14F-4D97-AF65-F5344CB8AC3E}">
        <p14:creationId xmlns:p14="http://schemas.microsoft.com/office/powerpoint/2010/main" val="3247917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cxnSp>
        <p:nvCxnSpPr>
          <p:cNvPr id="98" name="Google Shape;98;p2"/>
          <p:cNvCxnSpPr>
            <a:cxnSpLocks/>
          </p:cNvCxnSpPr>
          <p:nvPr/>
        </p:nvCxnSpPr>
        <p:spPr>
          <a:xfrm>
            <a:off x="2539697" y="3821893"/>
            <a:ext cx="7163596" cy="0"/>
          </a:xfrm>
          <a:prstGeom prst="straightConnector1">
            <a:avLst/>
          </a:prstGeom>
          <a:noFill/>
          <a:ln w="12700" cap="flat" cmpd="sng">
            <a:solidFill>
              <a:srgbClr val="FFFFFF"/>
            </a:solidFill>
            <a:prstDash val="solid"/>
            <a:round/>
            <a:headEnd type="none" w="sm" len="sm"/>
            <a:tailEnd type="none" w="sm" len="sm"/>
          </a:ln>
        </p:spPr>
      </p:cxnSp>
      <p:sp>
        <p:nvSpPr>
          <p:cNvPr id="99" name="Google Shape;99;p2"/>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00" name="Google Shape;100;p2"/>
          <p:cNvPicPr preferRelativeResize="0"/>
          <p:nvPr/>
        </p:nvPicPr>
        <p:blipFill rotWithShape="1">
          <a:blip r:embed="rId4">
            <a:alphaModFix/>
          </a:blip>
          <a:srcRect/>
          <a:stretch/>
        </p:blipFill>
        <p:spPr>
          <a:xfrm>
            <a:off x="655496" y="215991"/>
            <a:ext cx="2140434" cy="429859"/>
          </a:xfrm>
          <a:prstGeom prst="rect">
            <a:avLst/>
          </a:prstGeom>
          <a:noFill/>
          <a:ln>
            <a:noFill/>
          </a:ln>
        </p:spPr>
      </p:pic>
      <p:pic>
        <p:nvPicPr>
          <p:cNvPr id="101" name="Google Shape;101;p2"/>
          <p:cNvPicPr preferRelativeResize="0"/>
          <p:nvPr/>
        </p:nvPicPr>
        <p:blipFill>
          <a:blip r:embed="rId5">
            <a:alphaModFix/>
          </a:blip>
          <a:stretch>
            <a:fillRect/>
          </a:stretch>
        </p:blipFill>
        <p:spPr>
          <a:xfrm>
            <a:off x="10288426" y="48337"/>
            <a:ext cx="1065375" cy="703988"/>
          </a:xfrm>
          <a:prstGeom prst="rect">
            <a:avLst/>
          </a:prstGeom>
          <a:noFill/>
          <a:ln>
            <a:noFill/>
          </a:ln>
        </p:spPr>
      </p:pic>
      <p:pic>
        <p:nvPicPr>
          <p:cNvPr id="102" name="Google Shape;102;p2"/>
          <p:cNvPicPr preferRelativeResize="0"/>
          <p:nvPr/>
        </p:nvPicPr>
        <p:blipFill rotWithShape="1">
          <a:blip r:embed="rId6">
            <a:alphaModFix/>
          </a:blip>
          <a:srcRect/>
          <a:stretch/>
        </p:blipFill>
        <p:spPr>
          <a:xfrm>
            <a:off x="734657" y="173176"/>
            <a:ext cx="2061275" cy="454311"/>
          </a:xfrm>
          <a:prstGeom prst="rect">
            <a:avLst/>
          </a:prstGeom>
          <a:noFill/>
          <a:ln>
            <a:noFill/>
          </a:ln>
        </p:spPr>
      </p:pic>
      <p:pic>
        <p:nvPicPr>
          <p:cNvPr id="9" name="Imagen 8">
            <a:extLst>
              <a:ext uri="{FF2B5EF4-FFF2-40B4-BE49-F238E27FC236}">
                <a16:creationId xmlns:a16="http://schemas.microsoft.com/office/drawing/2014/main" id="{8D4EA260-C82F-4D26-A474-E9406345A051}"/>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5385198" y="41342"/>
            <a:ext cx="2140434" cy="747309"/>
          </a:xfrm>
          <a:prstGeom prst="rect">
            <a:avLst/>
          </a:prstGeom>
        </p:spPr>
      </p:pic>
      <p:sp>
        <p:nvSpPr>
          <p:cNvPr id="12" name="Título 1">
            <a:extLst>
              <a:ext uri="{FF2B5EF4-FFF2-40B4-BE49-F238E27FC236}">
                <a16:creationId xmlns:a16="http://schemas.microsoft.com/office/drawing/2014/main" id="{5A683F75-4FB8-4248-B0BB-53D31D326C63}"/>
              </a:ext>
            </a:extLst>
          </p:cNvPr>
          <p:cNvSpPr>
            <a:spLocks noGrp="1"/>
          </p:cNvSpPr>
          <p:nvPr>
            <p:ph type="title"/>
          </p:nvPr>
        </p:nvSpPr>
        <p:spPr>
          <a:xfrm>
            <a:off x="1037640" y="2888137"/>
            <a:ext cx="10125165" cy="1325563"/>
          </a:xfrm>
        </p:spPr>
        <p:txBody>
          <a:bodyPr>
            <a:normAutofit/>
          </a:bodyPr>
          <a:lstStyle/>
          <a:p>
            <a:pPr algn="ctr"/>
            <a:r>
              <a:rPr lang="es-PE" sz="4000" b="1" dirty="0">
                <a:solidFill>
                  <a:schemeClr val="bg1"/>
                </a:solidFill>
                <a:latin typeface="Poppins" pitchFamily="2" charset="77"/>
                <a:cs typeface="Poppins" pitchFamily="2" charset="77"/>
              </a:rPr>
              <a:t>PLANIFICACION EN EL MSE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0"/>
        <p:cNvGrpSpPr/>
        <p:nvPr/>
      </p:nvGrpSpPr>
      <p:grpSpPr>
        <a:xfrm>
          <a:off x="0" y="0"/>
          <a:ext cx="0" cy="0"/>
          <a:chOff x="0" y="0"/>
          <a:chExt cx="0" cy="0"/>
        </a:xfrm>
      </p:grpSpPr>
      <p:sp>
        <p:nvSpPr>
          <p:cNvPr id="131" name="Google Shape;131;p5"/>
          <p:cNvSpPr txBox="1">
            <a:spLocks noGrp="1"/>
          </p:cNvSpPr>
          <p:nvPr>
            <p:ph type="ctrTitle"/>
          </p:nvPr>
        </p:nvSpPr>
        <p:spPr>
          <a:xfrm>
            <a:off x="1524000" y="2862839"/>
            <a:ext cx="9144000" cy="1132322"/>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6000"/>
              <a:buFont typeface="Poppins"/>
              <a:buNone/>
            </a:pPr>
            <a:r>
              <a:rPr lang="es-PE" b="1" dirty="0">
                <a:solidFill>
                  <a:schemeClr val="lt1"/>
                </a:solidFill>
                <a:latin typeface="Poppins"/>
                <a:ea typeface="Poppins"/>
                <a:cs typeface="Poppins"/>
                <a:sym typeface="Poppins"/>
              </a:rPr>
              <a:t>GRACIAS</a:t>
            </a:r>
            <a:endParaRPr dirty="0"/>
          </a:p>
        </p:txBody>
      </p:sp>
      <p:cxnSp>
        <p:nvCxnSpPr>
          <p:cNvPr id="132" name="Google Shape;132;p5"/>
          <p:cNvCxnSpPr/>
          <p:nvPr/>
        </p:nvCxnSpPr>
        <p:spPr>
          <a:xfrm>
            <a:off x="3790650" y="4155710"/>
            <a:ext cx="4610700" cy="0"/>
          </a:xfrm>
          <a:prstGeom prst="straightConnector1">
            <a:avLst/>
          </a:prstGeom>
          <a:noFill/>
          <a:ln w="12700" cap="flat" cmpd="sng">
            <a:solidFill>
              <a:srgbClr val="FFFFFF"/>
            </a:solidFill>
            <a:prstDash val="solid"/>
            <a:round/>
            <a:headEnd type="none" w="sm" len="sm"/>
            <a:tailEnd type="none" w="sm" len="sm"/>
          </a:ln>
        </p:spPr>
      </p:cxnSp>
      <p:pic>
        <p:nvPicPr>
          <p:cNvPr id="133" name="Google Shape;133;p5"/>
          <p:cNvPicPr preferRelativeResize="0"/>
          <p:nvPr/>
        </p:nvPicPr>
        <p:blipFill rotWithShape="1">
          <a:blip r:embed="rId4">
            <a:alphaModFix/>
          </a:blip>
          <a:srcRect/>
          <a:stretch/>
        </p:blipFill>
        <p:spPr>
          <a:xfrm>
            <a:off x="655495" y="215991"/>
            <a:ext cx="2756897" cy="553662"/>
          </a:xfrm>
          <a:prstGeom prst="rect">
            <a:avLst/>
          </a:prstGeom>
          <a:noFill/>
          <a:ln>
            <a:noFill/>
          </a:ln>
        </p:spPr>
      </p:pic>
      <p:pic>
        <p:nvPicPr>
          <p:cNvPr id="134" name="Google Shape;134;p5"/>
          <p:cNvPicPr preferRelativeResize="0"/>
          <p:nvPr/>
        </p:nvPicPr>
        <p:blipFill>
          <a:blip r:embed="rId5">
            <a:alphaModFix/>
          </a:blip>
          <a:stretch>
            <a:fillRect/>
          </a:stretch>
        </p:blipFill>
        <p:spPr>
          <a:xfrm>
            <a:off x="9932028" y="59812"/>
            <a:ext cx="1313564" cy="866025"/>
          </a:xfrm>
          <a:prstGeom prst="rect">
            <a:avLst/>
          </a:prstGeom>
          <a:noFill/>
          <a:ln>
            <a:noFill/>
          </a:ln>
        </p:spPr>
      </p:pic>
      <p:pic>
        <p:nvPicPr>
          <p:cNvPr id="135" name="Google Shape;135;p5"/>
          <p:cNvPicPr preferRelativeResize="0"/>
          <p:nvPr/>
        </p:nvPicPr>
        <p:blipFill rotWithShape="1">
          <a:blip r:embed="rId6">
            <a:alphaModFix/>
          </a:blip>
          <a:srcRect/>
          <a:stretch/>
        </p:blipFill>
        <p:spPr>
          <a:xfrm>
            <a:off x="685368" y="185509"/>
            <a:ext cx="2788669" cy="614631"/>
          </a:xfrm>
          <a:prstGeom prst="rect">
            <a:avLst/>
          </a:prstGeom>
          <a:noFill/>
          <a:ln>
            <a:noFill/>
          </a:ln>
        </p:spPr>
      </p:pic>
      <p:pic>
        <p:nvPicPr>
          <p:cNvPr id="7" name="Imagen 6">
            <a:extLst>
              <a:ext uri="{FF2B5EF4-FFF2-40B4-BE49-F238E27FC236}">
                <a16:creationId xmlns:a16="http://schemas.microsoft.com/office/drawing/2014/main" id="{61BC2D7D-ECEC-44C4-9EF8-AEC383F4A4B0}"/>
              </a:ext>
            </a:extLst>
          </p:cNvPr>
          <p:cNvPicPr>
            <a:picLocks noChangeAspect="1"/>
          </p:cNvPicPr>
          <p:nvPr/>
        </p:nvPicPr>
        <p:blipFill>
          <a:blip r:embed="rId7"/>
          <a:stretch>
            <a:fillRect/>
          </a:stretch>
        </p:blipFill>
        <p:spPr>
          <a:xfrm>
            <a:off x="5252033" y="95840"/>
            <a:ext cx="2377268" cy="82999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734657" y="920977"/>
            <a:ext cx="10515600" cy="36239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02060"/>
              </a:buClr>
              <a:buSzPts val="4000"/>
              <a:buFont typeface="Poppins"/>
              <a:buNone/>
            </a:pPr>
            <a:r>
              <a:rPr lang="es-ES" sz="2000" b="1" dirty="0" err="1">
                <a:solidFill>
                  <a:srgbClr val="002060"/>
                </a:solidFill>
                <a:latin typeface="Poppins"/>
                <a:cs typeface="Poppins"/>
                <a:sym typeface="Poppins"/>
              </a:rPr>
              <a:t>Reflexinemos</a:t>
            </a:r>
            <a:r>
              <a:rPr lang="es-ES" sz="2000" b="1" dirty="0">
                <a:solidFill>
                  <a:srgbClr val="002060"/>
                </a:solidFill>
                <a:latin typeface="Poppins"/>
                <a:cs typeface="Poppins"/>
                <a:sym typeface="Poppins"/>
              </a:rPr>
              <a:t>:</a:t>
            </a:r>
            <a:endParaRPr sz="2000" dirty="0"/>
          </a:p>
        </p:txBody>
      </p:sp>
      <p:sp>
        <p:nvSpPr>
          <p:cNvPr id="109" name="Google Shape;109;p3"/>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10" name="Google Shape;110;p3"/>
          <p:cNvPicPr preferRelativeResize="0"/>
          <p:nvPr/>
        </p:nvPicPr>
        <p:blipFill rotWithShape="1">
          <a:blip r:embed="rId3">
            <a:alphaModFix/>
          </a:blip>
          <a:srcRect/>
          <a:stretch/>
        </p:blipFill>
        <p:spPr>
          <a:xfrm>
            <a:off x="655496" y="215991"/>
            <a:ext cx="2140434" cy="429859"/>
          </a:xfrm>
          <a:prstGeom prst="rect">
            <a:avLst/>
          </a:prstGeom>
          <a:noFill/>
          <a:ln>
            <a:noFill/>
          </a:ln>
        </p:spPr>
      </p:pic>
      <p:pic>
        <p:nvPicPr>
          <p:cNvPr id="114" name="Google Shape;114;p3"/>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15" name="Google Shape;115;p3"/>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3" name="Imagen 12">
            <a:extLst>
              <a:ext uri="{FF2B5EF4-FFF2-40B4-BE49-F238E27FC236}">
                <a16:creationId xmlns:a16="http://schemas.microsoft.com/office/drawing/2014/main" id="{821150C1-CFAE-4808-A655-3ADF142775A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sp>
        <p:nvSpPr>
          <p:cNvPr id="8" name="CuadroTexto 7">
            <a:extLst>
              <a:ext uri="{FF2B5EF4-FFF2-40B4-BE49-F238E27FC236}">
                <a16:creationId xmlns:a16="http://schemas.microsoft.com/office/drawing/2014/main" id="{4611B822-7BA5-4F62-AE40-EFB7A8F93798}"/>
              </a:ext>
            </a:extLst>
          </p:cNvPr>
          <p:cNvSpPr txBox="1"/>
          <p:nvPr/>
        </p:nvSpPr>
        <p:spPr>
          <a:xfrm>
            <a:off x="2795930" y="1658311"/>
            <a:ext cx="8821185" cy="2677656"/>
          </a:xfrm>
          <a:prstGeom prst="rect">
            <a:avLst/>
          </a:prstGeom>
          <a:solidFill>
            <a:schemeClr val="accent4">
              <a:lumMod val="20000"/>
              <a:lumOff val="80000"/>
            </a:schemeClr>
          </a:solidFill>
        </p:spPr>
        <p:txBody>
          <a:bodyPr wrap="square" rtlCol="0">
            <a:spAutoFit/>
          </a:bodyPr>
          <a:lstStyle/>
          <a:p>
            <a:pPr algn="just"/>
            <a:r>
              <a:rPr lang="es-ES" sz="2800" dirty="0"/>
              <a:t>Juan es docente de la especialidad de matemática por primera vez llega a una IE MSE SA. Siempre ha enseñado en la ciudad y hace unos días acaba de llegar a la comunidad donde trabajará el presente año. El está preocupado porque no sabe como realizar su planificación curricular. </a:t>
            </a:r>
            <a:endParaRPr lang="es-PE" sz="2800" dirty="0">
              <a:solidFill>
                <a:srgbClr val="0070C0"/>
              </a:solidFill>
            </a:endParaRPr>
          </a:p>
        </p:txBody>
      </p:sp>
      <p:pic>
        <p:nvPicPr>
          <p:cNvPr id="9" name="Imagen 8">
            <a:extLst>
              <a:ext uri="{FF2B5EF4-FFF2-40B4-BE49-F238E27FC236}">
                <a16:creationId xmlns:a16="http://schemas.microsoft.com/office/drawing/2014/main" id="{6872C623-D331-4F27-A003-FC2E19453D79}"/>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5370" l="10000" r="31302">
                        <a14:foregroundMark x1="14010" y1="49722" x2="16458" y2="46852"/>
                        <a14:foregroundMark x1="17135" y1="89537" x2="20208" y2="90278"/>
                        <a14:foregroundMark x1="17969" y1="87407" x2="20469" y2="87407"/>
                        <a14:foregroundMark x1="12188" y1="89907" x2="25990" y2="88519"/>
                        <a14:foregroundMark x1="17344" y1="91204" x2="23125" y2="92963"/>
                        <a14:foregroundMark x1="26667" y1="88333" x2="26667" y2="88333"/>
                        <a14:foregroundMark x1="26667" y1="88333" x2="26094" y2="90833"/>
                        <a14:foregroundMark x1="23333" y1="92963" x2="26146" y2="90648"/>
                        <a14:foregroundMark x1="12083" y1="89907" x2="13385" y2="87778"/>
                        <a14:foregroundMark x1="13073" y1="87778" x2="15313" y2="87037"/>
                        <a14:foregroundMark x1="12292" y1="90093" x2="13490" y2="92500"/>
                        <a14:foregroundMark x1="13802" y1="93333" x2="17448" y2="92130"/>
                        <a14:foregroundMark x1="25781" y1="88333" x2="23542" y2="87037"/>
                        <a14:foregroundMark x1="24219" y1="93519" x2="26458" y2="91019"/>
                      </a14:backgroundRemoval>
                    </a14:imgEffect>
                  </a14:imgLayer>
                </a14:imgProps>
              </a:ext>
            </a:extLst>
          </a:blip>
          <a:srcRect l="11367" t="11953" r="69118" b="6597"/>
          <a:stretch/>
        </p:blipFill>
        <p:spPr>
          <a:xfrm>
            <a:off x="1149671" y="1601367"/>
            <a:ext cx="1527962" cy="3319719"/>
          </a:xfrm>
          <a:prstGeom prst="rect">
            <a:avLst/>
          </a:prstGeom>
        </p:spPr>
      </p:pic>
      <p:sp>
        <p:nvSpPr>
          <p:cNvPr id="10" name="Rectángulo 9">
            <a:extLst>
              <a:ext uri="{FF2B5EF4-FFF2-40B4-BE49-F238E27FC236}">
                <a16:creationId xmlns:a16="http://schemas.microsoft.com/office/drawing/2014/main" id="{EC34B2AE-62CB-4AFD-A609-48BAFD944FFB}"/>
              </a:ext>
            </a:extLst>
          </p:cNvPr>
          <p:cNvSpPr/>
          <p:nvPr/>
        </p:nvSpPr>
        <p:spPr>
          <a:xfrm>
            <a:off x="1008209" y="5155767"/>
            <a:ext cx="11321143" cy="954107"/>
          </a:xfrm>
          <a:prstGeom prst="rect">
            <a:avLst/>
          </a:prstGeom>
          <a:solidFill>
            <a:schemeClr val="accent6">
              <a:lumMod val="20000"/>
              <a:lumOff val="80000"/>
            </a:schemeClr>
          </a:solidFill>
        </p:spPr>
        <p:txBody>
          <a:bodyPr wrap="square">
            <a:spAutoFit/>
          </a:bodyPr>
          <a:lstStyle/>
          <a:p>
            <a:pPr algn="ctr"/>
            <a:r>
              <a:rPr lang="es-ES" sz="2800" dirty="0">
                <a:solidFill>
                  <a:srgbClr val="0070C0"/>
                </a:solidFill>
              </a:rPr>
              <a:t>¿Qué le recomendarías a Juan para diseñar su planificación curricular?</a:t>
            </a:r>
            <a:endParaRPr lang="es-PE" sz="2800" dirty="0"/>
          </a:p>
        </p:txBody>
      </p:sp>
    </p:spTree>
    <p:extLst>
      <p:ext uri="{BB962C8B-B14F-4D97-AF65-F5344CB8AC3E}">
        <p14:creationId xmlns:p14="http://schemas.microsoft.com/office/powerpoint/2010/main" val="6225875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Shape 106"/>
        <p:cNvGrpSpPr/>
        <p:nvPr/>
      </p:nvGrpSpPr>
      <p:grpSpPr>
        <a:xfrm>
          <a:off x="0" y="0"/>
          <a:ext cx="0" cy="0"/>
          <a:chOff x="0" y="0"/>
          <a:chExt cx="0" cy="0"/>
        </a:xfrm>
      </p:grpSpPr>
      <p:sp>
        <p:nvSpPr>
          <p:cNvPr id="109" name="Google Shape;109;p3"/>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10" name="Google Shape;110;p3"/>
          <p:cNvPicPr preferRelativeResize="0"/>
          <p:nvPr/>
        </p:nvPicPr>
        <p:blipFill rotWithShape="1">
          <a:blip r:embed="rId3">
            <a:alphaModFix/>
          </a:blip>
          <a:srcRect/>
          <a:stretch/>
        </p:blipFill>
        <p:spPr>
          <a:xfrm>
            <a:off x="655496" y="215991"/>
            <a:ext cx="2140434" cy="429859"/>
          </a:xfrm>
          <a:prstGeom prst="rect">
            <a:avLst/>
          </a:prstGeom>
          <a:noFill/>
          <a:ln>
            <a:noFill/>
          </a:ln>
        </p:spPr>
      </p:pic>
      <p:pic>
        <p:nvPicPr>
          <p:cNvPr id="114" name="Google Shape;114;p3"/>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15" name="Google Shape;115;p3"/>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3" name="Imagen 12">
            <a:extLst>
              <a:ext uri="{FF2B5EF4-FFF2-40B4-BE49-F238E27FC236}">
                <a16:creationId xmlns:a16="http://schemas.microsoft.com/office/drawing/2014/main" id="{821150C1-CFAE-4808-A655-3ADF142775A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grpSp>
        <p:nvGrpSpPr>
          <p:cNvPr id="11" name="Grupo 10">
            <a:extLst>
              <a:ext uri="{FF2B5EF4-FFF2-40B4-BE49-F238E27FC236}">
                <a16:creationId xmlns:a16="http://schemas.microsoft.com/office/drawing/2014/main" id="{3DAF7612-7867-485C-A682-F0927D60883B}"/>
              </a:ext>
            </a:extLst>
          </p:cNvPr>
          <p:cNvGrpSpPr/>
          <p:nvPr/>
        </p:nvGrpSpPr>
        <p:grpSpPr>
          <a:xfrm>
            <a:off x="131627" y="1291766"/>
            <a:ext cx="4873353" cy="4780849"/>
            <a:chOff x="7002461" y="2445024"/>
            <a:chExt cx="10371140" cy="10371140"/>
          </a:xfrm>
        </p:grpSpPr>
        <p:sp>
          <p:nvSpPr>
            <p:cNvPr id="12" name="Freeform 1">
              <a:extLst>
                <a:ext uri="{FF2B5EF4-FFF2-40B4-BE49-F238E27FC236}">
                  <a16:creationId xmlns:a16="http://schemas.microsoft.com/office/drawing/2014/main" id="{E92BDEC3-8572-4A26-9D8C-CDF0BC7FBEF5}"/>
                </a:ext>
              </a:extLst>
            </p:cNvPr>
            <p:cNvSpPr>
              <a:spLocks noChangeArrowheads="1"/>
            </p:cNvSpPr>
            <p:nvPr/>
          </p:nvSpPr>
          <p:spPr bwMode="auto">
            <a:xfrm>
              <a:off x="9190652" y="2445024"/>
              <a:ext cx="5992157" cy="5076291"/>
            </a:xfrm>
            <a:custGeom>
              <a:avLst/>
              <a:gdLst>
                <a:gd name="T0" fmla="*/ 2147483646 w 10156"/>
                <a:gd name="T1" fmla="*/ 2147483646 h 8604"/>
                <a:gd name="T2" fmla="*/ 2147483646 w 10156"/>
                <a:gd name="T3" fmla="*/ 2147483646 h 8604"/>
                <a:gd name="T4" fmla="*/ 2147483646 w 10156"/>
                <a:gd name="T5" fmla="*/ 0 h 8604"/>
                <a:gd name="T6" fmla="*/ 2147483646 w 10156"/>
                <a:gd name="T7" fmla="*/ 0 h 8604"/>
                <a:gd name="T8" fmla="*/ 0 w 10156"/>
                <a:gd name="T9" fmla="*/ 2147483646 h 8604"/>
                <a:gd name="T10" fmla="*/ 2147483646 w 10156"/>
                <a:gd name="T11" fmla="*/ 2147483646 h 8604"/>
                <a:gd name="T12" fmla="*/ 2147483646 w 10156"/>
                <a:gd name="T13" fmla="*/ 2147483646 h 86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156" h="8604">
                  <a:moveTo>
                    <a:pt x="10155" y="1613"/>
                  </a:moveTo>
                  <a:lnTo>
                    <a:pt x="10155" y="1613"/>
                  </a:lnTo>
                  <a:cubicBezTo>
                    <a:pt x="8722" y="597"/>
                    <a:pt x="6970" y="0"/>
                    <a:pt x="5078" y="0"/>
                  </a:cubicBezTo>
                  <a:cubicBezTo>
                    <a:pt x="3186" y="0"/>
                    <a:pt x="1434" y="597"/>
                    <a:pt x="0" y="1613"/>
                  </a:cubicBezTo>
                  <a:lnTo>
                    <a:pt x="5078" y="8603"/>
                  </a:lnTo>
                  <a:lnTo>
                    <a:pt x="10155" y="1613"/>
                  </a:lnTo>
                </a:path>
              </a:pathLst>
            </a:custGeom>
            <a:solidFill>
              <a:schemeClr val="accent4"/>
            </a:solidFill>
            <a:ln>
              <a:noFill/>
            </a:ln>
            <a:effectLst/>
          </p:spPr>
          <p:txBody>
            <a:bodyPr wrap="none" anchor="t"/>
            <a:lstStyle/>
            <a:p>
              <a:r>
                <a:rPr lang="es-ES" dirty="0"/>
                <a:t>         </a:t>
              </a:r>
            </a:p>
            <a:p>
              <a:r>
                <a:rPr lang="es-ES" dirty="0"/>
                <a:t>             </a:t>
              </a:r>
              <a:r>
                <a:rPr lang="es-ES" sz="2000" dirty="0"/>
                <a:t>Currículo</a:t>
              </a:r>
            </a:p>
            <a:p>
              <a:r>
                <a:rPr lang="es-ES" sz="2000" dirty="0"/>
                <a:t>          Diversificado</a:t>
              </a:r>
              <a:endParaRPr lang="en-US" sz="2000" dirty="0"/>
            </a:p>
          </p:txBody>
        </p:sp>
        <p:sp>
          <p:nvSpPr>
            <p:cNvPr id="14" name="Freeform 2">
              <a:extLst>
                <a:ext uri="{FF2B5EF4-FFF2-40B4-BE49-F238E27FC236}">
                  <a16:creationId xmlns:a16="http://schemas.microsoft.com/office/drawing/2014/main" id="{8BE3DF2A-66AC-40A8-B0FC-DB1E082CC592}"/>
                </a:ext>
              </a:extLst>
            </p:cNvPr>
            <p:cNvSpPr>
              <a:spLocks noChangeArrowheads="1"/>
            </p:cNvSpPr>
            <p:nvPr/>
          </p:nvSpPr>
          <p:spPr bwMode="auto">
            <a:xfrm>
              <a:off x="7265253" y="7677426"/>
              <a:ext cx="4873342" cy="5138738"/>
            </a:xfrm>
            <a:custGeom>
              <a:avLst/>
              <a:gdLst>
                <a:gd name="T0" fmla="*/ 0 w 8260"/>
                <a:gd name="T1" fmla="*/ 2147483646 h 8710"/>
                <a:gd name="T2" fmla="*/ 0 w 8260"/>
                <a:gd name="T3" fmla="*/ 2147483646 h 8710"/>
                <a:gd name="T4" fmla="*/ 2147483646 w 8260"/>
                <a:gd name="T5" fmla="*/ 2147483646 h 8710"/>
                <a:gd name="T6" fmla="*/ 2147483646 w 8260"/>
                <a:gd name="T7" fmla="*/ 0 h 8710"/>
                <a:gd name="T8" fmla="*/ 0 w 8260"/>
                <a:gd name="T9" fmla="*/ 2147483646 h 87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60" h="8710">
                  <a:moveTo>
                    <a:pt x="0" y="2684"/>
                  </a:moveTo>
                  <a:lnTo>
                    <a:pt x="0" y="2684"/>
                  </a:lnTo>
                  <a:cubicBezTo>
                    <a:pt x="1148" y="6160"/>
                    <a:pt x="4405" y="8673"/>
                    <a:pt x="8259" y="8709"/>
                  </a:cubicBezTo>
                  <a:lnTo>
                    <a:pt x="8259" y="0"/>
                  </a:lnTo>
                  <a:lnTo>
                    <a:pt x="0" y="2684"/>
                  </a:lnTo>
                </a:path>
              </a:pathLst>
            </a:custGeom>
            <a:solidFill>
              <a:schemeClr val="accent2">
                <a:lumMod val="40000"/>
                <a:lumOff val="60000"/>
              </a:schemeClr>
            </a:solidFill>
            <a:ln>
              <a:noFill/>
            </a:ln>
            <a:effectLst/>
          </p:spPr>
          <p:txBody>
            <a:bodyPr wrap="none" anchor="ctr"/>
            <a:lstStyle/>
            <a:p>
              <a:endParaRPr lang="es-ES" dirty="0"/>
            </a:p>
            <a:p>
              <a:r>
                <a:rPr lang="es-ES" dirty="0"/>
                <a:t>     Aprendizaje Basado</a:t>
              </a:r>
            </a:p>
            <a:p>
              <a:r>
                <a:rPr lang="es-ES" dirty="0"/>
                <a:t>       en la Investigación</a:t>
              </a:r>
            </a:p>
            <a:p>
              <a:r>
                <a:rPr lang="es-ES" dirty="0"/>
                <a:t>                ABI</a:t>
              </a:r>
              <a:endParaRPr lang="en-US" dirty="0"/>
            </a:p>
          </p:txBody>
        </p:sp>
        <p:sp>
          <p:nvSpPr>
            <p:cNvPr id="15" name="Freeform 3">
              <a:extLst>
                <a:ext uri="{FF2B5EF4-FFF2-40B4-BE49-F238E27FC236}">
                  <a16:creationId xmlns:a16="http://schemas.microsoft.com/office/drawing/2014/main" id="{4318191E-FBE8-4CAE-84F9-CF55D7E8EFD3}"/>
                </a:ext>
              </a:extLst>
            </p:cNvPr>
            <p:cNvSpPr>
              <a:spLocks noChangeArrowheads="1"/>
            </p:cNvSpPr>
            <p:nvPr/>
          </p:nvSpPr>
          <p:spPr bwMode="auto">
            <a:xfrm>
              <a:off x="12237467" y="7677427"/>
              <a:ext cx="4873344" cy="5138737"/>
            </a:xfrm>
            <a:custGeom>
              <a:avLst/>
              <a:gdLst>
                <a:gd name="T0" fmla="*/ 0 w 8260"/>
                <a:gd name="T1" fmla="*/ 2147483646 h 8710"/>
                <a:gd name="T2" fmla="*/ 0 w 8260"/>
                <a:gd name="T3" fmla="*/ 2147483646 h 8710"/>
                <a:gd name="T4" fmla="*/ 2147483646 w 8260"/>
                <a:gd name="T5" fmla="*/ 2147483646 h 8710"/>
                <a:gd name="T6" fmla="*/ 0 w 8260"/>
                <a:gd name="T7" fmla="*/ 0 h 8710"/>
                <a:gd name="T8" fmla="*/ 0 w 8260"/>
                <a:gd name="T9" fmla="*/ 2147483646 h 87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60" h="8710">
                  <a:moveTo>
                    <a:pt x="0" y="8709"/>
                  </a:moveTo>
                  <a:lnTo>
                    <a:pt x="0" y="8709"/>
                  </a:lnTo>
                  <a:cubicBezTo>
                    <a:pt x="3854" y="8673"/>
                    <a:pt x="7111" y="6160"/>
                    <a:pt x="8259" y="2684"/>
                  </a:cubicBezTo>
                  <a:lnTo>
                    <a:pt x="0" y="0"/>
                  </a:lnTo>
                  <a:lnTo>
                    <a:pt x="0" y="8709"/>
                  </a:lnTo>
                </a:path>
              </a:pathLst>
            </a:custGeom>
            <a:solidFill>
              <a:schemeClr val="accent2"/>
            </a:solidFill>
            <a:ln>
              <a:noFill/>
            </a:ln>
            <a:effectLst/>
          </p:spPr>
          <p:txBody>
            <a:bodyPr wrap="none" anchor="ctr"/>
            <a:lstStyle/>
            <a:p>
              <a:endParaRPr lang="es-ES" dirty="0"/>
            </a:p>
            <a:p>
              <a:r>
                <a:rPr lang="es-ES" dirty="0"/>
                <a:t>Estrategias Pedagógicas </a:t>
              </a:r>
            </a:p>
            <a:p>
              <a:r>
                <a:rPr lang="es-ES" dirty="0"/>
                <a:t>Para el espacio del </a:t>
              </a:r>
            </a:p>
            <a:p>
              <a:r>
                <a:rPr lang="es-ES" dirty="0"/>
                <a:t>CRFA  y medio socio</a:t>
              </a:r>
            </a:p>
            <a:p>
              <a:r>
                <a:rPr lang="es-ES" dirty="0"/>
                <a:t>Económico y familiar</a:t>
              </a:r>
              <a:endParaRPr lang="en-US" dirty="0"/>
            </a:p>
          </p:txBody>
        </p:sp>
        <p:sp>
          <p:nvSpPr>
            <p:cNvPr id="16" name="Freeform 4">
              <a:extLst>
                <a:ext uri="{FF2B5EF4-FFF2-40B4-BE49-F238E27FC236}">
                  <a16:creationId xmlns:a16="http://schemas.microsoft.com/office/drawing/2014/main" id="{41195115-2161-40CB-BDDF-06CA389C442B}"/>
                </a:ext>
              </a:extLst>
            </p:cNvPr>
            <p:cNvSpPr>
              <a:spLocks noChangeArrowheads="1"/>
            </p:cNvSpPr>
            <p:nvPr/>
          </p:nvSpPr>
          <p:spPr bwMode="auto">
            <a:xfrm>
              <a:off x="12268690" y="3457159"/>
              <a:ext cx="5104911" cy="5708550"/>
            </a:xfrm>
            <a:custGeom>
              <a:avLst/>
              <a:gdLst>
                <a:gd name="T0" fmla="*/ 2147483646 w 8650"/>
                <a:gd name="T1" fmla="*/ 2147483646 h 9674"/>
                <a:gd name="T2" fmla="*/ 2147483646 w 8650"/>
                <a:gd name="T3" fmla="*/ 2147483646 h 9674"/>
                <a:gd name="T4" fmla="*/ 2147483646 w 8650"/>
                <a:gd name="T5" fmla="*/ 2147483646 h 9674"/>
                <a:gd name="T6" fmla="*/ 2147483646 w 8650"/>
                <a:gd name="T7" fmla="*/ 2147483646 h 9674"/>
                <a:gd name="T8" fmla="*/ 2147483646 w 8650"/>
                <a:gd name="T9" fmla="*/ 0 h 9674"/>
                <a:gd name="T10" fmla="*/ 0 w 8650"/>
                <a:gd name="T11" fmla="*/ 2147483646 h 9674"/>
                <a:gd name="T12" fmla="*/ 2147483646 w 8650"/>
                <a:gd name="T13" fmla="*/ 2147483646 h 96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50" h="9674">
                  <a:moveTo>
                    <a:pt x="8258" y="9673"/>
                  </a:moveTo>
                  <a:lnTo>
                    <a:pt x="8258" y="9673"/>
                  </a:lnTo>
                  <a:cubicBezTo>
                    <a:pt x="8512" y="8851"/>
                    <a:pt x="8649" y="7979"/>
                    <a:pt x="8649" y="7074"/>
                  </a:cubicBezTo>
                  <a:cubicBezTo>
                    <a:pt x="8649" y="4172"/>
                    <a:pt x="7245" y="1600"/>
                    <a:pt x="5078" y="0"/>
                  </a:cubicBezTo>
                  <a:lnTo>
                    <a:pt x="0" y="6990"/>
                  </a:lnTo>
                  <a:lnTo>
                    <a:pt x="8258" y="9673"/>
                  </a:lnTo>
                </a:path>
              </a:pathLst>
            </a:custGeom>
            <a:solidFill>
              <a:srgbClr val="92D050"/>
            </a:solidFill>
            <a:ln>
              <a:noFill/>
            </a:ln>
            <a:effectLst/>
          </p:spPr>
          <p:txBody>
            <a:bodyPr vert="vert270" wrap="none" anchor="ctr"/>
            <a:lstStyle/>
            <a:p>
              <a:endParaRPr lang="es-ES" dirty="0"/>
            </a:p>
            <a:p>
              <a:r>
                <a:rPr lang="es-ES" dirty="0"/>
                <a:t>         Desarrollo de </a:t>
              </a:r>
              <a:r>
                <a:rPr lang="en-US" dirty="0"/>
                <a:t> </a:t>
              </a:r>
            </a:p>
            <a:p>
              <a:r>
                <a:rPr lang="en-US" dirty="0"/>
                <a:t>         Aprendizajes </a:t>
              </a:r>
              <a:r>
                <a:rPr lang="es-ES" dirty="0"/>
                <a:t> con </a:t>
              </a:r>
            </a:p>
            <a:p>
              <a:r>
                <a:rPr lang="es-ES" dirty="0"/>
                <a:t>         participación de la </a:t>
              </a:r>
            </a:p>
            <a:p>
              <a:r>
                <a:rPr lang="es-ES" dirty="0"/>
                <a:t>        Familia y Comunidad</a:t>
              </a:r>
            </a:p>
          </p:txBody>
        </p:sp>
        <p:sp>
          <p:nvSpPr>
            <p:cNvPr id="17" name="Freeform 5">
              <a:extLst>
                <a:ext uri="{FF2B5EF4-FFF2-40B4-BE49-F238E27FC236}">
                  <a16:creationId xmlns:a16="http://schemas.microsoft.com/office/drawing/2014/main" id="{2BC984D3-2D24-4322-AC04-E9449960AC89}"/>
                </a:ext>
              </a:extLst>
            </p:cNvPr>
            <p:cNvSpPr>
              <a:spLocks noChangeArrowheads="1"/>
            </p:cNvSpPr>
            <p:nvPr/>
          </p:nvSpPr>
          <p:spPr bwMode="auto">
            <a:xfrm>
              <a:off x="7002461" y="3457160"/>
              <a:ext cx="5102310" cy="5708550"/>
            </a:xfrm>
            <a:custGeom>
              <a:avLst/>
              <a:gdLst>
                <a:gd name="T0" fmla="*/ 2147483646 w 8649"/>
                <a:gd name="T1" fmla="*/ 0 h 9674"/>
                <a:gd name="T2" fmla="*/ 2147483646 w 8649"/>
                <a:gd name="T3" fmla="*/ 0 h 9674"/>
                <a:gd name="T4" fmla="*/ 0 w 8649"/>
                <a:gd name="T5" fmla="*/ 2147483646 h 9674"/>
                <a:gd name="T6" fmla="*/ 0 w 8649"/>
                <a:gd name="T7" fmla="*/ 2147483646 h 9674"/>
                <a:gd name="T8" fmla="*/ 2147483646 w 8649"/>
                <a:gd name="T9" fmla="*/ 2147483646 h 9674"/>
                <a:gd name="T10" fmla="*/ 2147483646 w 8649"/>
                <a:gd name="T11" fmla="*/ 2147483646 h 9674"/>
                <a:gd name="T12" fmla="*/ 2147483646 w 8649"/>
                <a:gd name="T13" fmla="*/ 0 h 96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49" h="9674">
                  <a:moveTo>
                    <a:pt x="3571" y="0"/>
                  </a:moveTo>
                  <a:lnTo>
                    <a:pt x="3571" y="0"/>
                  </a:lnTo>
                  <a:cubicBezTo>
                    <a:pt x="1404" y="1600"/>
                    <a:pt x="0" y="4172"/>
                    <a:pt x="0" y="7074"/>
                  </a:cubicBezTo>
                  <a:cubicBezTo>
                    <a:pt x="0" y="7979"/>
                    <a:pt x="136" y="8851"/>
                    <a:pt x="390" y="9673"/>
                  </a:cubicBezTo>
                  <a:lnTo>
                    <a:pt x="8648" y="6990"/>
                  </a:lnTo>
                  <a:lnTo>
                    <a:pt x="3571" y="0"/>
                  </a:lnTo>
                </a:path>
              </a:pathLst>
            </a:custGeom>
            <a:solidFill>
              <a:schemeClr val="accent5">
                <a:lumMod val="60000"/>
                <a:lumOff val="40000"/>
              </a:schemeClr>
            </a:solidFill>
            <a:ln>
              <a:noFill/>
            </a:ln>
            <a:effectLst/>
          </p:spPr>
          <p:txBody>
            <a:bodyPr vert="vert270" wrap="none" anchor="t"/>
            <a:lstStyle/>
            <a:p>
              <a:pPr algn="just"/>
              <a:r>
                <a:rPr lang="es-ES" sz="1600" dirty="0"/>
                <a:t>         </a:t>
              </a:r>
            </a:p>
            <a:p>
              <a:pPr algn="just"/>
              <a:r>
                <a:rPr lang="es-ES" sz="1600" dirty="0"/>
                <a:t>      </a:t>
              </a:r>
              <a:r>
                <a:rPr lang="es-ES" dirty="0"/>
                <a:t>Desarrollo de</a:t>
              </a:r>
            </a:p>
            <a:p>
              <a:pPr algn="just"/>
              <a:r>
                <a:rPr lang="es-ES" dirty="0"/>
                <a:t>         Competencias e</a:t>
              </a:r>
            </a:p>
            <a:p>
              <a:pPr algn="just"/>
              <a:r>
                <a:rPr lang="es-ES" dirty="0"/>
                <a:t>     2 espacios  formativos</a:t>
              </a:r>
              <a:endParaRPr lang="en-US" dirty="0"/>
            </a:p>
          </p:txBody>
        </p:sp>
        <p:sp>
          <p:nvSpPr>
            <p:cNvPr id="18" name="Freeform 11">
              <a:extLst>
                <a:ext uri="{FF2B5EF4-FFF2-40B4-BE49-F238E27FC236}">
                  <a16:creationId xmlns:a16="http://schemas.microsoft.com/office/drawing/2014/main" id="{EC17E334-6DE8-4FDF-B208-876B18D9B04D}"/>
                </a:ext>
              </a:extLst>
            </p:cNvPr>
            <p:cNvSpPr>
              <a:spLocks noChangeArrowheads="1"/>
            </p:cNvSpPr>
            <p:nvPr/>
          </p:nvSpPr>
          <p:spPr bwMode="auto">
            <a:xfrm>
              <a:off x="9832992" y="5329617"/>
              <a:ext cx="4145140" cy="4091079"/>
            </a:xfrm>
            <a:custGeom>
              <a:avLst/>
              <a:gdLst>
                <a:gd name="T0" fmla="*/ 2147483646 w 6063"/>
                <a:gd name="T1" fmla="*/ 2147483646 h 6063"/>
                <a:gd name="T2" fmla="*/ 2147483646 w 6063"/>
                <a:gd name="T3" fmla="*/ 2147483646 h 6063"/>
                <a:gd name="T4" fmla="*/ 2147483646 w 6063"/>
                <a:gd name="T5" fmla="*/ 2147483646 h 6063"/>
                <a:gd name="T6" fmla="*/ 2147483646 w 6063"/>
                <a:gd name="T7" fmla="*/ 2147483646 h 6063"/>
                <a:gd name="T8" fmla="*/ 0 w 6063"/>
                <a:gd name="T9" fmla="*/ 2147483646 h 6063"/>
                <a:gd name="T10" fmla="*/ 0 w 6063"/>
                <a:gd name="T11" fmla="*/ 2147483646 h 6063"/>
                <a:gd name="T12" fmla="*/ 2147483646 w 6063"/>
                <a:gd name="T13" fmla="*/ 0 h 6063"/>
                <a:gd name="T14" fmla="*/ 2147483646 w 6063"/>
                <a:gd name="T15" fmla="*/ 0 h 6063"/>
                <a:gd name="T16" fmla="*/ 2147483646 w 6063"/>
                <a:gd name="T17" fmla="*/ 2147483646 h 60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063" h="6063">
                  <a:moveTo>
                    <a:pt x="6062" y="3031"/>
                  </a:moveTo>
                  <a:lnTo>
                    <a:pt x="6062" y="3031"/>
                  </a:lnTo>
                  <a:cubicBezTo>
                    <a:pt x="6062" y="4705"/>
                    <a:pt x="4704" y="6062"/>
                    <a:pt x="3031" y="6062"/>
                  </a:cubicBezTo>
                  <a:cubicBezTo>
                    <a:pt x="1357" y="6062"/>
                    <a:pt x="0" y="4705"/>
                    <a:pt x="0" y="3031"/>
                  </a:cubicBezTo>
                  <a:cubicBezTo>
                    <a:pt x="0" y="1357"/>
                    <a:pt x="1357" y="0"/>
                    <a:pt x="3031" y="0"/>
                  </a:cubicBezTo>
                  <a:cubicBezTo>
                    <a:pt x="4704" y="0"/>
                    <a:pt x="6062" y="1357"/>
                    <a:pt x="6062" y="3031"/>
                  </a:cubicBezTo>
                </a:path>
              </a:pathLst>
            </a:custGeom>
            <a:solidFill>
              <a:schemeClr val="bg1"/>
            </a:solidFill>
            <a:ln>
              <a:noFill/>
            </a:ln>
            <a:effectLst/>
          </p:spPr>
          <p:txBody>
            <a:bodyPr wrap="none" anchor="ctr"/>
            <a:lstStyle/>
            <a:p>
              <a:pPr algn="ctr"/>
              <a:r>
                <a:rPr lang="es-ES" b="1" dirty="0"/>
                <a:t>CARACTERÍSTICAS </a:t>
              </a:r>
            </a:p>
            <a:p>
              <a:pPr algn="ctr"/>
              <a:r>
                <a:rPr lang="es-ES" b="1" dirty="0"/>
                <a:t>DE LA PROPUESTA </a:t>
              </a:r>
            </a:p>
            <a:p>
              <a:pPr algn="ctr"/>
              <a:r>
                <a:rPr lang="es-ES" b="1" dirty="0"/>
                <a:t>PEDAGÓGICA </a:t>
              </a:r>
            </a:p>
            <a:p>
              <a:pPr algn="ctr"/>
              <a:r>
                <a:rPr lang="es-ES" b="1" dirty="0"/>
                <a:t>DEL MSE SA</a:t>
              </a:r>
              <a:endParaRPr lang="en-US" b="1" dirty="0"/>
            </a:p>
          </p:txBody>
        </p:sp>
      </p:grpSp>
      <p:graphicFrame>
        <p:nvGraphicFramePr>
          <p:cNvPr id="19" name="Diagrama 18">
            <a:extLst>
              <a:ext uri="{FF2B5EF4-FFF2-40B4-BE49-F238E27FC236}">
                <a16:creationId xmlns:a16="http://schemas.microsoft.com/office/drawing/2014/main" id="{9FA1DD95-8C0A-40CE-9472-B182BAF58117}"/>
              </a:ext>
            </a:extLst>
          </p:cNvPr>
          <p:cNvGraphicFramePr/>
          <p:nvPr>
            <p:extLst>
              <p:ext uri="{D42A27DB-BD31-4B8C-83A1-F6EECF244321}">
                <p14:modId xmlns:p14="http://schemas.microsoft.com/office/powerpoint/2010/main" val="3242434998"/>
              </p:ext>
            </p:extLst>
          </p:nvPr>
        </p:nvGraphicFramePr>
        <p:xfrm>
          <a:off x="5421893" y="1401462"/>
          <a:ext cx="6162468" cy="467115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037914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Shape 106"/>
        <p:cNvGrpSpPr/>
        <p:nvPr/>
      </p:nvGrpSpPr>
      <p:grpSpPr>
        <a:xfrm>
          <a:off x="0" y="0"/>
          <a:ext cx="0" cy="0"/>
          <a:chOff x="0" y="0"/>
          <a:chExt cx="0" cy="0"/>
        </a:xfrm>
      </p:grpSpPr>
      <p:sp>
        <p:nvSpPr>
          <p:cNvPr id="109" name="Google Shape;109;p3"/>
          <p:cNvSpPr/>
          <p:nvPr/>
        </p:nvSpPr>
        <p:spPr>
          <a:xfrm rot="10800000">
            <a:off x="0" y="0"/>
            <a:ext cx="12192000" cy="829994"/>
          </a:xfrm>
          <a:prstGeom prst="round2SameRect">
            <a:avLst>
              <a:gd name="adj1" fmla="val 16667"/>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10" name="Google Shape;110;p3"/>
          <p:cNvPicPr preferRelativeResize="0"/>
          <p:nvPr/>
        </p:nvPicPr>
        <p:blipFill rotWithShape="1">
          <a:blip r:embed="rId3">
            <a:alphaModFix/>
          </a:blip>
          <a:srcRect/>
          <a:stretch/>
        </p:blipFill>
        <p:spPr>
          <a:xfrm>
            <a:off x="655496" y="215991"/>
            <a:ext cx="2140434" cy="429859"/>
          </a:xfrm>
          <a:prstGeom prst="rect">
            <a:avLst/>
          </a:prstGeom>
          <a:noFill/>
          <a:ln>
            <a:noFill/>
          </a:ln>
        </p:spPr>
      </p:pic>
      <p:pic>
        <p:nvPicPr>
          <p:cNvPr id="114" name="Google Shape;114;p3"/>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15" name="Google Shape;115;p3"/>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3" name="Imagen 12">
            <a:extLst>
              <a:ext uri="{FF2B5EF4-FFF2-40B4-BE49-F238E27FC236}">
                <a16:creationId xmlns:a16="http://schemas.microsoft.com/office/drawing/2014/main" id="{821150C1-CFAE-4808-A655-3ADF142775A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sp>
        <p:nvSpPr>
          <p:cNvPr id="20" name="CuadroTexto 19">
            <a:extLst>
              <a:ext uri="{FF2B5EF4-FFF2-40B4-BE49-F238E27FC236}">
                <a16:creationId xmlns:a16="http://schemas.microsoft.com/office/drawing/2014/main" id="{ADD98437-8ED3-4EDB-AE5E-DDC1181647B1}"/>
              </a:ext>
            </a:extLst>
          </p:cNvPr>
          <p:cNvSpPr txBox="1"/>
          <p:nvPr/>
        </p:nvSpPr>
        <p:spPr>
          <a:xfrm>
            <a:off x="312821" y="1351508"/>
            <a:ext cx="11566358" cy="3170099"/>
          </a:xfrm>
          <a:prstGeom prst="rect">
            <a:avLst/>
          </a:prstGeom>
          <a:solidFill>
            <a:schemeClr val="bg1"/>
          </a:solidFill>
        </p:spPr>
        <p:txBody>
          <a:bodyPr wrap="square">
            <a:spAutoFit/>
          </a:bodyPr>
          <a:lstStyle/>
          <a:p>
            <a:pPr algn="just"/>
            <a:r>
              <a:rPr lang="es-ES" sz="2000" b="1" i="0" u="none" strike="noStrike" baseline="0" dirty="0">
                <a:solidFill>
                  <a:srgbClr val="000000"/>
                </a:solidFill>
                <a:latin typeface="Poppins" panose="00000500000000000000" pitchFamily="2" charset="0"/>
                <a:cs typeface="Poppins" panose="00000500000000000000" pitchFamily="2" charset="0"/>
              </a:rPr>
              <a:t>El proyecto integrador</a:t>
            </a:r>
            <a:r>
              <a:rPr lang="es-ES" sz="2000" b="0" i="0" u="none" strike="noStrike" baseline="0" dirty="0">
                <a:solidFill>
                  <a:srgbClr val="000000"/>
                </a:solidFill>
                <a:latin typeface="Poppins" panose="00000500000000000000" pitchFamily="2" charset="0"/>
                <a:cs typeface="Poppins" panose="00000500000000000000" pitchFamily="2" charset="0"/>
              </a:rPr>
              <a:t>, como estrategia de planificación pedagógica, tiene como finalidad la articulación de las competencias en torno a una situación significativa común (Plan de investigación); busca organizar y articular el trabajo de las y los docentes en el CRFA, a fin de movilizar el desarrollo de competencias en las y los estudiantes, buscando cubrir sus necesidades de aprendizaje en función a sus intereses, y tiene como escenarios reales el entorno de la o el estudiante y la comunidad. Permite vincular a la o el estudiante con la investigación y el emprendimiento. Este proyecto considera al plan de investigación como punto de partida. </a:t>
            </a:r>
          </a:p>
          <a:p>
            <a:pPr algn="just"/>
            <a:endParaRPr lang="es-ES" sz="2000" dirty="0">
              <a:latin typeface="Poppins" panose="00000500000000000000" pitchFamily="2" charset="0"/>
              <a:cs typeface="Poppins" panose="00000500000000000000" pitchFamily="2" charset="0"/>
            </a:endParaRPr>
          </a:p>
          <a:p>
            <a:pPr algn="just"/>
            <a:r>
              <a:rPr lang="es-ES" sz="2000" b="0" i="0" u="none" strike="noStrike" baseline="0" dirty="0">
                <a:solidFill>
                  <a:srgbClr val="000000"/>
                </a:solidFill>
                <a:latin typeface="Poppins" panose="00000500000000000000" pitchFamily="2" charset="0"/>
                <a:cs typeface="Poppins" panose="00000500000000000000" pitchFamily="2" charset="0"/>
              </a:rPr>
              <a:t>RVM 286-2021-MINEDU (5.1.3.1) </a:t>
            </a:r>
            <a:endParaRPr lang="es-PE" sz="2000" dirty="0">
              <a:latin typeface="Poppins" panose="00000500000000000000" pitchFamily="2" charset="0"/>
              <a:cs typeface="Poppins" panose="00000500000000000000" pitchFamily="2" charset="0"/>
            </a:endParaRPr>
          </a:p>
        </p:txBody>
      </p:sp>
      <p:pic>
        <p:nvPicPr>
          <p:cNvPr id="8" name="Imagen 7" descr="Asamblea – CEIP VICENTE BLASCO IBÁÑEZ">
            <a:extLst>
              <a:ext uri="{FF2B5EF4-FFF2-40B4-BE49-F238E27FC236}">
                <a16:creationId xmlns:a16="http://schemas.microsoft.com/office/drawing/2014/main" id="{CEBC4859-6AD2-4B8B-BAF8-8ACAAAAF8E8A}"/>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8142308" y="3509546"/>
            <a:ext cx="3031556" cy="2852867"/>
          </a:xfrm>
          <a:prstGeom prst="rect">
            <a:avLst/>
          </a:prstGeom>
          <a:noFill/>
          <a:ln>
            <a:noFill/>
          </a:ln>
        </p:spPr>
      </p:pic>
    </p:spTree>
    <p:extLst>
      <p:ext uri="{BB962C8B-B14F-4D97-AF65-F5344CB8AC3E}">
        <p14:creationId xmlns:p14="http://schemas.microsoft.com/office/powerpoint/2010/main" val="298652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10" name="Imagen 9">
            <a:extLst>
              <a:ext uri="{FF2B5EF4-FFF2-40B4-BE49-F238E27FC236}">
                <a16:creationId xmlns:a16="http://schemas.microsoft.com/office/drawing/2014/main" id="{F9B85748-C766-4761-8F27-EAF3657C0D23}"/>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72796" y="200067"/>
            <a:ext cx="1981546" cy="429859"/>
          </a:xfrm>
          <a:prstGeom prst="rect">
            <a:avLst/>
          </a:prstGeom>
        </p:spPr>
      </p:pic>
      <p:pic>
        <p:nvPicPr>
          <p:cNvPr id="16" name="Imagen 15">
            <a:extLst>
              <a:ext uri="{FF2B5EF4-FFF2-40B4-BE49-F238E27FC236}">
                <a16:creationId xmlns:a16="http://schemas.microsoft.com/office/drawing/2014/main" id="{D7110876-0CD9-4F81-A22B-D704C54DC50D}"/>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5920602" y="109738"/>
            <a:ext cx="1065384" cy="642363"/>
          </a:xfrm>
          <a:prstGeom prst="rect">
            <a:avLst/>
          </a:prstGeom>
        </p:spPr>
      </p:pic>
      <p:pic>
        <p:nvPicPr>
          <p:cNvPr id="17" name="Imagen 16">
            <a:extLst>
              <a:ext uri="{FF2B5EF4-FFF2-40B4-BE49-F238E27FC236}">
                <a16:creationId xmlns:a16="http://schemas.microsoft.com/office/drawing/2014/main" id="{65A37CEE-453F-4A69-803B-863D11D2193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9906016" y="215991"/>
            <a:ext cx="1779139" cy="429859"/>
          </a:xfrm>
          <a:prstGeom prst="rect">
            <a:avLst/>
          </a:prstGeom>
        </p:spPr>
      </p:pic>
      <p:sp>
        <p:nvSpPr>
          <p:cNvPr id="7" name="CuadroTexto 6">
            <a:extLst>
              <a:ext uri="{FF2B5EF4-FFF2-40B4-BE49-F238E27FC236}">
                <a16:creationId xmlns:a16="http://schemas.microsoft.com/office/drawing/2014/main" id="{75415D91-9F84-40C3-A580-4F9A88A7908D}"/>
              </a:ext>
            </a:extLst>
          </p:cNvPr>
          <p:cNvSpPr txBox="1"/>
          <p:nvPr/>
        </p:nvSpPr>
        <p:spPr>
          <a:xfrm>
            <a:off x="3709911" y="1194093"/>
            <a:ext cx="4772177" cy="461665"/>
          </a:xfrm>
          <a:prstGeom prst="rect">
            <a:avLst/>
          </a:prstGeom>
          <a:noFill/>
        </p:spPr>
        <p:txBody>
          <a:bodyPr wrap="square">
            <a:spAutoFit/>
          </a:bodyPr>
          <a:lstStyle/>
          <a:p>
            <a:pPr algn="ctr"/>
            <a:r>
              <a:rPr lang="es-MX" sz="2400" b="1" dirty="0">
                <a:solidFill>
                  <a:srgbClr val="002060"/>
                </a:solidFill>
                <a:latin typeface="Poppins" panose="00000500000000000000" pitchFamily="2" charset="0"/>
                <a:cs typeface="Poppins" panose="00000500000000000000" pitchFamily="2" charset="0"/>
              </a:rPr>
              <a:t>Proyecto Integrador </a:t>
            </a:r>
            <a:endParaRPr lang="es-PE" sz="2400" b="1" dirty="0">
              <a:solidFill>
                <a:srgbClr val="002060"/>
              </a:solidFill>
              <a:latin typeface="Poppins" panose="00000500000000000000" pitchFamily="2" charset="0"/>
              <a:cs typeface="Poppins" panose="00000500000000000000" pitchFamily="2" charset="0"/>
            </a:endParaRPr>
          </a:p>
        </p:txBody>
      </p:sp>
      <p:sp>
        <p:nvSpPr>
          <p:cNvPr id="8" name="CuadroTexto 7">
            <a:extLst>
              <a:ext uri="{FF2B5EF4-FFF2-40B4-BE49-F238E27FC236}">
                <a16:creationId xmlns:a16="http://schemas.microsoft.com/office/drawing/2014/main" id="{280CF57F-338F-4390-A67B-EF7B375CBB62}"/>
              </a:ext>
            </a:extLst>
          </p:cNvPr>
          <p:cNvSpPr txBox="1"/>
          <p:nvPr/>
        </p:nvSpPr>
        <p:spPr>
          <a:xfrm>
            <a:off x="3519352" y="1911477"/>
            <a:ext cx="4985436" cy="646331"/>
          </a:xfrm>
          <a:prstGeom prst="rect">
            <a:avLst/>
          </a:prstGeom>
          <a:noFill/>
        </p:spPr>
        <p:txBody>
          <a:bodyPr wrap="square">
            <a:spAutoFit/>
          </a:bodyPr>
          <a:lstStyle/>
          <a:p>
            <a:pPr algn="ctr"/>
            <a:r>
              <a:rPr lang="es-PE" b="1" dirty="0">
                <a:solidFill>
                  <a:srgbClr val="002060"/>
                </a:solidFill>
              </a:rPr>
              <a:t>Estrategia de organización y planificación curricular pedagógica </a:t>
            </a:r>
          </a:p>
        </p:txBody>
      </p:sp>
      <p:sp>
        <p:nvSpPr>
          <p:cNvPr id="9" name="Flecha: hacia abajo 8">
            <a:extLst>
              <a:ext uri="{FF2B5EF4-FFF2-40B4-BE49-F238E27FC236}">
                <a16:creationId xmlns:a16="http://schemas.microsoft.com/office/drawing/2014/main" id="{CB15048F-4751-4DCD-B6A2-D3E97D6C9340}"/>
              </a:ext>
            </a:extLst>
          </p:cNvPr>
          <p:cNvSpPr/>
          <p:nvPr/>
        </p:nvSpPr>
        <p:spPr>
          <a:xfrm>
            <a:off x="5775983" y="4495759"/>
            <a:ext cx="187843" cy="30777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1" name="CuadroTexto 10">
            <a:extLst>
              <a:ext uri="{FF2B5EF4-FFF2-40B4-BE49-F238E27FC236}">
                <a16:creationId xmlns:a16="http://schemas.microsoft.com/office/drawing/2014/main" id="{09E4CA49-F647-4638-A288-D712DD9F4832}"/>
              </a:ext>
            </a:extLst>
          </p:cNvPr>
          <p:cNvSpPr txBox="1"/>
          <p:nvPr/>
        </p:nvSpPr>
        <p:spPr>
          <a:xfrm>
            <a:off x="224589" y="1924533"/>
            <a:ext cx="3155395" cy="1754326"/>
          </a:xfrm>
          <a:prstGeom prst="rect">
            <a:avLst/>
          </a:prstGeom>
          <a:noFill/>
          <a:ln>
            <a:solidFill>
              <a:schemeClr val="accent2">
                <a:lumMod val="60000"/>
                <a:lumOff val="40000"/>
              </a:schemeClr>
            </a:solidFill>
          </a:ln>
        </p:spPr>
        <p:txBody>
          <a:bodyPr wrap="square">
            <a:spAutoFit/>
          </a:bodyPr>
          <a:lstStyle/>
          <a:p>
            <a:pPr algn="just"/>
            <a:r>
              <a:rPr lang="es-PE" sz="1200" b="1" dirty="0">
                <a:solidFill>
                  <a:schemeClr val="bg2">
                    <a:lumMod val="25000"/>
                  </a:schemeClr>
                </a:solidFill>
                <a:latin typeface="Poppins" panose="00000500000000000000" pitchFamily="2" charset="0"/>
                <a:cs typeface="Poppins" panose="00000500000000000000" pitchFamily="2" charset="0"/>
              </a:rPr>
              <a:t>Promueve un trabajo colegiado de las y los docentes, a partir de los escenarios que les brinda el </a:t>
            </a:r>
            <a:r>
              <a:rPr lang="es-PE" sz="1200" b="1" dirty="0">
                <a:solidFill>
                  <a:srgbClr val="C00000"/>
                </a:solidFill>
                <a:latin typeface="Poppins" panose="00000500000000000000" pitchFamily="2" charset="0"/>
                <a:cs typeface="Poppins" panose="00000500000000000000" pitchFamily="2" charset="0"/>
              </a:rPr>
              <a:t>plan de investigación.</a:t>
            </a:r>
          </a:p>
          <a:p>
            <a:pPr algn="just"/>
            <a:endParaRPr lang="es-PE" sz="1200" b="1" dirty="0">
              <a:solidFill>
                <a:srgbClr val="C00000"/>
              </a:solidFill>
              <a:latin typeface="Poppins" panose="00000500000000000000" pitchFamily="2" charset="0"/>
              <a:cs typeface="Poppins" panose="00000500000000000000" pitchFamily="2" charset="0"/>
            </a:endParaRPr>
          </a:p>
          <a:p>
            <a:pPr algn="just"/>
            <a:endParaRPr lang="es-PE" sz="1200" b="1" dirty="0">
              <a:solidFill>
                <a:srgbClr val="C00000"/>
              </a:solidFill>
              <a:latin typeface="Poppins" panose="00000500000000000000" pitchFamily="2" charset="0"/>
              <a:cs typeface="Poppins" panose="00000500000000000000" pitchFamily="2" charset="0"/>
            </a:endParaRPr>
          </a:p>
          <a:p>
            <a:pPr algn="just"/>
            <a:endParaRPr lang="es-PE" sz="1200" b="1" dirty="0">
              <a:solidFill>
                <a:srgbClr val="C00000"/>
              </a:solidFill>
              <a:latin typeface="Poppins" panose="00000500000000000000" pitchFamily="2" charset="0"/>
              <a:cs typeface="Poppins" panose="00000500000000000000" pitchFamily="2" charset="0"/>
            </a:endParaRPr>
          </a:p>
          <a:p>
            <a:pPr algn="just"/>
            <a:endParaRPr lang="es-PE" sz="1200" b="1" dirty="0">
              <a:solidFill>
                <a:srgbClr val="C00000"/>
              </a:solidFill>
              <a:latin typeface="Poppins" panose="00000500000000000000" pitchFamily="2" charset="0"/>
              <a:cs typeface="Poppins" panose="00000500000000000000" pitchFamily="2" charset="0"/>
            </a:endParaRPr>
          </a:p>
          <a:p>
            <a:pPr algn="just"/>
            <a:endParaRPr lang="es-PE" sz="1200" b="1" dirty="0">
              <a:solidFill>
                <a:srgbClr val="C00000"/>
              </a:solidFill>
              <a:latin typeface="Poppins" panose="00000500000000000000" pitchFamily="2" charset="0"/>
              <a:cs typeface="Poppins" panose="00000500000000000000" pitchFamily="2" charset="0"/>
            </a:endParaRPr>
          </a:p>
        </p:txBody>
      </p:sp>
      <p:sp>
        <p:nvSpPr>
          <p:cNvPr id="12" name="CuadroTexto 11">
            <a:extLst>
              <a:ext uri="{FF2B5EF4-FFF2-40B4-BE49-F238E27FC236}">
                <a16:creationId xmlns:a16="http://schemas.microsoft.com/office/drawing/2014/main" id="{27BBFC36-B8C0-416A-AE90-2811F2648684}"/>
              </a:ext>
            </a:extLst>
          </p:cNvPr>
          <p:cNvSpPr txBox="1"/>
          <p:nvPr/>
        </p:nvSpPr>
        <p:spPr>
          <a:xfrm>
            <a:off x="4121888" y="3268247"/>
            <a:ext cx="3134220" cy="1015663"/>
          </a:xfrm>
          <a:prstGeom prst="rect">
            <a:avLst/>
          </a:prstGeom>
          <a:noFill/>
          <a:ln>
            <a:solidFill>
              <a:schemeClr val="accent2"/>
            </a:solidFill>
          </a:ln>
        </p:spPr>
        <p:txBody>
          <a:bodyPr wrap="square">
            <a:spAutoFit/>
          </a:bodyPr>
          <a:lstStyle/>
          <a:p>
            <a:pPr algn="just"/>
            <a:r>
              <a:rPr lang="es-MX" sz="1200" b="1" dirty="0">
                <a:solidFill>
                  <a:schemeClr val="bg2">
                    <a:lumMod val="25000"/>
                  </a:schemeClr>
                </a:solidFill>
                <a:latin typeface="Poppins" panose="00000500000000000000" pitchFamily="2" charset="0"/>
                <a:cs typeface="Poppins" panose="00000500000000000000" pitchFamily="2" charset="0"/>
              </a:rPr>
              <a:t>Busca </a:t>
            </a:r>
            <a:r>
              <a:rPr lang="es-MX" sz="1200" b="1" spc="-5" dirty="0">
                <a:solidFill>
                  <a:schemeClr val="bg2">
                    <a:lumMod val="25000"/>
                  </a:schemeClr>
                </a:solidFill>
                <a:latin typeface="Poppins" panose="00000500000000000000" pitchFamily="2" charset="0"/>
                <a:cs typeface="Poppins" panose="00000500000000000000" pitchFamily="2" charset="0"/>
              </a:rPr>
              <a:t>organizar</a:t>
            </a:r>
            <a:r>
              <a:rPr lang="es-MX" sz="1200" b="1" dirty="0">
                <a:solidFill>
                  <a:schemeClr val="bg2">
                    <a:lumMod val="25000"/>
                  </a:schemeClr>
                </a:solidFill>
                <a:latin typeface="Poppins" panose="00000500000000000000" pitchFamily="2" charset="0"/>
                <a:cs typeface="Poppins" panose="00000500000000000000" pitchFamily="2" charset="0"/>
              </a:rPr>
              <a:t> y</a:t>
            </a:r>
            <a:r>
              <a:rPr lang="es-MX" sz="1200" b="1" spc="10" dirty="0">
                <a:solidFill>
                  <a:schemeClr val="bg2">
                    <a:lumMod val="25000"/>
                  </a:schemeClr>
                </a:solidFill>
                <a:latin typeface="Poppins" panose="00000500000000000000" pitchFamily="2" charset="0"/>
                <a:cs typeface="Poppins" panose="00000500000000000000" pitchFamily="2" charset="0"/>
              </a:rPr>
              <a:t> </a:t>
            </a:r>
            <a:r>
              <a:rPr lang="es-MX" sz="1200" b="1" spc="-5" dirty="0">
                <a:solidFill>
                  <a:schemeClr val="bg2">
                    <a:lumMod val="25000"/>
                  </a:schemeClr>
                </a:solidFill>
                <a:latin typeface="Poppins" panose="00000500000000000000" pitchFamily="2" charset="0"/>
                <a:cs typeface="Poppins" panose="00000500000000000000" pitchFamily="2" charset="0"/>
              </a:rPr>
              <a:t>articular </a:t>
            </a:r>
            <a:r>
              <a:rPr lang="es-MX" sz="1200" b="1" dirty="0">
                <a:solidFill>
                  <a:schemeClr val="bg2">
                    <a:lumMod val="25000"/>
                  </a:schemeClr>
                </a:solidFill>
                <a:latin typeface="Poppins" panose="00000500000000000000" pitchFamily="2" charset="0"/>
                <a:cs typeface="Poppins" panose="00000500000000000000" pitchFamily="2" charset="0"/>
              </a:rPr>
              <a:t> el</a:t>
            </a:r>
            <a:r>
              <a:rPr lang="es-MX" sz="1200" b="1" spc="-10" dirty="0">
                <a:solidFill>
                  <a:schemeClr val="bg2">
                    <a:lumMod val="25000"/>
                  </a:schemeClr>
                </a:solidFill>
                <a:latin typeface="Poppins" panose="00000500000000000000" pitchFamily="2" charset="0"/>
                <a:cs typeface="Poppins" panose="00000500000000000000" pitchFamily="2" charset="0"/>
              </a:rPr>
              <a:t> trabajo</a:t>
            </a:r>
            <a:r>
              <a:rPr lang="es-MX" sz="1200" b="1" spc="20" dirty="0">
                <a:solidFill>
                  <a:schemeClr val="bg2">
                    <a:lumMod val="25000"/>
                  </a:schemeClr>
                </a:solidFill>
                <a:latin typeface="Poppins" panose="00000500000000000000" pitchFamily="2" charset="0"/>
                <a:cs typeface="Poppins" panose="00000500000000000000" pitchFamily="2" charset="0"/>
              </a:rPr>
              <a:t> </a:t>
            </a:r>
            <a:r>
              <a:rPr lang="es-MX" sz="1200" b="1" spc="-5" dirty="0">
                <a:solidFill>
                  <a:schemeClr val="bg2">
                    <a:lumMod val="25000"/>
                  </a:schemeClr>
                </a:solidFill>
                <a:latin typeface="Poppins" panose="00000500000000000000" pitchFamily="2" charset="0"/>
                <a:cs typeface="Poppins" panose="00000500000000000000" pitchFamily="2" charset="0"/>
              </a:rPr>
              <a:t>de</a:t>
            </a:r>
            <a:r>
              <a:rPr lang="es-MX" sz="1200" b="1" spc="5" dirty="0">
                <a:solidFill>
                  <a:schemeClr val="bg2">
                    <a:lumMod val="25000"/>
                  </a:schemeClr>
                </a:solidFill>
                <a:latin typeface="Poppins" panose="00000500000000000000" pitchFamily="2" charset="0"/>
                <a:cs typeface="Poppins" panose="00000500000000000000" pitchFamily="2" charset="0"/>
              </a:rPr>
              <a:t> </a:t>
            </a:r>
            <a:r>
              <a:rPr lang="es-MX" sz="1200" b="1" dirty="0">
                <a:solidFill>
                  <a:schemeClr val="bg2">
                    <a:lumMod val="25000"/>
                  </a:schemeClr>
                </a:solidFill>
                <a:latin typeface="Poppins" panose="00000500000000000000" pitchFamily="2" charset="0"/>
                <a:cs typeface="Poppins" panose="00000500000000000000" pitchFamily="2" charset="0"/>
              </a:rPr>
              <a:t>los</a:t>
            </a:r>
            <a:r>
              <a:rPr lang="es-MX" sz="1200" b="1" spc="10" dirty="0">
                <a:solidFill>
                  <a:schemeClr val="bg2">
                    <a:lumMod val="25000"/>
                  </a:schemeClr>
                </a:solidFill>
                <a:latin typeface="Poppins" panose="00000500000000000000" pitchFamily="2" charset="0"/>
                <a:cs typeface="Poppins" panose="00000500000000000000" pitchFamily="2" charset="0"/>
              </a:rPr>
              <a:t> </a:t>
            </a:r>
            <a:r>
              <a:rPr lang="es-MX" sz="1200" b="1" spc="-5" dirty="0">
                <a:solidFill>
                  <a:schemeClr val="bg2">
                    <a:lumMod val="25000"/>
                  </a:schemeClr>
                </a:solidFill>
                <a:latin typeface="Poppins" panose="00000500000000000000" pitchFamily="2" charset="0"/>
                <a:cs typeface="Poppins" panose="00000500000000000000" pitchFamily="2" charset="0"/>
              </a:rPr>
              <a:t>docentes ,</a:t>
            </a:r>
            <a:r>
              <a:rPr lang="es-MX" sz="1200" b="1" spc="-20" dirty="0">
                <a:solidFill>
                  <a:schemeClr val="bg2">
                    <a:lumMod val="25000"/>
                  </a:schemeClr>
                </a:solidFill>
                <a:latin typeface="Poppins" panose="00000500000000000000" pitchFamily="2" charset="0"/>
                <a:cs typeface="Poppins" panose="00000500000000000000" pitchFamily="2" charset="0"/>
              </a:rPr>
              <a:t> </a:t>
            </a:r>
            <a:r>
              <a:rPr lang="es-MX" sz="1200" b="1" dirty="0">
                <a:solidFill>
                  <a:schemeClr val="bg2">
                    <a:lumMod val="25000"/>
                  </a:schemeClr>
                </a:solidFill>
                <a:latin typeface="Poppins" panose="00000500000000000000" pitchFamily="2" charset="0"/>
                <a:cs typeface="Poppins" panose="00000500000000000000" pitchFamily="2" charset="0"/>
              </a:rPr>
              <a:t>a</a:t>
            </a:r>
            <a:r>
              <a:rPr lang="es-MX" sz="1200" b="1" spc="5" dirty="0">
                <a:solidFill>
                  <a:schemeClr val="bg2">
                    <a:lumMod val="25000"/>
                  </a:schemeClr>
                </a:solidFill>
                <a:latin typeface="Poppins" panose="00000500000000000000" pitchFamily="2" charset="0"/>
                <a:cs typeface="Poppins" panose="00000500000000000000" pitchFamily="2" charset="0"/>
              </a:rPr>
              <a:t> </a:t>
            </a:r>
            <a:r>
              <a:rPr lang="es-MX" sz="1200" b="1" dirty="0">
                <a:solidFill>
                  <a:schemeClr val="bg2">
                    <a:lumMod val="25000"/>
                  </a:schemeClr>
                </a:solidFill>
                <a:latin typeface="Poppins" panose="00000500000000000000" pitchFamily="2" charset="0"/>
                <a:cs typeface="Poppins" panose="00000500000000000000" pitchFamily="2" charset="0"/>
              </a:rPr>
              <a:t>fin</a:t>
            </a:r>
            <a:r>
              <a:rPr lang="es-MX" sz="1200" b="1" spc="5" dirty="0">
                <a:solidFill>
                  <a:schemeClr val="bg2">
                    <a:lumMod val="25000"/>
                  </a:schemeClr>
                </a:solidFill>
                <a:latin typeface="Poppins" panose="00000500000000000000" pitchFamily="2" charset="0"/>
                <a:cs typeface="Poppins" panose="00000500000000000000" pitchFamily="2" charset="0"/>
              </a:rPr>
              <a:t> </a:t>
            </a:r>
            <a:r>
              <a:rPr lang="es-MX" sz="1200" b="1" dirty="0">
                <a:solidFill>
                  <a:schemeClr val="bg2">
                    <a:lumMod val="25000"/>
                  </a:schemeClr>
                </a:solidFill>
                <a:latin typeface="Poppins" panose="00000500000000000000" pitchFamily="2" charset="0"/>
                <a:cs typeface="Poppins" panose="00000500000000000000" pitchFamily="2" charset="0"/>
              </a:rPr>
              <a:t>de </a:t>
            </a:r>
            <a:r>
              <a:rPr lang="es-MX" sz="1200" b="1" spc="-5" dirty="0">
                <a:solidFill>
                  <a:srgbClr val="C00000"/>
                </a:solidFill>
                <a:latin typeface="Poppins" panose="00000500000000000000" pitchFamily="2" charset="0"/>
                <a:cs typeface="Poppins" panose="00000500000000000000" pitchFamily="2" charset="0"/>
              </a:rPr>
              <a:t>movilizar </a:t>
            </a:r>
            <a:r>
              <a:rPr lang="es-MX" sz="1200" b="1" dirty="0">
                <a:solidFill>
                  <a:srgbClr val="C00000"/>
                </a:solidFill>
                <a:latin typeface="Poppins" panose="00000500000000000000" pitchFamily="2" charset="0"/>
                <a:cs typeface="Poppins" panose="00000500000000000000" pitchFamily="2" charset="0"/>
              </a:rPr>
              <a:t>el</a:t>
            </a:r>
            <a:r>
              <a:rPr lang="es-MX" sz="1200" b="1" spc="-5" dirty="0">
                <a:solidFill>
                  <a:srgbClr val="C00000"/>
                </a:solidFill>
                <a:latin typeface="Poppins" panose="00000500000000000000" pitchFamily="2" charset="0"/>
                <a:cs typeface="Poppins" panose="00000500000000000000" pitchFamily="2" charset="0"/>
              </a:rPr>
              <a:t> desarrollo</a:t>
            </a:r>
            <a:r>
              <a:rPr lang="es-MX" sz="1200" b="1" spc="15" dirty="0">
                <a:solidFill>
                  <a:srgbClr val="C00000"/>
                </a:solidFill>
                <a:latin typeface="Poppins" panose="00000500000000000000" pitchFamily="2" charset="0"/>
                <a:cs typeface="Poppins" panose="00000500000000000000" pitchFamily="2" charset="0"/>
              </a:rPr>
              <a:t> </a:t>
            </a:r>
            <a:r>
              <a:rPr lang="es-MX" sz="1200" b="1" spc="-5" dirty="0">
                <a:solidFill>
                  <a:srgbClr val="C00000"/>
                </a:solidFill>
                <a:latin typeface="Poppins" panose="00000500000000000000" pitchFamily="2" charset="0"/>
                <a:cs typeface="Poppins" panose="00000500000000000000" pitchFamily="2" charset="0"/>
              </a:rPr>
              <a:t>de</a:t>
            </a:r>
            <a:r>
              <a:rPr lang="es-MX" sz="1200" b="1" dirty="0">
                <a:solidFill>
                  <a:srgbClr val="C00000"/>
                </a:solidFill>
                <a:latin typeface="Poppins" panose="00000500000000000000" pitchFamily="2" charset="0"/>
                <a:cs typeface="Poppins" panose="00000500000000000000" pitchFamily="2" charset="0"/>
              </a:rPr>
              <a:t> </a:t>
            </a:r>
            <a:r>
              <a:rPr lang="es-MX" sz="1200" b="1" spc="-5" dirty="0">
                <a:solidFill>
                  <a:srgbClr val="C00000"/>
                </a:solidFill>
                <a:latin typeface="Poppins" panose="00000500000000000000" pitchFamily="2" charset="0"/>
                <a:cs typeface="Poppins" panose="00000500000000000000" pitchFamily="2" charset="0"/>
              </a:rPr>
              <a:t>competencias</a:t>
            </a:r>
            <a:r>
              <a:rPr lang="es-MX" sz="1200" b="1" spc="-20" dirty="0">
                <a:solidFill>
                  <a:srgbClr val="C00000"/>
                </a:solidFill>
                <a:latin typeface="Poppins" panose="00000500000000000000" pitchFamily="2" charset="0"/>
                <a:cs typeface="Poppins" panose="00000500000000000000" pitchFamily="2" charset="0"/>
              </a:rPr>
              <a:t> </a:t>
            </a:r>
            <a:r>
              <a:rPr lang="es-MX" sz="1200" b="1" dirty="0">
                <a:solidFill>
                  <a:srgbClr val="C00000"/>
                </a:solidFill>
                <a:latin typeface="Poppins" panose="00000500000000000000" pitchFamily="2" charset="0"/>
                <a:cs typeface="Poppins" panose="00000500000000000000" pitchFamily="2" charset="0"/>
              </a:rPr>
              <a:t>en</a:t>
            </a:r>
            <a:r>
              <a:rPr lang="es-MX" sz="1200" b="1" spc="5" dirty="0">
                <a:solidFill>
                  <a:srgbClr val="C00000"/>
                </a:solidFill>
                <a:latin typeface="Poppins" panose="00000500000000000000" pitchFamily="2" charset="0"/>
                <a:cs typeface="Poppins" panose="00000500000000000000" pitchFamily="2" charset="0"/>
              </a:rPr>
              <a:t> </a:t>
            </a:r>
            <a:r>
              <a:rPr lang="es-MX" sz="1200" b="1" dirty="0">
                <a:solidFill>
                  <a:srgbClr val="C00000"/>
                </a:solidFill>
                <a:latin typeface="Poppins" panose="00000500000000000000" pitchFamily="2" charset="0"/>
                <a:cs typeface="Poppins" panose="00000500000000000000" pitchFamily="2" charset="0"/>
              </a:rPr>
              <a:t>los</a:t>
            </a:r>
            <a:r>
              <a:rPr lang="es-MX" sz="1200" b="1" spc="5" dirty="0">
                <a:solidFill>
                  <a:srgbClr val="C00000"/>
                </a:solidFill>
                <a:latin typeface="Poppins" panose="00000500000000000000" pitchFamily="2" charset="0"/>
                <a:cs typeface="Poppins" panose="00000500000000000000" pitchFamily="2" charset="0"/>
              </a:rPr>
              <a:t> </a:t>
            </a:r>
            <a:r>
              <a:rPr lang="es-MX" sz="1200" b="1" spc="-5" dirty="0">
                <a:solidFill>
                  <a:srgbClr val="C00000"/>
                </a:solidFill>
                <a:latin typeface="Poppins" panose="00000500000000000000" pitchFamily="2" charset="0"/>
                <a:cs typeface="Poppins" panose="00000500000000000000" pitchFamily="2" charset="0"/>
              </a:rPr>
              <a:t>estudiantes</a:t>
            </a:r>
            <a:r>
              <a:rPr lang="es-MX" sz="1200" b="1" spc="-5" dirty="0">
                <a:solidFill>
                  <a:schemeClr val="bg2">
                    <a:lumMod val="25000"/>
                  </a:schemeClr>
                </a:solidFill>
                <a:latin typeface="Poppins" panose="00000500000000000000" pitchFamily="2" charset="0"/>
                <a:cs typeface="Poppins" panose="00000500000000000000" pitchFamily="2" charset="0"/>
              </a:rPr>
              <a:t>  a partir de los  : </a:t>
            </a:r>
          </a:p>
          <a:p>
            <a:pPr algn="just"/>
            <a:endParaRPr lang="es-PE" sz="1200" dirty="0">
              <a:solidFill>
                <a:schemeClr val="bg2">
                  <a:lumMod val="25000"/>
                </a:schemeClr>
              </a:solidFill>
              <a:latin typeface="Poppins" panose="00000500000000000000" pitchFamily="2" charset="0"/>
              <a:cs typeface="Poppins" panose="00000500000000000000" pitchFamily="2" charset="0"/>
            </a:endParaRPr>
          </a:p>
        </p:txBody>
      </p:sp>
      <p:sp>
        <p:nvSpPr>
          <p:cNvPr id="13" name="CuadroTexto 12">
            <a:extLst>
              <a:ext uri="{FF2B5EF4-FFF2-40B4-BE49-F238E27FC236}">
                <a16:creationId xmlns:a16="http://schemas.microsoft.com/office/drawing/2014/main" id="{DEE0C6A6-096E-4722-B3F9-332AFC21B706}"/>
              </a:ext>
            </a:extLst>
          </p:cNvPr>
          <p:cNvSpPr txBox="1"/>
          <p:nvPr/>
        </p:nvSpPr>
        <p:spPr>
          <a:xfrm>
            <a:off x="4121888" y="4775413"/>
            <a:ext cx="3948224" cy="1231106"/>
          </a:xfrm>
          <a:prstGeom prst="rect">
            <a:avLst/>
          </a:prstGeom>
          <a:noFill/>
        </p:spPr>
        <p:txBody>
          <a:bodyPr wrap="square">
            <a:spAutoFit/>
          </a:bodyPr>
          <a:lstStyle/>
          <a:p>
            <a:pPr algn="ctr"/>
            <a:r>
              <a:rPr lang="es-MX" sz="2800" b="1" spc="-5" dirty="0">
                <a:solidFill>
                  <a:srgbClr val="002060"/>
                </a:solidFill>
                <a:cs typeface="Corbel"/>
              </a:rPr>
              <a:t>Proyectos </a:t>
            </a:r>
            <a:r>
              <a:rPr lang="es-MX" sz="2800" b="1" dirty="0">
                <a:solidFill>
                  <a:srgbClr val="002060"/>
                </a:solidFill>
                <a:cs typeface="Corbel"/>
              </a:rPr>
              <a:t>de </a:t>
            </a:r>
            <a:r>
              <a:rPr lang="es-MX" sz="2800" b="1" spc="-5" dirty="0">
                <a:solidFill>
                  <a:srgbClr val="002060"/>
                </a:solidFill>
                <a:cs typeface="Corbel"/>
              </a:rPr>
              <a:t>aprendizaje </a:t>
            </a:r>
          </a:p>
          <a:p>
            <a:pPr algn="ctr"/>
            <a:r>
              <a:rPr lang="es-MX" sz="1800" spc="-5" dirty="0">
                <a:solidFill>
                  <a:srgbClr val="002060"/>
                </a:solidFill>
                <a:cs typeface="Corbel"/>
              </a:rPr>
              <a:t>en el marco metodológico del ABI</a:t>
            </a:r>
            <a:endParaRPr lang="es-PE" sz="1800" dirty="0">
              <a:solidFill>
                <a:srgbClr val="002060"/>
              </a:solidFill>
            </a:endParaRPr>
          </a:p>
        </p:txBody>
      </p:sp>
      <p:sp>
        <p:nvSpPr>
          <p:cNvPr id="14" name="CuadroTexto 13">
            <a:extLst>
              <a:ext uri="{FF2B5EF4-FFF2-40B4-BE49-F238E27FC236}">
                <a16:creationId xmlns:a16="http://schemas.microsoft.com/office/drawing/2014/main" id="{CDFE6F62-3C5C-49EC-B0C0-B352FFBBF77A}"/>
              </a:ext>
            </a:extLst>
          </p:cNvPr>
          <p:cNvSpPr txBox="1"/>
          <p:nvPr/>
        </p:nvSpPr>
        <p:spPr>
          <a:xfrm>
            <a:off x="481263" y="4760845"/>
            <a:ext cx="3038089" cy="1200329"/>
          </a:xfrm>
          <a:prstGeom prst="rect">
            <a:avLst/>
          </a:prstGeom>
          <a:noFill/>
          <a:ln>
            <a:solidFill>
              <a:schemeClr val="accent2">
                <a:lumMod val="60000"/>
                <a:lumOff val="40000"/>
              </a:schemeClr>
            </a:solidFill>
          </a:ln>
        </p:spPr>
        <p:txBody>
          <a:bodyPr wrap="square">
            <a:spAutoFit/>
          </a:bodyPr>
          <a:lstStyle/>
          <a:p>
            <a:pPr algn="just"/>
            <a:r>
              <a:rPr lang="es-PE" sz="1200" b="1" dirty="0">
                <a:solidFill>
                  <a:schemeClr val="bg2">
                    <a:lumMod val="25000"/>
                  </a:schemeClr>
                </a:solidFill>
                <a:latin typeface="Poppins" panose="00000500000000000000" pitchFamily="2" charset="0"/>
                <a:cs typeface="Poppins" panose="00000500000000000000" pitchFamily="2" charset="0"/>
              </a:rPr>
              <a:t>Planifican situaciones y actividades de aprendizaje articulando las competencias asociadas a las áreas curriculares con el </a:t>
            </a:r>
            <a:r>
              <a:rPr lang="es-PE" sz="1200" b="1" dirty="0">
                <a:solidFill>
                  <a:srgbClr val="C00000"/>
                </a:solidFill>
                <a:latin typeface="Poppins" panose="00000500000000000000" pitchFamily="2" charset="0"/>
                <a:cs typeface="Poppins" panose="00000500000000000000" pitchFamily="2" charset="0"/>
              </a:rPr>
              <a:t>plan de investigación y estrategias pedagógicas del modelo.</a:t>
            </a:r>
          </a:p>
        </p:txBody>
      </p:sp>
      <p:pic>
        <p:nvPicPr>
          <p:cNvPr id="15" name="Picture 4" descr="Maestro de escuela lección oficina, reunion, dibujos animados, profesor,  reuniones png | PNGWing">
            <a:extLst>
              <a:ext uri="{FF2B5EF4-FFF2-40B4-BE49-F238E27FC236}">
                <a16:creationId xmlns:a16="http://schemas.microsoft.com/office/drawing/2014/main" id="{7EF34F54-CE56-4E26-AD8F-B15DA9D9BA6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65232" y="2755280"/>
            <a:ext cx="1790627" cy="827192"/>
          </a:xfrm>
          <a:prstGeom prst="rect">
            <a:avLst/>
          </a:prstGeom>
          <a:noFill/>
          <a:extLst>
            <a:ext uri="{909E8E84-426E-40DD-AFC4-6F175D3DCCD1}">
              <a14:hiddenFill xmlns:a14="http://schemas.microsoft.com/office/drawing/2010/main">
                <a:solidFill>
                  <a:srgbClr val="FFFFFF"/>
                </a:solidFill>
              </a14:hiddenFill>
            </a:ext>
          </a:extLst>
        </p:spPr>
      </p:pic>
      <p:sp>
        <p:nvSpPr>
          <p:cNvPr id="18" name="Flecha: a la derecha con bandas 17">
            <a:extLst>
              <a:ext uri="{FF2B5EF4-FFF2-40B4-BE49-F238E27FC236}">
                <a16:creationId xmlns:a16="http://schemas.microsoft.com/office/drawing/2014/main" id="{271B08CA-E82E-434D-A8CF-7C68AC485C1B}"/>
              </a:ext>
            </a:extLst>
          </p:cNvPr>
          <p:cNvSpPr/>
          <p:nvPr/>
        </p:nvSpPr>
        <p:spPr>
          <a:xfrm rot="5400000">
            <a:off x="1944430" y="3950983"/>
            <a:ext cx="632233" cy="457318"/>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PE"/>
          </a:p>
        </p:txBody>
      </p:sp>
      <p:sp>
        <p:nvSpPr>
          <p:cNvPr id="19" name="CuadroTexto 18">
            <a:extLst>
              <a:ext uri="{FF2B5EF4-FFF2-40B4-BE49-F238E27FC236}">
                <a16:creationId xmlns:a16="http://schemas.microsoft.com/office/drawing/2014/main" id="{51A944C2-9521-4950-8C22-465355A725EE}"/>
              </a:ext>
            </a:extLst>
          </p:cNvPr>
          <p:cNvSpPr txBox="1"/>
          <p:nvPr/>
        </p:nvSpPr>
        <p:spPr>
          <a:xfrm>
            <a:off x="8482088" y="2057158"/>
            <a:ext cx="2809689" cy="1384995"/>
          </a:xfrm>
          <a:prstGeom prst="rect">
            <a:avLst/>
          </a:prstGeom>
          <a:noFill/>
          <a:ln>
            <a:solidFill>
              <a:schemeClr val="accent2">
                <a:lumMod val="60000"/>
                <a:lumOff val="40000"/>
              </a:schemeClr>
            </a:solidFill>
          </a:ln>
        </p:spPr>
        <p:txBody>
          <a:bodyPr wrap="square">
            <a:spAutoFit/>
          </a:bodyPr>
          <a:lstStyle/>
          <a:p>
            <a:pPr algn="just"/>
            <a:r>
              <a:rPr lang="es-MX" sz="1200" b="1" spc="-5" dirty="0">
                <a:solidFill>
                  <a:schemeClr val="bg2">
                    <a:lumMod val="25000"/>
                  </a:schemeClr>
                </a:solidFill>
                <a:latin typeface="Poppins" panose="00000500000000000000" pitchFamily="2" charset="0"/>
                <a:cs typeface="Poppins" panose="00000500000000000000" pitchFamily="2" charset="0"/>
              </a:rPr>
              <a:t>Su propósito</a:t>
            </a:r>
            <a:r>
              <a:rPr lang="es-MX" sz="1200" b="1" dirty="0">
                <a:solidFill>
                  <a:schemeClr val="bg2">
                    <a:lumMod val="25000"/>
                  </a:schemeClr>
                </a:solidFill>
                <a:latin typeface="Poppins" panose="00000500000000000000" pitchFamily="2" charset="0"/>
                <a:cs typeface="Poppins" panose="00000500000000000000" pitchFamily="2" charset="0"/>
              </a:rPr>
              <a:t> </a:t>
            </a:r>
            <a:r>
              <a:rPr lang="es-MX" sz="1200" b="1" spc="-5" dirty="0">
                <a:solidFill>
                  <a:schemeClr val="bg2">
                    <a:lumMod val="25000"/>
                  </a:schemeClr>
                </a:solidFill>
                <a:latin typeface="Poppins" panose="00000500000000000000" pitchFamily="2" charset="0"/>
                <a:cs typeface="Poppins" panose="00000500000000000000" pitchFamily="2" charset="0"/>
              </a:rPr>
              <a:t>fundamental</a:t>
            </a:r>
            <a:r>
              <a:rPr lang="es-MX" sz="1200" b="1" dirty="0">
                <a:solidFill>
                  <a:schemeClr val="bg2">
                    <a:lumMod val="25000"/>
                  </a:schemeClr>
                </a:solidFill>
                <a:latin typeface="Poppins" panose="00000500000000000000" pitchFamily="2" charset="0"/>
                <a:cs typeface="Poppins" panose="00000500000000000000" pitchFamily="2" charset="0"/>
              </a:rPr>
              <a:t> es</a:t>
            </a:r>
            <a:r>
              <a:rPr lang="es-MX" sz="1200" b="1" spc="5" dirty="0">
                <a:solidFill>
                  <a:schemeClr val="bg2">
                    <a:lumMod val="25000"/>
                  </a:schemeClr>
                </a:solidFill>
                <a:latin typeface="Poppins" panose="00000500000000000000" pitchFamily="2" charset="0"/>
                <a:cs typeface="Poppins" panose="00000500000000000000" pitchFamily="2" charset="0"/>
              </a:rPr>
              <a:t> </a:t>
            </a:r>
            <a:r>
              <a:rPr lang="es-MX" sz="1200" b="1" spc="-5" dirty="0">
                <a:solidFill>
                  <a:schemeClr val="bg2">
                    <a:lumMod val="25000"/>
                  </a:schemeClr>
                </a:solidFill>
                <a:latin typeface="Poppins" panose="00000500000000000000" pitchFamily="2" charset="0"/>
                <a:cs typeface="Poppins" panose="00000500000000000000" pitchFamily="2" charset="0"/>
              </a:rPr>
              <a:t>integrar</a:t>
            </a:r>
            <a:r>
              <a:rPr lang="es-MX" sz="1200" b="1" dirty="0">
                <a:solidFill>
                  <a:schemeClr val="bg2">
                    <a:lumMod val="25000"/>
                  </a:schemeClr>
                </a:solidFill>
                <a:latin typeface="Poppins" panose="00000500000000000000" pitchFamily="2" charset="0"/>
                <a:cs typeface="Poppins" panose="00000500000000000000" pitchFamily="2" charset="0"/>
              </a:rPr>
              <a:t> o</a:t>
            </a:r>
            <a:r>
              <a:rPr lang="es-MX" sz="1200" b="1" spc="5" dirty="0">
                <a:solidFill>
                  <a:schemeClr val="bg2">
                    <a:lumMod val="25000"/>
                  </a:schemeClr>
                </a:solidFill>
                <a:latin typeface="Poppins" panose="00000500000000000000" pitchFamily="2" charset="0"/>
                <a:cs typeface="Poppins" panose="00000500000000000000" pitchFamily="2" charset="0"/>
              </a:rPr>
              <a:t> </a:t>
            </a:r>
            <a:r>
              <a:rPr lang="es-MX" sz="1200" b="1" spc="-5" dirty="0">
                <a:solidFill>
                  <a:schemeClr val="bg2">
                    <a:lumMod val="25000"/>
                  </a:schemeClr>
                </a:solidFill>
                <a:latin typeface="Poppins" panose="00000500000000000000" pitchFamily="2" charset="0"/>
                <a:cs typeface="Poppins" panose="00000500000000000000" pitchFamily="2" charset="0"/>
              </a:rPr>
              <a:t>articular</a:t>
            </a:r>
            <a:r>
              <a:rPr lang="es-MX" sz="1200" b="1" dirty="0">
                <a:solidFill>
                  <a:schemeClr val="bg2">
                    <a:lumMod val="25000"/>
                  </a:schemeClr>
                </a:solidFill>
                <a:latin typeface="Poppins" panose="00000500000000000000" pitchFamily="2" charset="0"/>
                <a:cs typeface="Poppins" panose="00000500000000000000" pitchFamily="2" charset="0"/>
              </a:rPr>
              <a:t> las</a:t>
            </a:r>
            <a:r>
              <a:rPr lang="es-MX" sz="1200" b="1" spc="5" dirty="0">
                <a:solidFill>
                  <a:schemeClr val="bg2">
                    <a:lumMod val="25000"/>
                  </a:schemeClr>
                </a:solidFill>
                <a:latin typeface="Poppins" panose="00000500000000000000" pitchFamily="2" charset="0"/>
                <a:cs typeface="Poppins" panose="00000500000000000000" pitchFamily="2" charset="0"/>
              </a:rPr>
              <a:t> </a:t>
            </a:r>
            <a:r>
              <a:rPr lang="es-MX" sz="1200" b="1" dirty="0">
                <a:solidFill>
                  <a:schemeClr val="bg2">
                    <a:lumMod val="25000"/>
                  </a:schemeClr>
                </a:solidFill>
                <a:latin typeface="Poppins" panose="00000500000000000000" pitchFamily="2" charset="0"/>
                <a:cs typeface="Poppins" panose="00000500000000000000" pitchFamily="2" charset="0"/>
              </a:rPr>
              <a:t>distintas </a:t>
            </a:r>
            <a:r>
              <a:rPr lang="es-MX" sz="1200" b="1" spc="5" dirty="0">
                <a:solidFill>
                  <a:schemeClr val="bg2">
                    <a:lumMod val="25000"/>
                  </a:schemeClr>
                </a:solidFill>
                <a:latin typeface="Poppins" panose="00000500000000000000" pitchFamily="2" charset="0"/>
                <a:cs typeface="Poppins" panose="00000500000000000000" pitchFamily="2" charset="0"/>
              </a:rPr>
              <a:t> </a:t>
            </a:r>
            <a:r>
              <a:rPr lang="es-MX" sz="1200" b="1" spc="-5" dirty="0">
                <a:solidFill>
                  <a:schemeClr val="bg2">
                    <a:lumMod val="25000"/>
                  </a:schemeClr>
                </a:solidFill>
                <a:latin typeface="Poppins" panose="00000500000000000000" pitchFamily="2" charset="0"/>
                <a:cs typeface="Poppins" panose="00000500000000000000" pitchFamily="2" charset="0"/>
              </a:rPr>
              <a:t>competencias que hacen parte de </a:t>
            </a:r>
            <a:r>
              <a:rPr lang="es-MX" sz="1200" b="1" dirty="0">
                <a:solidFill>
                  <a:schemeClr val="bg2">
                    <a:lumMod val="25000"/>
                  </a:schemeClr>
                </a:solidFill>
                <a:latin typeface="Poppins" panose="00000500000000000000" pitchFamily="2" charset="0"/>
                <a:cs typeface="Poppins" panose="00000500000000000000" pitchFamily="2" charset="0"/>
              </a:rPr>
              <a:t>la </a:t>
            </a:r>
            <a:r>
              <a:rPr lang="es-MX" sz="1200" b="1" spc="-5" dirty="0">
                <a:solidFill>
                  <a:schemeClr val="bg2">
                    <a:lumMod val="25000"/>
                  </a:schemeClr>
                </a:solidFill>
                <a:latin typeface="Poppins" panose="00000500000000000000" pitchFamily="2" charset="0"/>
                <a:cs typeface="Poppins" panose="00000500000000000000" pitchFamily="2" charset="0"/>
              </a:rPr>
              <a:t>solución </a:t>
            </a:r>
            <a:r>
              <a:rPr lang="es-MX" sz="1200" b="1" spc="-10" dirty="0">
                <a:solidFill>
                  <a:schemeClr val="bg2">
                    <a:lumMod val="25000"/>
                  </a:schemeClr>
                </a:solidFill>
                <a:latin typeface="Poppins" panose="00000500000000000000" pitchFamily="2" charset="0"/>
                <a:cs typeface="Poppins" panose="00000500000000000000" pitchFamily="2" charset="0"/>
              </a:rPr>
              <a:t>de </a:t>
            </a:r>
            <a:r>
              <a:rPr lang="es-MX" sz="1200" b="1" dirty="0">
                <a:solidFill>
                  <a:schemeClr val="bg2">
                    <a:lumMod val="25000"/>
                  </a:schemeClr>
                </a:solidFill>
                <a:latin typeface="Poppins" panose="00000500000000000000" pitchFamily="2" charset="0"/>
                <a:cs typeface="Poppins" panose="00000500000000000000" pitchFamily="2" charset="0"/>
              </a:rPr>
              <a:t>una </a:t>
            </a:r>
            <a:r>
              <a:rPr lang="es-MX" sz="1200" b="1" spc="-5" dirty="0">
                <a:solidFill>
                  <a:schemeClr val="bg2">
                    <a:lumMod val="25000"/>
                  </a:schemeClr>
                </a:solidFill>
                <a:latin typeface="Poppins" panose="00000500000000000000" pitchFamily="2" charset="0"/>
                <a:cs typeface="Poppins" panose="00000500000000000000" pitchFamily="2" charset="0"/>
              </a:rPr>
              <a:t>situación </a:t>
            </a:r>
            <a:r>
              <a:rPr lang="es-MX" sz="1200" b="1" dirty="0">
                <a:solidFill>
                  <a:schemeClr val="bg2">
                    <a:lumMod val="25000"/>
                  </a:schemeClr>
                </a:solidFill>
                <a:latin typeface="Poppins" panose="00000500000000000000" pitchFamily="2" charset="0"/>
                <a:cs typeface="Poppins" panose="00000500000000000000" pitchFamily="2" charset="0"/>
              </a:rPr>
              <a:t>y definir los procesos </a:t>
            </a:r>
            <a:r>
              <a:rPr lang="es-MX" sz="1200" b="1" spc="-5" dirty="0">
                <a:solidFill>
                  <a:schemeClr val="bg2">
                    <a:lumMod val="25000"/>
                  </a:schemeClr>
                </a:solidFill>
                <a:latin typeface="Poppins" panose="00000500000000000000" pitchFamily="2" charset="0"/>
                <a:cs typeface="Poppins" panose="00000500000000000000" pitchFamily="2" charset="0"/>
              </a:rPr>
              <a:t>claves </a:t>
            </a:r>
            <a:r>
              <a:rPr lang="es-MX" sz="1200" b="1" dirty="0">
                <a:solidFill>
                  <a:schemeClr val="bg2">
                    <a:lumMod val="25000"/>
                  </a:schemeClr>
                </a:solidFill>
                <a:latin typeface="Poppins" panose="00000500000000000000" pitchFamily="2" charset="0"/>
                <a:cs typeface="Poppins" panose="00000500000000000000" pitchFamily="2" charset="0"/>
              </a:rPr>
              <a:t>del </a:t>
            </a:r>
            <a:r>
              <a:rPr lang="es-MX" sz="1200" b="1" spc="5" dirty="0">
                <a:solidFill>
                  <a:schemeClr val="bg2">
                    <a:lumMod val="25000"/>
                  </a:schemeClr>
                </a:solidFill>
                <a:latin typeface="Poppins" panose="00000500000000000000" pitchFamily="2" charset="0"/>
                <a:cs typeface="Poppins" panose="00000500000000000000" pitchFamily="2" charset="0"/>
              </a:rPr>
              <a:t> </a:t>
            </a:r>
            <a:r>
              <a:rPr lang="es-MX" sz="1200" b="1" spc="-5" dirty="0">
                <a:solidFill>
                  <a:srgbClr val="C00000"/>
                </a:solidFill>
                <a:latin typeface="Poppins" panose="00000500000000000000" pitchFamily="2" charset="0"/>
                <a:cs typeface="Poppins" panose="00000500000000000000" pitchFamily="2" charset="0"/>
              </a:rPr>
              <a:t>proyecto</a:t>
            </a:r>
            <a:r>
              <a:rPr lang="es-MX" sz="1200" b="1" spc="-10" dirty="0">
                <a:solidFill>
                  <a:srgbClr val="C00000"/>
                </a:solidFill>
                <a:latin typeface="Poppins" panose="00000500000000000000" pitchFamily="2" charset="0"/>
                <a:cs typeface="Poppins" panose="00000500000000000000" pitchFamily="2" charset="0"/>
              </a:rPr>
              <a:t> </a:t>
            </a:r>
            <a:r>
              <a:rPr lang="es-MX" sz="1200" b="1" spc="-5" dirty="0">
                <a:solidFill>
                  <a:srgbClr val="C00000"/>
                </a:solidFill>
                <a:latin typeface="Poppins" panose="00000500000000000000" pitchFamily="2" charset="0"/>
                <a:cs typeface="Poppins" panose="00000500000000000000" pitchFamily="2" charset="0"/>
              </a:rPr>
              <a:t>(social</a:t>
            </a:r>
            <a:r>
              <a:rPr lang="es-MX" sz="1200" b="1" spc="5" dirty="0">
                <a:solidFill>
                  <a:srgbClr val="C00000"/>
                </a:solidFill>
                <a:latin typeface="Poppins" panose="00000500000000000000" pitchFamily="2" charset="0"/>
                <a:cs typeface="Poppins" panose="00000500000000000000" pitchFamily="2" charset="0"/>
              </a:rPr>
              <a:t>, </a:t>
            </a:r>
            <a:r>
              <a:rPr lang="es-MX" sz="1200" b="1" spc="-10" dirty="0">
                <a:solidFill>
                  <a:srgbClr val="C00000"/>
                </a:solidFill>
                <a:latin typeface="Poppins" panose="00000500000000000000" pitchFamily="2" charset="0"/>
                <a:cs typeface="Poppins" panose="00000500000000000000" pitchFamily="2" charset="0"/>
              </a:rPr>
              <a:t>económico-emprendimiento) .</a:t>
            </a:r>
            <a:endParaRPr lang="es-PE" sz="1200" b="1" dirty="0">
              <a:solidFill>
                <a:srgbClr val="C00000"/>
              </a:solidFill>
              <a:latin typeface="Poppins" panose="00000500000000000000" pitchFamily="2" charset="0"/>
              <a:cs typeface="Poppins" panose="00000500000000000000" pitchFamily="2" charset="0"/>
            </a:endParaRPr>
          </a:p>
        </p:txBody>
      </p:sp>
      <p:sp>
        <p:nvSpPr>
          <p:cNvPr id="20" name="object 12">
            <a:extLst>
              <a:ext uri="{FF2B5EF4-FFF2-40B4-BE49-F238E27FC236}">
                <a16:creationId xmlns:a16="http://schemas.microsoft.com/office/drawing/2014/main" id="{AEB233B7-DC6C-46EC-BA37-753719600C8E}"/>
              </a:ext>
            </a:extLst>
          </p:cNvPr>
          <p:cNvSpPr txBox="1"/>
          <p:nvPr/>
        </p:nvSpPr>
        <p:spPr>
          <a:xfrm>
            <a:off x="2003187" y="6347730"/>
            <a:ext cx="9288590" cy="428707"/>
          </a:xfrm>
          <a:prstGeom prst="rect">
            <a:avLst/>
          </a:prstGeom>
          <a:ln>
            <a:noFill/>
          </a:ln>
        </p:spPr>
        <p:txBody>
          <a:bodyPr vert="horz" wrap="square" lIns="0" tIns="36195" rIns="0" bIns="0" rtlCol="0">
            <a:spAutoFit/>
          </a:bodyPr>
          <a:lstStyle/>
          <a:p>
            <a:pPr marL="12700" marR="5080" algn="just">
              <a:lnSpc>
                <a:spcPct val="91400"/>
              </a:lnSpc>
              <a:spcBef>
                <a:spcPts val="285"/>
              </a:spcBef>
            </a:pPr>
            <a:r>
              <a:rPr sz="1400" b="1" spc="-5" dirty="0">
                <a:solidFill>
                  <a:schemeClr val="bg2">
                    <a:lumMod val="25000"/>
                  </a:schemeClr>
                </a:solidFill>
                <a:latin typeface="Corbel"/>
                <a:cs typeface="Corbel"/>
              </a:rPr>
              <a:t>Al </a:t>
            </a:r>
            <a:r>
              <a:rPr sz="1400" b="1" dirty="0">
                <a:solidFill>
                  <a:schemeClr val="bg2">
                    <a:lumMod val="25000"/>
                  </a:schemeClr>
                </a:solidFill>
                <a:latin typeface="Corbel"/>
                <a:cs typeface="Corbel"/>
              </a:rPr>
              <a:t>ser una </a:t>
            </a:r>
            <a:r>
              <a:rPr sz="1400" b="1" spc="-5" dirty="0">
                <a:solidFill>
                  <a:schemeClr val="bg2">
                    <a:lumMod val="25000"/>
                  </a:schemeClr>
                </a:solidFill>
                <a:latin typeface="Corbel"/>
                <a:cs typeface="Corbel"/>
              </a:rPr>
              <a:t>estrategia formativa, </a:t>
            </a:r>
            <a:r>
              <a:rPr sz="1400" b="1" dirty="0">
                <a:solidFill>
                  <a:schemeClr val="bg2">
                    <a:lumMod val="25000"/>
                  </a:schemeClr>
                </a:solidFill>
                <a:latin typeface="Corbel"/>
                <a:cs typeface="Corbel"/>
              </a:rPr>
              <a:t>se </a:t>
            </a:r>
            <a:r>
              <a:rPr sz="1400" b="1" spc="-5" dirty="0">
                <a:solidFill>
                  <a:schemeClr val="bg2">
                    <a:lumMod val="25000"/>
                  </a:schemeClr>
                </a:solidFill>
                <a:latin typeface="Corbel"/>
                <a:cs typeface="Corbel"/>
              </a:rPr>
              <a:t>orienta </a:t>
            </a:r>
            <a:r>
              <a:rPr sz="1400" b="1" dirty="0">
                <a:solidFill>
                  <a:schemeClr val="bg2">
                    <a:lumMod val="25000"/>
                  </a:schemeClr>
                </a:solidFill>
                <a:latin typeface="Corbel"/>
                <a:cs typeface="Corbel"/>
              </a:rPr>
              <a:t>a </a:t>
            </a:r>
            <a:r>
              <a:rPr sz="1400" b="1" spc="-5" dirty="0">
                <a:solidFill>
                  <a:schemeClr val="bg2">
                    <a:lumMod val="25000"/>
                  </a:schemeClr>
                </a:solidFill>
                <a:latin typeface="Corbel"/>
                <a:cs typeface="Corbel"/>
              </a:rPr>
              <a:t>generar conocimiento </a:t>
            </a:r>
            <a:r>
              <a:rPr sz="1400" b="1" dirty="0">
                <a:solidFill>
                  <a:schemeClr val="bg2">
                    <a:lumMod val="25000"/>
                  </a:schemeClr>
                </a:solidFill>
                <a:latin typeface="Corbel"/>
                <a:cs typeface="Corbel"/>
              </a:rPr>
              <a:t>en los </a:t>
            </a:r>
            <a:r>
              <a:rPr sz="1400" b="1" spc="-5" dirty="0">
                <a:solidFill>
                  <a:schemeClr val="bg2">
                    <a:lumMod val="25000"/>
                  </a:schemeClr>
                </a:solidFill>
                <a:latin typeface="Corbel"/>
                <a:cs typeface="Corbel"/>
              </a:rPr>
              <a:t>propios </a:t>
            </a:r>
            <a:r>
              <a:rPr sz="1400" b="1" dirty="0">
                <a:solidFill>
                  <a:schemeClr val="bg2">
                    <a:lumMod val="25000"/>
                  </a:schemeClr>
                </a:solidFill>
                <a:latin typeface="Corbel"/>
                <a:cs typeface="Corbel"/>
              </a:rPr>
              <a:t>docentes </a:t>
            </a:r>
            <a:r>
              <a:rPr sz="1400" b="1" spc="-5" dirty="0">
                <a:solidFill>
                  <a:schemeClr val="bg2">
                    <a:lumMod val="25000"/>
                  </a:schemeClr>
                </a:solidFill>
                <a:latin typeface="Corbel"/>
                <a:cs typeface="Corbel"/>
              </a:rPr>
              <a:t>sobre </a:t>
            </a:r>
            <a:r>
              <a:rPr sz="1400" b="1" dirty="0">
                <a:solidFill>
                  <a:schemeClr val="bg2">
                    <a:lumMod val="25000"/>
                  </a:schemeClr>
                </a:solidFill>
                <a:latin typeface="Corbel"/>
                <a:cs typeface="Corbel"/>
              </a:rPr>
              <a:t>el </a:t>
            </a:r>
            <a:r>
              <a:rPr sz="1400" b="1" spc="5" dirty="0">
                <a:solidFill>
                  <a:schemeClr val="bg2">
                    <a:lumMod val="25000"/>
                  </a:schemeClr>
                </a:solidFill>
                <a:latin typeface="Corbel"/>
                <a:cs typeface="Corbel"/>
              </a:rPr>
              <a:t> </a:t>
            </a:r>
            <a:r>
              <a:rPr sz="1400" b="1" dirty="0">
                <a:solidFill>
                  <a:schemeClr val="bg2">
                    <a:lumMod val="25000"/>
                  </a:schemeClr>
                </a:solidFill>
                <a:latin typeface="Corbel"/>
                <a:cs typeface="Corbel"/>
              </a:rPr>
              <a:t>proceso</a:t>
            </a:r>
            <a:r>
              <a:rPr sz="1400" b="1" spc="5" dirty="0">
                <a:solidFill>
                  <a:schemeClr val="bg2">
                    <a:lumMod val="25000"/>
                  </a:schemeClr>
                </a:solidFill>
                <a:latin typeface="Corbel"/>
                <a:cs typeface="Corbel"/>
              </a:rPr>
              <a:t> </a:t>
            </a:r>
            <a:r>
              <a:rPr sz="1400" b="1" spc="-5" dirty="0">
                <a:solidFill>
                  <a:schemeClr val="bg2">
                    <a:lumMod val="25000"/>
                  </a:schemeClr>
                </a:solidFill>
                <a:latin typeface="Corbel"/>
                <a:cs typeface="Corbel"/>
              </a:rPr>
              <a:t>de</a:t>
            </a:r>
            <a:r>
              <a:rPr sz="1400" b="1" dirty="0">
                <a:solidFill>
                  <a:schemeClr val="bg2">
                    <a:lumMod val="25000"/>
                  </a:schemeClr>
                </a:solidFill>
                <a:latin typeface="Corbel"/>
                <a:cs typeface="Corbel"/>
              </a:rPr>
              <a:t> </a:t>
            </a:r>
            <a:r>
              <a:rPr sz="1400" b="1" spc="-5" dirty="0">
                <a:solidFill>
                  <a:schemeClr val="bg2">
                    <a:lumMod val="25000"/>
                  </a:schemeClr>
                </a:solidFill>
                <a:latin typeface="Corbel"/>
                <a:cs typeface="Corbel"/>
              </a:rPr>
              <a:t>desarrollo</a:t>
            </a:r>
            <a:r>
              <a:rPr sz="1400" b="1" dirty="0">
                <a:solidFill>
                  <a:schemeClr val="bg2">
                    <a:lumMod val="25000"/>
                  </a:schemeClr>
                </a:solidFill>
                <a:latin typeface="Corbel"/>
                <a:cs typeface="Corbel"/>
              </a:rPr>
              <a:t> </a:t>
            </a:r>
            <a:r>
              <a:rPr sz="1400" b="1" spc="-5" dirty="0">
                <a:solidFill>
                  <a:schemeClr val="bg2">
                    <a:lumMod val="25000"/>
                  </a:schemeClr>
                </a:solidFill>
                <a:latin typeface="Corbel"/>
                <a:cs typeface="Corbel"/>
              </a:rPr>
              <a:t>de</a:t>
            </a:r>
            <a:r>
              <a:rPr sz="1400" b="1" dirty="0">
                <a:solidFill>
                  <a:schemeClr val="bg2">
                    <a:lumMod val="25000"/>
                  </a:schemeClr>
                </a:solidFill>
                <a:latin typeface="Corbel"/>
                <a:cs typeface="Corbel"/>
              </a:rPr>
              <a:t> las</a:t>
            </a:r>
            <a:r>
              <a:rPr sz="1400" b="1" spc="5" dirty="0">
                <a:solidFill>
                  <a:schemeClr val="bg2">
                    <a:lumMod val="25000"/>
                  </a:schemeClr>
                </a:solidFill>
                <a:latin typeface="Corbel"/>
                <a:cs typeface="Corbel"/>
              </a:rPr>
              <a:t> </a:t>
            </a:r>
            <a:r>
              <a:rPr sz="1400" b="1" spc="-5" dirty="0">
                <a:solidFill>
                  <a:schemeClr val="bg2">
                    <a:lumMod val="25000"/>
                  </a:schemeClr>
                </a:solidFill>
                <a:latin typeface="Corbel"/>
                <a:cs typeface="Corbel"/>
              </a:rPr>
              <a:t>competencias</a:t>
            </a:r>
            <a:r>
              <a:rPr sz="1400" b="1" dirty="0">
                <a:solidFill>
                  <a:schemeClr val="bg2">
                    <a:lumMod val="25000"/>
                  </a:schemeClr>
                </a:solidFill>
                <a:latin typeface="Corbel"/>
                <a:cs typeface="Corbel"/>
              </a:rPr>
              <a:t> </a:t>
            </a:r>
            <a:r>
              <a:rPr sz="1400" b="1" spc="-5" dirty="0">
                <a:solidFill>
                  <a:schemeClr val="bg2">
                    <a:lumMod val="25000"/>
                  </a:schemeClr>
                </a:solidFill>
                <a:latin typeface="Corbel"/>
                <a:cs typeface="Corbel"/>
              </a:rPr>
              <a:t>que</a:t>
            </a:r>
            <a:r>
              <a:rPr sz="1400" b="1" dirty="0">
                <a:solidFill>
                  <a:schemeClr val="bg2">
                    <a:lumMod val="25000"/>
                  </a:schemeClr>
                </a:solidFill>
                <a:latin typeface="Corbel"/>
                <a:cs typeface="Corbel"/>
              </a:rPr>
              <a:t> realizan</a:t>
            </a:r>
            <a:r>
              <a:rPr sz="1400" b="1" spc="5" dirty="0">
                <a:solidFill>
                  <a:schemeClr val="bg2">
                    <a:lumMod val="25000"/>
                  </a:schemeClr>
                </a:solidFill>
                <a:latin typeface="Corbel"/>
                <a:cs typeface="Corbel"/>
              </a:rPr>
              <a:t> </a:t>
            </a:r>
            <a:r>
              <a:rPr sz="1400" b="1" spc="-5" dirty="0">
                <a:solidFill>
                  <a:schemeClr val="bg2">
                    <a:lumMod val="25000"/>
                  </a:schemeClr>
                </a:solidFill>
                <a:latin typeface="Corbel"/>
                <a:cs typeface="Corbel"/>
              </a:rPr>
              <a:t>los</a:t>
            </a:r>
            <a:r>
              <a:rPr sz="1400" b="1" dirty="0">
                <a:solidFill>
                  <a:schemeClr val="bg2">
                    <a:lumMod val="25000"/>
                  </a:schemeClr>
                </a:solidFill>
                <a:latin typeface="Corbel"/>
                <a:cs typeface="Corbel"/>
              </a:rPr>
              <a:t> </a:t>
            </a:r>
            <a:r>
              <a:rPr sz="1400" b="1" spc="-5" dirty="0">
                <a:solidFill>
                  <a:schemeClr val="bg2">
                    <a:lumMod val="25000"/>
                  </a:schemeClr>
                </a:solidFill>
                <a:latin typeface="Corbel"/>
                <a:cs typeface="Corbel"/>
              </a:rPr>
              <a:t>estudiantes,</a:t>
            </a:r>
            <a:r>
              <a:rPr sz="1400" b="1" dirty="0">
                <a:solidFill>
                  <a:schemeClr val="bg2">
                    <a:lumMod val="25000"/>
                  </a:schemeClr>
                </a:solidFill>
                <a:latin typeface="Corbel"/>
                <a:cs typeface="Corbel"/>
              </a:rPr>
              <a:t> lo</a:t>
            </a:r>
            <a:r>
              <a:rPr sz="1400" b="1" spc="5" dirty="0">
                <a:solidFill>
                  <a:schemeClr val="bg2">
                    <a:lumMod val="25000"/>
                  </a:schemeClr>
                </a:solidFill>
                <a:latin typeface="Corbel"/>
                <a:cs typeface="Corbel"/>
              </a:rPr>
              <a:t> </a:t>
            </a:r>
            <a:r>
              <a:rPr sz="1400" b="1" spc="-5" dirty="0">
                <a:solidFill>
                  <a:schemeClr val="bg2">
                    <a:lumMod val="25000"/>
                  </a:schemeClr>
                </a:solidFill>
                <a:latin typeface="Corbel"/>
                <a:cs typeface="Corbel"/>
              </a:rPr>
              <a:t>cual</a:t>
            </a:r>
            <a:r>
              <a:rPr sz="1400" b="1" dirty="0">
                <a:solidFill>
                  <a:schemeClr val="bg2">
                    <a:lumMod val="25000"/>
                  </a:schemeClr>
                </a:solidFill>
                <a:latin typeface="Corbel"/>
                <a:cs typeface="Corbel"/>
              </a:rPr>
              <a:t> permite</a:t>
            </a:r>
            <a:r>
              <a:rPr sz="1400" b="1" spc="5" dirty="0">
                <a:solidFill>
                  <a:schemeClr val="bg2">
                    <a:lumMod val="25000"/>
                  </a:schemeClr>
                </a:solidFill>
                <a:latin typeface="Corbel"/>
                <a:cs typeface="Corbel"/>
              </a:rPr>
              <a:t> </a:t>
            </a:r>
            <a:r>
              <a:rPr sz="1400" b="1" spc="-10" dirty="0">
                <a:solidFill>
                  <a:schemeClr val="bg2">
                    <a:lumMod val="25000"/>
                  </a:schemeClr>
                </a:solidFill>
                <a:latin typeface="Corbel"/>
                <a:cs typeface="Corbel"/>
              </a:rPr>
              <a:t>tomar </a:t>
            </a:r>
            <a:r>
              <a:rPr sz="1400" b="1" spc="-5" dirty="0">
                <a:solidFill>
                  <a:schemeClr val="bg2">
                    <a:lumMod val="25000"/>
                  </a:schemeClr>
                </a:solidFill>
                <a:latin typeface="Corbel"/>
                <a:cs typeface="Corbel"/>
              </a:rPr>
              <a:t> </a:t>
            </a:r>
            <a:r>
              <a:rPr sz="1400" b="1" dirty="0" err="1">
                <a:solidFill>
                  <a:schemeClr val="bg2">
                    <a:lumMod val="25000"/>
                  </a:schemeClr>
                </a:solidFill>
                <a:latin typeface="Corbel"/>
                <a:cs typeface="Corbel"/>
              </a:rPr>
              <a:t>decisiones</a:t>
            </a:r>
            <a:r>
              <a:rPr sz="1400" b="1" spc="-25" dirty="0">
                <a:solidFill>
                  <a:schemeClr val="bg2">
                    <a:lumMod val="25000"/>
                  </a:schemeClr>
                </a:solidFill>
                <a:latin typeface="Corbel"/>
                <a:cs typeface="Corbel"/>
              </a:rPr>
              <a:t> </a:t>
            </a:r>
            <a:r>
              <a:rPr sz="1400" b="1" spc="-5" dirty="0" err="1">
                <a:solidFill>
                  <a:schemeClr val="bg2">
                    <a:lumMod val="25000"/>
                  </a:schemeClr>
                </a:solidFill>
                <a:latin typeface="Corbel"/>
                <a:cs typeface="Corbel"/>
              </a:rPr>
              <a:t>validas</a:t>
            </a:r>
            <a:r>
              <a:rPr sz="1400" b="1" spc="25" dirty="0">
                <a:solidFill>
                  <a:schemeClr val="bg2">
                    <a:lumMod val="25000"/>
                  </a:schemeClr>
                </a:solidFill>
                <a:latin typeface="Corbel"/>
                <a:cs typeface="Corbel"/>
              </a:rPr>
              <a:t> </a:t>
            </a:r>
            <a:r>
              <a:rPr lang="es-MX" sz="1400" b="1" dirty="0">
                <a:solidFill>
                  <a:schemeClr val="bg2">
                    <a:lumMod val="25000"/>
                  </a:schemeClr>
                </a:solidFill>
                <a:latin typeface="Corbel"/>
                <a:cs typeface="Corbel"/>
              </a:rPr>
              <a:t>de manera colegiada.</a:t>
            </a:r>
            <a:endParaRPr sz="1400" b="1" dirty="0">
              <a:solidFill>
                <a:schemeClr val="bg2">
                  <a:lumMod val="25000"/>
                </a:schemeClr>
              </a:solidFill>
              <a:latin typeface="Corbel"/>
              <a:cs typeface="Corbel"/>
            </a:endParaRPr>
          </a:p>
        </p:txBody>
      </p:sp>
      <p:sp>
        <p:nvSpPr>
          <p:cNvPr id="21" name="CuadroTexto 20">
            <a:extLst>
              <a:ext uri="{FF2B5EF4-FFF2-40B4-BE49-F238E27FC236}">
                <a16:creationId xmlns:a16="http://schemas.microsoft.com/office/drawing/2014/main" id="{9044559E-484B-4471-8276-0D025E63B101}"/>
              </a:ext>
            </a:extLst>
          </p:cNvPr>
          <p:cNvSpPr txBox="1"/>
          <p:nvPr/>
        </p:nvSpPr>
        <p:spPr>
          <a:xfrm>
            <a:off x="8922287" y="4536476"/>
            <a:ext cx="2552511" cy="1169551"/>
          </a:xfrm>
          <a:prstGeom prst="rect">
            <a:avLst/>
          </a:prstGeom>
          <a:noFill/>
          <a:ln>
            <a:solidFill>
              <a:schemeClr val="accent2">
                <a:lumMod val="75000"/>
              </a:schemeClr>
            </a:solidFill>
          </a:ln>
        </p:spPr>
        <p:txBody>
          <a:bodyPr wrap="square">
            <a:spAutoFit/>
          </a:bodyPr>
          <a:lstStyle/>
          <a:p>
            <a:pPr algn="ctr"/>
            <a:r>
              <a:rPr lang="es-MX" sz="1400" b="1" spc="-5" dirty="0">
                <a:solidFill>
                  <a:schemeClr val="bg2">
                    <a:lumMod val="25000"/>
                  </a:schemeClr>
                </a:solidFill>
                <a:cs typeface="Corbel"/>
              </a:rPr>
              <a:t>En correspondencia </a:t>
            </a:r>
          </a:p>
          <a:p>
            <a:pPr algn="ctr"/>
            <a:endParaRPr lang="es-MX" sz="1400" b="1" spc="-5" dirty="0">
              <a:solidFill>
                <a:schemeClr val="bg2">
                  <a:lumMod val="25000"/>
                </a:schemeClr>
              </a:solidFill>
              <a:cs typeface="Corbel"/>
            </a:endParaRPr>
          </a:p>
          <a:p>
            <a:pPr marL="285750" indent="-285750">
              <a:buFont typeface="Wingdings" panose="05000000000000000000" pitchFamily="2" charset="2"/>
              <a:buChar char="q"/>
            </a:pPr>
            <a:r>
              <a:rPr lang="es-MX" sz="1400" b="1" spc="-5" dirty="0">
                <a:solidFill>
                  <a:srgbClr val="002060"/>
                </a:solidFill>
                <a:cs typeface="Corbel"/>
              </a:rPr>
              <a:t>Perfil Egresado VI </a:t>
            </a:r>
          </a:p>
          <a:p>
            <a:pPr marL="285750" indent="-285750">
              <a:buFont typeface="Wingdings" panose="05000000000000000000" pitchFamily="2" charset="2"/>
              <a:buChar char="q"/>
            </a:pPr>
            <a:r>
              <a:rPr lang="es-MX" sz="1400" b="1" spc="-5" dirty="0">
                <a:solidFill>
                  <a:srgbClr val="002060"/>
                </a:solidFill>
                <a:cs typeface="Corbel"/>
              </a:rPr>
              <a:t>Perfil del Egresado VII</a:t>
            </a:r>
          </a:p>
          <a:p>
            <a:pPr marL="285750" indent="-285750">
              <a:buFont typeface="Wingdings" panose="05000000000000000000" pitchFamily="2" charset="2"/>
              <a:buChar char="q"/>
            </a:pPr>
            <a:r>
              <a:rPr lang="es-MX" sz="1400" b="1" spc="-5" dirty="0">
                <a:solidFill>
                  <a:srgbClr val="002060"/>
                </a:solidFill>
              </a:rPr>
              <a:t>Perfil del 5° grado</a:t>
            </a:r>
            <a:endParaRPr lang="es-PE" sz="1400" dirty="0">
              <a:solidFill>
                <a:srgbClr val="002060"/>
              </a:solidFill>
            </a:endParaRPr>
          </a:p>
        </p:txBody>
      </p:sp>
      <p:sp>
        <p:nvSpPr>
          <p:cNvPr id="22" name="Flecha: hacia abajo 21">
            <a:extLst>
              <a:ext uri="{FF2B5EF4-FFF2-40B4-BE49-F238E27FC236}">
                <a16:creationId xmlns:a16="http://schemas.microsoft.com/office/drawing/2014/main" id="{005894B9-9E47-454D-BAE4-F10ABD10658B}"/>
              </a:ext>
            </a:extLst>
          </p:cNvPr>
          <p:cNvSpPr/>
          <p:nvPr/>
        </p:nvSpPr>
        <p:spPr>
          <a:xfrm>
            <a:off x="5771736" y="2859525"/>
            <a:ext cx="187843" cy="30777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3" name="CuadroTexto 22">
            <a:extLst>
              <a:ext uri="{FF2B5EF4-FFF2-40B4-BE49-F238E27FC236}">
                <a16:creationId xmlns:a16="http://schemas.microsoft.com/office/drawing/2014/main" id="{913F5438-86A0-41FB-AC8D-27C67D1B5BF7}"/>
              </a:ext>
            </a:extLst>
          </p:cNvPr>
          <p:cNvSpPr txBox="1"/>
          <p:nvPr/>
        </p:nvSpPr>
        <p:spPr>
          <a:xfrm>
            <a:off x="8737182" y="1362100"/>
            <a:ext cx="2922720" cy="36933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PE" dirty="0"/>
              <a:t>No es una unidad didáctica</a:t>
            </a:r>
          </a:p>
        </p:txBody>
      </p:sp>
      <p:sp>
        <p:nvSpPr>
          <p:cNvPr id="24" name="Flecha: a la derecha con bandas 23">
            <a:extLst>
              <a:ext uri="{FF2B5EF4-FFF2-40B4-BE49-F238E27FC236}">
                <a16:creationId xmlns:a16="http://schemas.microsoft.com/office/drawing/2014/main" id="{507BA8B9-127E-4070-8742-2CD6F3A3261C}"/>
              </a:ext>
            </a:extLst>
          </p:cNvPr>
          <p:cNvSpPr/>
          <p:nvPr/>
        </p:nvSpPr>
        <p:spPr>
          <a:xfrm rot="5400000">
            <a:off x="9996396" y="3939072"/>
            <a:ext cx="632233" cy="457318"/>
          </a:xfrm>
          <a:prstGeom prst="strip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PE"/>
          </a:p>
        </p:txBody>
      </p:sp>
      <p:sp>
        <p:nvSpPr>
          <p:cNvPr id="25" name="Flecha: a la derecha 24">
            <a:extLst>
              <a:ext uri="{FF2B5EF4-FFF2-40B4-BE49-F238E27FC236}">
                <a16:creationId xmlns:a16="http://schemas.microsoft.com/office/drawing/2014/main" id="{D1010CAD-4C7B-4F2C-A74E-C47CCECC3F2F}"/>
              </a:ext>
            </a:extLst>
          </p:cNvPr>
          <p:cNvSpPr/>
          <p:nvPr/>
        </p:nvSpPr>
        <p:spPr>
          <a:xfrm>
            <a:off x="8070112" y="1468023"/>
            <a:ext cx="411976" cy="22160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758955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10" name="Imagen 9">
            <a:extLst>
              <a:ext uri="{FF2B5EF4-FFF2-40B4-BE49-F238E27FC236}">
                <a16:creationId xmlns:a16="http://schemas.microsoft.com/office/drawing/2014/main" id="{F9B85748-C766-4761-8F27-EAF3657C0D23}"/>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72796" y="200067"/>
            <a:ext cx="1981546" cy="429859"/>
          </a:xfrm>
          <a:prstGeom prst="rect">
            <a:avLst/>
          </a:prstGeom>
        </p:spPr>
      </p:pic>
      <p:pic>
        <p:nvPicPr>
          <p:cNvPr id="16" name="Imagen 15">
            <a:extLst>
              <a:ext uri="{FF2B5EF4-FFF2-40B4-BE49-F238E27FC236}">
                <a16:creationId xmlns:a16="http://schemas.microsoft.com/office/drawing/2014/main" id="{D7110876-0CD9-4F81-A22B-D704C54DC50D}"/>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5920602" y="109738"/>
            <a:ext cx="1065384" cy="642363"/>
          </a:xfrm>
          <a:prstGeom prst="rect">
            <a:avLst/>
          </a:prstGeom>
        </p:spPr>
      </p:pic>
      <p:pic>
        <p:nvPicPr>
          <p:cNvPr id="17" name="Imagen 16">
            <a:extLst>
              <a:ext uri="{FF2B5EF4-FFF2-40B4-BE49-F238E27FC236}">
                <a16:creationId xmlns:a16="http://schemas.microsoft.com/office/drawing/2014/main" id="{65A37CEE-453F-4A69-803B-863D11D21935}"/>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9906016" y="215991"/>
            <a:ext cx="1779139" cy="429859"/>
          </a:xfrm>
          <a:prstGeom prst="rect">
            <a:avLst/>
          </a:prstGeom>
        </p:spPr>
      </p:pic>
      <p:sp>
        <p:nvSpPr>
          <p:cNvPr id="9" name="CuadroTexto 8">
            <a:extLst>
              <a:ext uri="{FF2B5EF4-FFF2-40B4-BE49-F238E27FC236}">
                <a16:creationId xmlns:a16="http://schemas.microsoft.com/office/drawing/2014/main" id="{7C53F928-BEB6-4A4D-AE09-C3DC05988E95}"/>
              </a:ext>
            </a:extLst>
          </p:cNvPr>
          <p:cNvSpPr txBox="1"/>
          <p:nvPr/>
        </p:nvSpPr>
        <p:spPr>
          <a:xfrm>
            <a:off x="3411279" y="358563"/>
            <a:ext cx="5369442" cy="400110"/>
          </a:xfrm>
          <a:prstGeom prst="rect">
            <a:avLst/>
          </a:prstGeom>
          <a:solidFill>
            <a:schemeClr val="accent1">
              <a:lumMod val="60000"/>
              <a:lumOff val="40000"/>
            </a:schemeClr>
          </a:solidFill>
        </p:spPr>
        <p:txBody>
          <a:bodyPr wrap="square">
            <a:spAutoFit/>
          </a:bodyPr>
          <a:lstStyle/>
          <a:p>
            <a:pPr algn="ctr"/>
            <a:r>
              <a:rPr lang="es-MX" sz="2000" b="1" dirty="0">
                <a:solidFill>
                  <a:srgbClr val="002060"/>
                </a:solidFill>
                <a:latin typeface="Poppins" panose="00000500000000000000" pitchFamily="2" charset="0"/>
                <a:cs typeface="Poppins" panose="00000500000000000000" pitchFamily="2" charset="0"/>
              </a:rPr>
              <a:t>Metodología del Proyecto Integrador </a:t>
            </a:r>
            <a:endParaRPr lang="es-PE" sz="2000" b="1" dirty="0">
              <a:solidFill>
                <a:srgbClr val="002060"/>
              </a:solidFill>
              <a:latin typeface="Poppins" panose="00000500000000000000" pitchFamily="2" charset="0"/>
              <a:cs typeface="Poppins" panose="00000500000000000000" pitchFamily="2" charset="0"/>
            </a:endParaRPr>
          </a:p>
        </p:txBody>
      </p:sp>
      <p:sp>
        <p:nvSpPr>
          <p:cNvPr id="11" name="Rectángulo 10">
            <a:extLst>
              <a:ext uri="{FF2B5EF4-FFF2-40B4-BE49-F238E27FC236}">
                <a16:creationId xmlns:a16="http://schemas.microsoft.com/office/drawing/2014/main" id="{5278FC88-3E64-4613-A294-B2C74ACF56B3}"/>
              </a:ext>
            </a:extLst>
          </p:cNvPr>
          <p:cNvSpPr/>
          <p:nvPr/>
        </p:nvSpPr>
        <p:spPr>
          <a:xfrm>
            <a:off x="1946185" y="1094392"/>
            <a:ext cx="2069806" cy="72991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MX" sz="2000" dirty="0">
                <a:solidFill>
                  <a:srgbClr val="C00000"/>
                </a:solidFill>
                <a:latin typeface="Poppins" panose="00000500000000000000" pitchFamily="2" charset="0"/>
                <a:cs typeface="Poppins" panose="00000500000000000000" pitchFamily="2" charset="0"/>
              </a:rPr>
              <a:t>1.</a:t>
            </a:r>
            <a:r>
              <a:rPr lang="es-MX" sz="2000" b="1" dirty="0">
                <a:solidFill>
                  <a:srgbClr val="002060"/>
                </a:solidFill>
                <a:effectLst>
                  <a:outerShdw blurRad="38100" dist="38100" dir="2700000" algn="tl">
                    <a:srgbClr val="000000">
                      <a:alpha val="43137"/>
                    </a:srgbClr>
                  </a:outerShdw>
                </a:effectLst>
                <a:latin typeface="Poppins" panose="00000500000000000000" pitchFamily="2" charset="0"/>
                <a:cs typeface="Poppins" panose="00000500000000000000" pitchFamily="2" charset="0"/>
              </a:rPr>
              <a:t>PLANEACIÓN</a:t>
            </a:r>
            <a:r>
              <a:rPr lang="es-MX" sz="2000" b="1" dirty="0">
                <a:solidFill>
                  <a:srgbClr val="C00000"/>
                </a:solidFill>
                <a:effectLst>
                  <a:outerShdw blurRad="38100" dist="38100" dir="2700000" algn="tl">
                    <a:srgbClr val="000000">
                      <a:alpha val="43137"/>
                    </a:srgbClr>
                  </a:outerShdw>
                </a:effectLst>
                <a:latin typeface="Poppins" panose="00000500000000000000" pitchFamily="2" charset="0"/>
                <a:cs typeface="Poppins" panose="00000500000000000000" pitchFamily="2" charset="0"/>
              </a:rPr>
              <a:t> </a:t>
            </a:r>
            <a:endParaRPr lang="es-PE" sz="2000" b="1" dirty="0">
              <a:solidFill>
                <a:srgbClr val="C00000"/>
              </a:solidFill>
              <a:effectLst>
                <a:outerShdw blurRad="38100" dist="38100" dir="2700000" algn="tl">
                  <a:srgbClr val="000000">
                    <a:alpha val="43137"/>
                  </a:srgbClr>
                </a:outerShdw>
              </a:effectLst>
              <a:latin typeface="Poppins" panose="00000500000000000000" pitchFamily="2" charset="0"/>
              <a:cs typeface="Poppins" panose="00000500000000000000" pitchFamily="2" charset="0"/>
            </a:endParaRPr>
          </a:p>
        </p:txBody>
      </p:sp>
      <p:sp>
        <p:nvSpPr>
          <p:cNvPr id="12" name="CuadroTexto 11">
            <a:extLst>
              <a:ext uri="{FF2B5EF4-FFF2-40B4-BE49-F238E27FC236}">
                <a16:creationId xmlns:a16="http://schemas.microsoft.com/office/drawing/2014/main" id="{6D53C720-8D30-4833-BB3E-FD8DFC3FF7AE}"/>
              </a:ext>
            </a:extLst>
          </p:cNvPr>
          <p:cNvSpPr txBox="1"/>
          <p:nvPr/>
        </p:nvSpPr>
        <p:spPr>
          <a:xfrm>
            <a:off x="4198088" y="935991"/>
            <a:ext cx="3795824" cy="400110"/>
          </a:xfrm>
          <a:prstGeom prst="rect">
            <a:avLst/>
          </a:prstGeom>
          <a:noFill/>
        </p:spPr>
        <p:txBody>
          <a:bodyPr wrap="square">
            <a:spAutoFit/>
          </a:bodyPr>
          <a:lstStyle/>
          <a:p>
            <a:pPr algn="ctr"/>
            <a:r>
              <a:rPr lang="es-PE" sz="2000" dirty="0"/>
              <a:t>Fases del proyecto integrador </a:t>
            </a:r>
          </a:p>
        </p:txBody>
      </p:sp>
      <p:sp>
        <p:nvSpPr>
          <p:cNvPr id="13" name="Rectángulo 12">
            <a:extLst>
              <a:ext uri="{FF2B5EF4-FFF2-40B4-BE49-F238E27FC236}">
                <a16:creationId xmlns:a16="http://schemas.microsoft.com/office/drawing/2014/main" id="{D66ED00E-0B2E-4ACB-805E-7C9F5045BDFA}"/>
              </a:ext>
            </a:extLst>
          </p:cNvPr>
          <p:cNvSpPr/>
          <p:nvPr/>
        </p:nvSpPr>
        <p:spPr>
          <a:xfrm>
            <a:off x="7768412" y="1566717"/>
            <a:ext cx="3023636" cy="101687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MX" sz="2400" b="1" dirty="0">
                <a:solidFill>
                  <a:srgbClr val="002060"/>
                </a:solidFill>
                <a:effectLst>
                  <a:outerShdw blurRad="38100" dist="38100" dir="2700000" algn="tl">
                    <a:srgbClr val="000000">
                      <a:alpha val="43137"/>
                    </a:srgbClr>
                  </a:outerShdw>
                </a:effectLst>
                <a:latin typeface="Poppins" panose="00000500000000000000" pitchFamily="2" charset="0"/>
                <a:cs typeface="Poppins" panose="00000500000000000000" pitchFamily="2" charset="0"/>
              </a:rPr>
              <a:t>2.</a:t>
            </a:r>
            <a:r>
              <a:rPr lang="es-MX" sz="2000" b="1" dirty="0">
                <a:solidFill>
                  <a:srgbClr val="002060"/>
                </a:solidFill>
                <a:effectLst>
                  <a:outerShdw blurRad="38100" dist="38100" dir="2700000" algn="tl">
                    <a:srgbClr val="000000">
                      <a:alpha val="43137"/>
                    </a:srgbClr>
                  </a:outerShdw>
                </a:effectLst>
                <a:latin typeface="Poppins" panose="00000500000000000000" pitchFamily="2" charset="0"/>
                <a:cs typeface="Poppins" panose="00000500000000000000" pitchFamily="2" charset="0"/>
              </a:rPr>
              <a:t>IMPLEMENTACIÓN</a:t>
            </a:r>
            <a:endParaRPr lang="es-PE" sz="2000" b="1" dirty="0">
              <a:solidFill>
                <a:srgbClr val="002060"/>
              </a:solidFill>
              <a:effectLst>
                <a:outerShdw blurRad="38100" dist="38100" dir="2700000" algn="tl">
                  <a:srgbClr val="000000">
                    <a:alpha val="43137"/>
                  </a:srgbClr>
                </a:outerShdw>
              </a:effectLst>
              <a:latin typeface="Poppins" panose="00000500000000000000" pitchFamily="2" charset="0"/>
              <a:cs typeface="Poppins" panose="00000500000000000000" pitchFamily="2" charset="0"/>
            </a:endParaRPr>
          </a:p>
        </p:txBody>
      </p:sp>
      <p:graphicFrame>
        <p:nvGraphicFramePr>
          <p:cNvPr id="14" name="Diagrama 13">
            <a:extLst>
              <a:ext uri="{FF2B5EF4-FFF2-40B4-BE49-F238E27FC236}">
                <a16:creationId xmlns:a16="http://schemas.microsoft.com/office/drawing/2014/main" id="{45127EC2-553D-46C1-B33D-319E5CA23F28}"/>
              </a:ext>
            </a:extLst>
          </p:cNvPr>
          <p:cNvGraphicFramePr/>
          <p:nvPr/>
        </p:nvGraphicFramePr>
        <p:xfrm>
          <a:off x="481263" y="1824308"/>
          <a:ext cx="5413383" cy="40245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2" name="Flecha: a la derecha con bandas 21">
            <a:extLst>
              <a:ext uri="{FF2B5EF4-FFF2-40B4-BE49-F238E27FC236}">
                <a16:creationId xmlns:a16="http://schemas.microsoft.com/office/drawing/2014/main" id="{72881D21-5B49-4342-8DE5-3C29494F748D}"/>
              </a:ext>
            </a:extLst>
          </p:cNvPr>
          <p:cNvSpPr/>
          <p:nvPr/>
        </p:nvSpPr>
        <p:spPr>
          <a:xfrm>
            <a:off x="5733316" y="1761485"/>
            <a:ext cx="1337044" cy="456299"/>
          </a:xfrm>
          <a:prstGeom prst="stripedRightArrow">
            <a:avLst/>
          </a:prstGeom>
          <a:solidFill>
            <a:schemeClr val="accent2">
              <a:lumMod val="60000"/>
              <a:lumOff val="40000"/>
            </a:schemeClr>
          </a:solidFill>
          <a:ln>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b="1">
              <a:ln w="22225">
                <a:solidFill>
                  <a:schemeClr val="accent2"/>
                </a:solidFill>
                <a:prstDash val="solid"/>
              </a:ln>
              <a:solidFill>
                <a:schemeClr val="accent2">
                  <a:lumMod val="40000"/>
                  <a:lumOff val="60000"/>
                </a:schemeClr>
              </a:solidFill>
            </a:endParaRPr>
          </a:p>
        </p:txBody>
      </p:sp>
      <p:sp>
        <p:nvSpPr>
          <p:cNvPr id="23" name="CuadroTexto 22">
            <a:extLst>
              <a:ext uri="{FF2B5EF4-FFF2-40B4-BE49-F238E27FC236}">
                <a16:creationId xmlns:a16="http://schemas.microsoft.com/office/drawing/2014/main" id="{84CFE97B-4FDE-413F-8689-D9521CB3CAE3}"/>
              </a:ext>
            </a:extLst>
          </p:cNvPr>
          <p:cNvSpPr txBox="1"/>
          <p:nvPr/>
        </p:nvSpPr>
        <p:spPr>
          <a:xfrm>
            <a:off x="8401493" y="2935472"/>
            <a:ext cx="2817628" cy="369332"/>
          </a:xfrm>
          <a:prstGeom prst="rect">
            <a:avLst/>
          </a:prstGeom>
          <a:noFill/>
        </p:spPr>
        <p:txBody>
          <a:bodyPr wrap="square">
            <a:spAutoFit/>
          </a:bodyPr>
          <a:lstStyle/>
          <a:p>
            <a:r>
              <a:rPr lang="es-PE" dirty="0"/>
              <a:t>Unidad didáctica </a:t>
            </a:r>
          </a:p>
        </p:txBody>
      </p:sp>
      <p:sp>
        <p:nvSpPr>
          <p:cNvPr id="24" name="CuadroTexto 23">
            <a:extLst>
              <a:ext uri="{FF2B5EF4-FFF2-40B4-BE49-F238E27FC236}">
                <a16:creationId xmlns:a16="http://schemas.microsoft.com/office/drawing/2014/main" id="{3985634A-1298-4091-A7C7-6C03D42F7914}"/>
              </a:ext>
            </a:extLst>
          </p:cNvPr>
          <p:cNvSpPr txBox="1"/>
          <p:nvPr/>
        </p:nvSpPr>
        <p:spPr>
          <a:xfrm>
            <a:off x="7587658" y="4067472"/>
            <a:ext cx="4000502" cy="369332"/>
          </a:xfrm>
          <a:prstGeom prst="rect">
            <a:avLst/>
          </a:prstGeom>
          <a:noFill/>
        </p:spPr>
        <p:txBody>
          <a:bodyPr wrap="square">
            <a:spAutoFit/>
          </a:bodyPr>
          <a:lstStyle/>
          <a:p>
            <a:pPr algn="ctr"/>
            <a:r>
              <a:rPr lang="es-MX" sz="1800" b="1" spc="-5" dirty="0">
                <a:solidFill>
                  <a:srgbClr val="C00000"/>
                </a:solidFill>
                <a:cs typeface="Corbel"/>
              </a:rPr>
              <a:t>Proyecto </a:t>
            </a:r>
            <a:r>
              <a:rPr lang="es-MX" sz="1800" b="1" dirty="0">
                <a:solidFill>
                  <a:srgbClr val="C00000"/>
                </a:solidFill>
                <a:cs typeface="Corbel"/>
              </a:rPr>
              <a:t>de </a:t>
            </a:r>
            <a:r>
              <a:rPr lang="es-MX" sz="1800" b="1" spc="-5" dirty="0">
                <a:solidFill>
                  <a:srgbClr val="C00000"/>
                </a:solidFill>
                <a:cs typeface="Corbel"/>
              </a:rPr>
              <a:t>aprendizaje </a:t>
            </a:r>
          </a:p>
        </p:txBody>
      </p:sp>
      <p:sp>
        <p:nvSpPr>
          <p:cNvPr id="25" name="CuadroTexto 24">
            <a:extLst>
              <a:ext uri="{FF2B5EF4-FFF2-40B4-BE49-F238E27FC236}">
                <a16:creationId xmlns:a16="http://schemas.microsoft.com/office/drawing/2014/main" id="{BBB01AE4-FC93-4535-9EA5-4490ECA731CC}"/>
              </a:ext>
            </a:extLst>
          </p:cNvPr>
          <p:cNvSpPr txBox="1"/>
          <p:nvPr/>
        </p:nvSpPr>
        <p:spPr>
          <a:xfrm>
            <a:off x="8273902" y="4604915"/>
            <a:ext cx="3072809" cy="2062103"/>
          </a:xfrm>
          <a:prstGeom prst="rect">
            <a:avLst/>
          </a:prstGeom>
          <a:noFill/>
          <a:ln>
            <a:solidFill>
              <a:schemeClr val="accent2">
                <a:lumMod val="75000"/>
              </a:schemeClr>
            </a:solidFill>
          </a:ln>
        </p:spPr>
        <p:txBody>
          <a:bodyPr wrap="square">
            <a:spAutoFit/>
          </a:bodyPr>
          <a:lstStyle/>
          <a:p>
            <a:pPr marL="285750" indent="-285750" algn="just">
              <a:buFont typeface="Wingdings" panose="05000000000000000000" pitchFamily="2" charset="2"/>
              <a:buChar char="q"/>
            </a:pPr>
            <a:r>
              <a:rPr lang="es-PE" sz="1400" dirty="0"/>
              <a:t>Articuladas a las estrategias pedagógicas del modelo, tomando en cuenta los enfoques de cada área curricular relacionados al plan de investigación.</a:t>
            </a:r>
          </a:p>
          <a:p>
            <a:pPr marL="285750" indent="-285750" algn="just">
              <a:buFont typeface="Wingdings" panose="05000000000000000000" pitchFamily="2" charset="2"/>
              <a:buChar char="q"/>
            </a:pPr>
            <a:endParaRPr lang="es-PE" sz="1400" dirty="0"/>
          </a:p>
          <a:p>
            <a:pPr marL="285750" indent="-285750" algn="just">
              <a:buFont typeface="Wingdings" panose="05000000000000000000" pitchFamily="2" charset="2"/>
              <a:buChar char="q"/>
            </a:pPr>
            <a:r>
              <a:rPr lang="es-PE" sz="1400" dirty="0"/>
              <a:t>Es acompañada y monitoreada por la directora o el director del CRFA. </a:t>
            </a:r>
          </a:p>
          <a:p>
            <a:pPr algn="just"/>
            <a:endParaRPr lang="es-PE" sz="1600" dirty="0"/>
          </a:p>
        </p:txBody>
      </p:sp>
      <p:sp>
        <p:nvSpPr>
          <p:cNvPr id="26" name="Flecha: a la derecha con bandas 25">
            <a:extLst>
              <a:ext uri="{FF2B5EF4-FFF2-40B4-BE49-F238E27FC236}">
                <a16:creationId xmlns:a16="http://schemas.microsoft.com/office/drawing/2014/main" id="{129F04BA-3E7E-4E82-B9AD-D578F57AAE64}"/>
              </a:ext>
            </a:extLst>
          </p:cNvPr>
          <p:cNvSpPr/>
          <p:nvPr/>
        </p:nvSpPr>
        <p:spPr>
          <a:xfrm rot="5400000">
            <a:off x="8887624" y="2442061"/>
            <a:ext cx="530028" cy="354787"/>
          </a:xfrm>
          <a:prstGeom prst="stripedRightArrow">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b="1">
              <a:ln w="22225">
                <a:solidFill>
                  <a:schemeClr val="accent2"/>
                </a:solidFill>
                <a:prstDash val="solid"/>
              </a:ln>
              <a:solidFill>
                <a:schemeClr val="accent2">
                  <a:lumMod val="40000"/>
                  <a:lumOff val="60000"/>
                </a:schemeClr>
              </a:solidFill>
            </a:endParaRPr>
          </a:p>
        </p:txBody>
      </p:sp>
      <p:sp>
        <p:nvSpPr>
          <p:cNvPr id="27" name="Flecha: a la derecha con bandas 26">
            <a:extLst>
              <a:ext uri="{FF2B5EF4-FFF2-40B4-BE49-F238E27FC236}">
                <a16:creationId xmlns:a16="http://schemas.microsoft.com/office/drawing/2014/main" id="{8B3B364D-E50E-4887-8F29-5AEBCD5DC673}"/>
              </a:ext>
            </a:extLst>
          </p:cNvPr>
          <p:cNvSpPr/>
          <p:nvPr/>
        </p:nvSpPr>
        <p:spPr>
          <a:xfrm rot="5400000">
            <a:off x="8923433" y="3479288"/>
            <a:ext cx="530028" cy="354787"/>
          </a:xfrm>
          <a:prstGeom prst="stripedRightArrow">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b="1">
              <a:ln w="22225">
                <a:solidFill>
                  <a:schemeClr val="accent2"/>
                </a:solidFill>
                <a:prstDash val="solid"/>
              </a:ln>
              <a:solidFill>
                <a:schemeClr val="accent2">
                  <a:lumMod val="40000"/>
                  <a:lumOff val="60000"/>
                </a:schemeClr>
              </a:solidFill>
            </a:endParaRPr>
          </a:p>
        </p:txBody>
      </p:sp>
      <p:sp>
        <p:nvSpPr>
          <p:cNvPr id="28" name="Cerrar llave 27">
            <a:extLst>
              <a:ext uri="{FF2B5EF4-FFF2-40B4-BE49-F238E27FC236}">
                <a16:creationId xmlns:a16="http://schemas.microsoft.com/office/drawing/2014/main" id="{60A0C951-B579-40CD-81A5-3B04A031731D}"/>
              </a:ext>
            </a:extLst>
          </p:cNvPr>
          <p:cNvSpPr/>
          <p:nvPr/>
        </p:nvSpPr>
        <p:spPr>
          <a:xfrm>
            <a:off x="5990854" y="2442366"/>
            <a:ext cx="467832" cy="3193601"/>
          </a:xfrm>
          <a:prstGeom prst="rightBrace">
            <a:avLst>
              <a:gd name="adj1" fmla="val 8333"/>
              <a:gd name="adj2" fmla="val 50999"/>
            </a:avLst>
          </a:prstGeom>
          <a:ln w="12700"/>
        </p:spPr>
        <p:style>
          <a:lnRef idx="1">
            <a:schemeClr val="accent2"/>
          </a:lnRef>
          <a:fillRef idx="0">
            <a:schemeClr val="accent2"/>
          </a:fillRef>
          <a:effectRef idx="0">
            <a:schemeClr val="accent2"/>
          </a:effectRef>
          <a:fontRef idx="minor">
            <a:schemeClr val="tx1"/>
          </a:fontRef>
        </p:style>
        <p:txBody>
          <a:bodyPr rtlCol="0" anchor="ctr"/>
          <a:lstStyle/>
          <a:p>
            <a:pPr algn="ctr"/>
            <a:endParaRPr lang="es-PE"/>
          </a:p>
        </p:txBody>
      </p:sp>
      <p:sp>
        <p:nvSpPr>
          <p:cNvPr id="29" name="CuadroTexto 28">
            <a:extLst>
              <a:ext uri="{FF2B5EF4-FFF2-40B4-BE49-F238E27FC236}">
                <a16:creationId xmlns:a16="http://schemas.microsoft.com/office/drawing/2014/main" id="{7FAB8801-A0DE-4FB1-979D-8796E68CF0E4}"/>
              </a:ext>
            </a:extLst>
          </p:cNvPr>
          <p:cNvSpPr txBox="1"/>
          <p:nvPr/>
        </p:nvSpPr>
        <p:spPr>
          <a:xfrm>
            <a:off x="6574688" y="3530929"/>
            <a:ext cx="1436979" cy="954107"/>
          </a:xfrm>
          <a:prstGeom prst="rect">
            <a:avLst/>
          </a:prstGeom>
          <a:noFill/>
          <a:ln>
            <a:solidFill>
              <a:schemeClr val="accent2">
                <a:lumMod val="75000"/>
              </a:schemeClr>
            </a:solidFill>
          </a:ln>
        </p:spPr>
        <p:txBody>
          <a:bodyPr wrap="square">
            <a:spAutoFit/>
          </a:bodyPr>
          <a:lstStyle/>
          <a:p>
            <a:pPr algn="just"/>
            <a:r>
              <a:rPr lang="es-PE" sz="1400" b="1" dirty="0"/>
              <a:t>Procesos de la planificación curricular en el MSE SA</a:t>
            </a:r>
          </a:p>
        </p:txBody>
      </p:sp>
      <p:sp>
        <p:nvSpPr>
          <p:cNvPr id="30" name="CuadroTexto 29">
            <a:extLst>
              <a:ext uri="{FF2B5EF4-FFF2-40B4-BE49-F238E27FC236}">
                <a16:creationId xmlns:a16="http://schemas.microsoft.com/office/drawing/2014/main" id="{AC95FE3E-5C8A-4B5D-8A40-87C7B0EBBFFF}"/>
              </a:ext>
            </a:extLst>
          </p:cNvPr>
          <p:cNvSpPr txBox="1"/>
          <p:nvPr/>
        </p:nvSpPr>
        <p:spPr>
          <a:xfrm>
            <a:off x="845289" y="5848867"/>
            <a:ext cx="6748571" cy="830997"/>
          </a:xfrm>
          <a:prstGeom prst="rect">
            <a:avLst/>
          </a:prstGeom>
          <a:noFill/>
        </p:spPr>
        <p:txBody>
          <a:bodyPr wrap="square">
            <a:spAutoFit/>
          </a:bodyPr>
          <a:lstStyle/>
          <a:p>
            <a:pPr algn="just"/>
            <a:r>
              <a:rPr lang="es-MX" sz="1200" b="1" spc="-5" dirty="0">
                <a:cs typeface="Corbel"/>
              </a:rPr>
              <a:t>Cada docente responsable </a:t>
            </a:r>
            <a:r>
              <a:rPr lang="es-MX" sz="1200" b="1" dirty="0">
                <a:cs typeface="Corbel"/>
              </a:rPr>
              <a:t>de </a:t>
            </a:r>
            <a:r>
              <a:rPr lang="es-MX" sz="1200" b="1" spc="-5" dirty="0">
                <a:cs typeface="Corbel"/>
              </a:rPr>
              <a:t>cada área, hace </a:t>
            </a:r>
            <a:r>
              <a:rPr lang="es-MX" sz="1200" b="1" dirty="0">
                <a:cs typeface="Corbel"/>
              </a:rPr>
              <a:t>propio para la </a:t>
            </a:r>
            <a:r>
              <a:rPr lang="es-MX" sz="1200" b="1" spc="-5" dirty="0">
                <a:cs typeface="Corbel"/>
              </a:rPr>
              <a:t>implementación, </a:t>
            </a:r>
            <a:r>
              <a:rPr lang="es-MX" sz="1200" b="1" dirty="0">
                <a:cs typeface="Corbel"/>
              </a:rPr>
              <a:t>los </a:t>
            </a:r>
            <a:r>
              <a:rPr lang="es-MX" sz="1200" b="1" spc="-5" dirty="0">
                <a:cs typeface="Corbel"/>
              </a:rPr>
              <a:t>propósitos planteados </a:t>
            </a:r>
            <a:r>
              <a:rPr lang="es-MX" sz="1200" b="1" dirty="0">
                <a:cs typeface="Corbel"/>
              </a:rPr>
              <a:t>y </a:t>
            </a:r>
            <a:r>
              <a:rPr lang="es-MX" sz="1200" b="1" spc="5" dirty="0">
                <a:cs typeface="Corbel"/>
              </a:rPr>
              <a:t> </a:t>
            </a:r>
            <a:r>
              <a:rPr lang="es-MX" sz="1200" b="1" dirty="0">
                <a:cs typeface="Corbel"/>
              </a:rPr>
              <a:t>las </a:t>
            </a:r>
            <a:r>
              <a:rPr lang="es-MX" sz="1200" b="1" spc="-5" dirty="0">
                <a:cs typeface="Corbel"/>
              </a:rPr>
              <a:t>intencionalidades pedagógicas en el proyecto, </a:t>
            </a:r>
            <a:r>
              <a:rPr lang="es-MX" sz="1200" b="1" dirty="0">
                <a:cs typeface="Corbel"/>
              </a:rPr>
              <a:t>las </a:t>
            </a:r>
            <a:r>
              <a:rPr lang="es-MX" sz="1200" b="1" spc="-5" dirty="0">
                <a:cs typeface="Corbel"/>
              </a:rPr>
              <a:t>estrategias comunes definidas en el colegiado, </a:t>
            </a:r>
            <a:r>
              <a:rPr lang="es-MX" sz="1200" b="1" dirty="0">
                <a:cs typeface="Corbel"/>
              </a:rPr>
              <a:t>los </a:t>
            </a:r>
            <a:r>
              <a:rPr lang="es-MX" sz="1200" b="1" spc="-5" dirty="0">
                <a:cs typeface="Corbel"/>
              </a:rPr>
              <a:t>procesos </a:t>
            </a:r>
            <a:r>
              <a:rPr lang="es-MX" sz="1200" b="1" dirty="0">
                <a:cs typeface="Corbel"/>
              </a:rPr>
              <a:t> </a:t>
            </a:r>
            <a:r>
              <a:rPr lang="es-MX" sz="1200" b="1" spc="-5" dirty="0">
                <a:cs typeface="Corbel"/>
              </a:rPr>
              <a:t>claves</a:t>
            </a:r>
            <a:r>
              <a:rPr lang="es-MX" sz="1200" b="1" dirty="0">
                <a:cs typeface="Corbel"/>
              </a:rPr>
              <a:t> del </a:t>
            </a:r>
            <a:r>
              <a:rPr lang="es-MX" sz="1200" b="1" spc="-5" dirty="0">
                <a:cs typeface="Corbel"/>
              </a:rPr>
              <a:t>proyecto,</a:t>
            </a:r>
            <a:r>
              <a:rPr lang="es-MX" sz="1200" b="1" dirty="0">
                <a:cs typeface="Corbel"/>
              </a:rPr>
              <a:t> los </a:t>
            </a:r>
            <a:r>
              <a:rPr lang="es-MX" sz="1200" b="1" spc="-5" dirty="0">
                <a:cs typeface="Corbel"/>
              </a:rPr>
              <a:t>productos en calidad</a:t>
            </a:r>
            <a:r>
              <a:rPr lang="es-MX" sz="1200" b="1" dirty="0">
                <a:cs typeface="Corbel"/>
              </a:rPr>
              <a:t> de </a:t>
            </a:r>
            <a:r>
              <a:rPr lang="es-MX" sz="1200" b="1" spc="-5" dirty="0">
                <a:cs typeface="Corbel"/>
              </a:rPr>
              <a:t>evidencias</a:t>
            </a:r>
            <a:r>
              <a:rPr lang="es-MX" sz="1200" b="1" dirty="0">
                <a:cs typeface="Corbel"/>
              </a:rPr>
              <a:t> de </a:t>
            </a:r>
            <a:r>
              <a:rPr lang="es-MX" sz="1200" b="1" spc="-5" dirty="0">
                <a:cs typeface="Corbel"/>
              </a:rPr>
              <a:t>aprendizaje.</a:t>
            </a:r>
            <a:r>
              <a:rPr lang="es-MX" sz="1200" b="1" dirty="0">
                <a:cs typeface="Corbel"/>
              </a:rPr>
              <a:t> </a:t>
            </a:r>
            <a:r>
              <a:rPr lang="es-MX" sz="1200" b="1" spc="-5" dirty="0">
                <a:cs typeface="Corbel"/>
              </a:rPr>
              <a:t>Asimismo, el </a:t>
            </a:r>
            <a:r>
              <a:rPr lang="es-MX" sz="1200" b="1" dirty="0">
                <a:cs typeface="Corbel"/>
              </a:rPr>
              <a:t>grado de </a:t>
            </a:r>
            <a:r>
              <a:rPr lang="es-MX" sz="1200" b="1" spc="-5" dirty="0">
                <a:cs typeface="Corbel"/>
              </a:rPr>
              <a:t>contribución </a:t>
            </a:r>
            <a:r>
              <a:rPr lang="es-MX" sz="1200" b="1" dirty="0">
                <a:cs typeface="Corbel"/>
              </a:rPr>
              <a:t> desde</a:t>
            </a:r>
            <a:r>
              <a:rPr lang="es-MX" sz="1200" b="1" spc="-10" dirty="0">
                <a:cs typeface="Corbel"/>
              </a:rPr>
              <a:t> </a:t>
            </a:r>
            <a:r>
              <a:rPr lang="es-MX" sz="1200" b="1" spc="-5" dirty="0">
                <a:cs typeface="Corbel"/>
              </a:rPr>
              <a:t>el</a:t>
            </a:r>
            <a:r>
              <a:rPr lang="es-MX" sz="1200" b="1" spc="5" dirty="0">
                <a:cs typeface="Corbel"/>
              </a:rPr>
              <a:t> </a:t>
            </a:r>
            <a:r>
              <a:rPr lang="es-MX" sz="1200" b="1" dirty="0">
                <a:cs typeface="Corbel"/>
              </a:rPr>
              <a:t>desarrollo</a:t>
            </a:r>
            <a:r>
              <a:rPr lang="es-MX" sz="1200" b="1" spc="-25" dirty="0">
                <a:cs typeface="Corbel"/>
              </a:rPr>
              <a:t> </a:t>
            </a:r>
            <a:r>
              <a:rPr lang="es-MX" sz="1200" b="1" dirty="0">
                <a:cs typeface="Corbel"/>
              </a:rPr>
              <a:t>de </a:t>
            </a:r>
            <a:r>
              <a:rPr lang="es-MX" sz="1200" b="1" spc="-5" dirty="0">
                <a:cs typeface="Corbel"/>
              </a:rPr>
              <a:t>competencias</a:t>
            </a:r>
            <a:r>
              <a:rPr lang="es-MX" sz="1200" b="1" spc="15" dirty="0">
                <a:cs typeface="Corbel"/>
              </a:rPr>
              <a:t> </a:t>
            </a:r>
            <a:r>
              <a:rPr lang="es-MX" sz="1200" b="1" dirty="0">
                <a:cs typeface="Corbel"/>
              </a:rPr>
              <a:t>del</a:t>
            </a:r>
            <a:r>
              <a:rPr lang="es-MX" sz="1200" b="1" spc="-5" dirty="0">
                <a:cs typeface="Corbel"/>
              </a:rPr>
              <a:t> estudiante</a:t>
            </a:r>
            <a:r>
              <a:rPr lang="es-MX" sz="1200" b="1" spc="10" dirty="0">
                <a:cs typeface="Corbel"/>
              </a:rPr>
              <a:t> </a:t>
            </a:r>
            <a:r>
              <a:rPr lang="es-MX" sz="1200" b="1" spc="-5" dirty="0">
                <a:cs typeface="Corbel"/>
              </a:rPr>
              <a:t>al</a:t>
            </a:r>
            <a:r>
              <a:rPr lang="es-MX" sz="1200" b="1" spc="10" dirty="0">
                <a:cs typeface="Corbel"/>
              </a:rPr>
              <a:t> </a:t>
            </a:r>
            <a:r>
              <a:rPr lang="es-MX" sz="1200" b="1" spc="-5" dirty="0">
                <a:cs typeface="Corbel"/>
              </a:rPr>
              <a:t>resultado </a:t>
            </a:r>
            <a:r>
              <a:rPr lang="es-MX" sz="1200" b="1" dirty="0">
                <a:cs typeface="Corbel"/>
              </a:rPr>
              <a:t>del</a:t>
            </a:r>
            <a:r>
              <a:rPr lang="es-MX" sz="1200" b="1" spc="-5" dirty="0">
                <a:cs typeface="Corbel"/>
              </a:rPr>
              <a:t> proyecto</a:t>
            </a:r>
            <a:endParaRPr lang="es-PE" sz="1200" dirty="0"/>
          </a:p>
        </p:txBody>
      </p:sp>
    </p:spTree>
    <p:extLst>
      <p:ext uri="{BB962C8B-B14F-4D97-AF65-F5344CB8AC3E}">
        <p14:creationId xmlns:p14="http://schemas.microsoft.com/office/powerpoint/2010/main" val="11460546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áfico 4">
            <a:extLst>
              <a:ext uri="{FF2B5EF4-FFF2-40B4-BE49-F238E27FC236}">
                <a16:creationId xmlns:a16="http://schemas.microsoft.com/office/drawing/2014/main" id="{E6110CD7-0151-A978-E5CE-6E6032F5D5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8893" y="187544"/>
            <a:ext cx="1943271" cy="428303"/>
          </a:xfrm>
          <a:prstGeom prst="rect">
            <a:avLst/>
          </a:prstGeom>
        </p:spPr>
      </p:pic>
      <p:pic>
        <p:nvPicPr>
          <p:cNvPr id="5" name="Imagen 4">
            <a:extLst>
              <a:ext uri="{FF2B5EF4-FFF2-40B4-BE49-F238E27FC236}">
                <a16:creationId xmlns:a16="http://schemas.microsoft.com/office/drawing/2014/main" id="{144AED1E-3A74-43F2-958D-D62B40442A1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graphicFrame>
        <p:nvGraphicFramePr>
          <p:cNvPr id="2" name="Tabla 1">
            <a:extLst>
              <a:ext uri="{FF2B5EF4-FFF2-40B4-BE49-F238E27FC236}">
                <a16:creationId xmlns:a16="http://schemas.microsoft.com/office/drawing/2014/main" id="{220C5F9E-F8B8-4ADF-BE9F-CF0B7A8F4AE8}"/>
              </a:ext>
            </a:extLst>
          </p:cNvPr>
          <p:cNvGraphicFramePr>
            <a:graphicFrameLocks noGrp="1"/>
          </p:cNvGraphicFramePr>
          <p:nvPr>
            <p:extLst>
              <p:ext uri="{D42A27DB-BD31-4B8C-83A1-F6EECF244321}">
                <p14:modId xmlns:p14="http://schemas.microsoft.com/office/powerpoint/2010/main" val="359621965"/>
              </p:ext>
            </p:extLst>
          </p:nvPr>
        </p:nvGraphicFramePr>
        <p:xfrm>
          <a:off x="439587" y="721501"/>
          <a:ext cx="11312825" cy="614940"/>
        </p:xfrm>
        <a:graphic>
          <a:graphicData uri="http://schemas.openxmlformats.org/drawingml/2006/table">
            <a:tbl>
              <a:tblPr>
                <a:tableStyleId>{5C22544A-7EE6-4342-B048-85BDC9FD1C3A}</a:tableStyleId>
              </a:tblPr>
              <a:tblGrid>
                <a:gridCol w="414045">
                  <a:extLst>
                    <a:ext uri="{9D8B030D-6E8A-4147-A177-3AD203B41FA5}">
                      <a16:colId xmlns:a16="http://schemas.microsoft.com/office/drawing/2014/main" val="3330396384"/>
                    </a:ext>
                  </a:extLst>
                </a:gridCol>
                <a:gridCol w="165432">
                  <a:extLst>
                    <a:ext uri="{9D8B030D-6E8A-4147-A177-3AD203B41FA5}">
                      <a16:colId xmlns:a16="http://schemas.microsoft.com/office/drawing/2014/main" val="1090967141"/>
                    </a:ext>
                  </a:extLst>
                </a:gridCol>
                <a:gridCol w="616847">
                  <a:extLst>
                    <a:ext uri="{9D8B030D-6E8A-4147-A177-3AD203B41FA5}">
                      <a16:colId xmlns:a16="http://schemas.microsoft.com/office/drawing/2014/main" val="4107491871"/>
                    </a:ext>
                  </a:extLst>
                </a:gridCol>
                <a:gridCol w="841891">
                  <a:extLst>
                    <a:ext uri="{9D8B030D-6E8A-4147-A177-3AD203B41FA5}">
                      <a16:colId xmlns:a16="http://schemas.microsoft.com/office/drawing/2014/main" val="3527370841"/>
                    </a:ext>
                  </a:extLst>
                </a:gridCol>
                <a:gridCol w="709891">
                  <a:extLst>
                    <a:ext uri="{9D8B030D-6E8A-4147-A177-3AD203B41FA5}">
                      <a16:colId xmlns:a16="http://schemas.microsoft.com/office/drawing/2014/main" val="2183747303"/>
                    </a:ext>
                  </a:extLst>
                </a:gridCol>
                <a:gridCol w="740992">
                  <a:extLst>
                    <a:ext uri="{9D8B030D-6E8A-4147-A177-3AD203B41FA5}">
                      <a16:colId xmlns:a16="http://schemas.microsoft.com/office/drawing/2014/main" val="2485692063"/>
                    </a:ext>
                  </a:extLst>
                </a:gridCol>
                <a:gridCol w="703877">
                  <a:extLst>
                    <a:ext uri="{9D8B030D-6E8A-4147-A177-3AD203B41FA5}">
                      <a16:colId xmlns:a16="http://schemas.microsoft.com/office/drawing/2014/main" val="966695723"/>
                    </a:ext>
                  </a:extLst>
                </a:gridCol>
                <a:gridCol w="719403">
                  <a:extLst>
                    <a:ext uri="{9D8B030D-6E8A-4147-A177-3AD203B41FA5}">
                      <a16:colId xmlns:a16="http://schemas.microsoft.com/office/drawing/2014/main" val="3572934516"/>
                    </a:ext>
                  </a:extLst>
                </a:gridCol>
                <a:gridCol w="779785">
                  <a:extLst>
                    <a:ext uri="{9D8B030D-6E8A-4147-A177-3AD203B41FA5}">
                      <a16:colId xmlns:a16="http://schemas.microsoft.com/office/drawing/2014/main" val="1134931805"/>
                    </a:ext>
                  </a:extLst>
                </a:gridCol>
                <a:gridCol w="615892">
                  <a:extLst>
                    <a:ext uri="{9D8B030D-6E8A-4147-A177-3AD203B41FA5}">
                      <a16:colId xmlns:a16="http://schemas.microsoft.com/office/drawing/2014/main" val="43915641"/>
                    </a:ext>
                  </a:extLst>
                </a:gridCol>
                <a:gridCol w="814289">
                  <a:extLst>
                    <a:ext uri="{9D8B030D-6E8A-4147-A177-3AD203B41FA5}">
                      <a16:colId xmlns:a16="http://schemas.microsoft.com/office/drawing/2014/main" val="2165073784"/>
                    </a:ext>
                  </a:extLst>
                </a:gridCol>
                <a:gridCol w="759083">
                  <a:extLst>
                    <a:ext uri="{9D8B030D-6E8A-4147-A177-3AD203B41FA5}">
                      <a16:colId xmlns:a16="http://schemas.microsoft.com/office/drawing/2014/main" val="991923876"/>
                    </a:ext>
                  </a:extLst>
                </a:gridCol>
                <a:gridCol w="947128">
                  <a:extLst>
                    <a:ext uri="{9D8B030D-6E8A-4147-A177-3AD203B41FA5}">
                      <a16:colId xmlns:a16="http://schemas.microsoft.com/office/drawing/2014/main" val="709133334"/>
                    </a:ext>
                  </a:extLst>
                </a:gridCol>
                <a:gridCol w="414045">
                  <a:extLst>
                    <a:ext uri="{9D8B030D-6E8A-4147-A177-3AD203B41FA5}">
                      <a16:colId xmlns:a16="http://schemas.microsoft.com/office/drawing/2014/main" val="3296316865"/>
                    </a:ext>
                  </a:extLst>
                </a:gridCol>
                <a:gridCol w="414045">
                  <a:extLst>
                    <a:ext uri="{9D8B030D-6E8A-4147-A177-3AD203B41FA5}">
                      <a16:colId xmlns:a16="http://schemas.microsoft.com/office/drawing/2014/main" val="3093824847"/>
                    </a:ext>
                  </a:extLst>
                </a:gridCol>
                <a:gridCol w="414045">
                  <a:extLst>
                    <a:ext uri="{9D8B030D-6E8A-4147-A177-3AD203B41FA5}">
                      <a16:colId xmlns:a16="http://schemas.microsoft.com/office/drawing/2014/main" val="2540865761"/>
                    </a:ext>
                  </a:extLst>
                </a:gridCol>
                <a:gridCol w="414045">
                  <a:extLst>
                    <a:ext uri="{9D8B030D-6E8A-4147-A177-3AD203B41FA5}">
                      <a16:colId xmlns:a16="http://schemas.microsoft.com/office/drawing/2014/main" val="1303588265"/>
                    </a:ext>
                  </a:extLst>
                </a:gridCol>
                <a:gridCol w="414045">
                  <a:extLst>
                    <a:ext uri="{9D8B030D-6E8A-4147-A177-3AD203B41FA5}">
                      <a16:colId xmlns:a16="http://schemas.microsoft.com/office/drawing/2014/main" val="1262240145"/>
                    </a:ext>
                  </a:extLst>
                </a:gridCol>
                <a:gridCol w="414045">
                  <a:extLst>
                    <a:ext uri="{9D8B030D-6E8A-4147-A177-3AD203B41FA5}">
                      <a16:colId xmlns:a16="http://schemas.microsoft.com/office/drawing/2014/main" val="2242571168"/>
                    </a:ext>
                  </a:extLst>
                </a:gridCol>
              </a:tblGrid>
              <a:tr h="301740">
                <a:tc>
                  <a:txBody>
                    <a:bodyPr/>
                    <a:lstStyle/>
                    <a:p>
                      <a:pPr algn="ctr" fontAlgn="b"/>
                      <a:r>
                        <a:rPr lang="es-PE" sz="1000" b="1" u="none" strike="noStrike" dirty="0">
                          <a:effectLst/>
                          <a:latin typeface="Poppins" panose="00000500000000000000" pitchFamily="2" charset="0"/>
                          <a:cs typeface="Poppins" panose="00000500000000000000" pitchFamily="2" charset="0"/>
                        </a:rPr>
                        <a:t>MES</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vert="vert27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CI</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vert="vert27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PLAN DE INVESTIGACION</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00" b="1" u="none" strike="noStrike" dirty="0">
                          <a:effectLst/>
                          <a:latin typeface="Poppins" panose="00000500000000000000" pitchFamily="2" charset="0"/>
                          <a:cs typeface="Poppins" panose="00000500000000000000" pitchFamily="2" charset="0"/>
                        </a:rPr>
                        <a:t>PROPOSITO DEL PLAN DE INVESTIGACION</a:t>
                      </a:r>
                      <a:endParaRPr lang="es-ES"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CONTENIDOS</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PUESTA EN COMUN</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VISITA DE ESTUDIOS</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TERTULIA PROFESIONAL</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APRENDIZAJE PRACTICO</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CURSO TECNICO</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COMUNICACIÓN</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MATEMATICA</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CIENCIA Y TECNOLOGIA</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CC. SS.</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00" b="1" i="0" u="none" strike="noStrike" dirty="0">
                          <a:solidFill>
                            <a:srgbClr val="000000"/>
                          </a:solidFill>
                          <a:effectLst/>
                          <a:latin typeface="Poppins" panose="00000500000000000000" pitchFamily="2" charset="0"/>
                          <a:cs typeface="Poppins" panose="00000500000000000000" pitchFamily="2" charset="0"/>
                        </a:rPr>
                        <a:t>F</a:t>
                      </a:r>
                      <a:r>
                        <a:rPr lang="es-PE" sz="1000" b="1" i="0" u="none" strike="noStrike" dirty="0">
                          <a:solidFill>
                            <a:srgbClr val="000000"/>
                          </a:solidFill>
                          <a:effectLst/>
                          <a:latin typeface="Poppins" panose="00000500000000000000" pitchFamily="2" charset="0"/>
                          <a:cs typeface="Poppins" panose="00000500000000000000" pitchFamily="2" charset="0"/>
                        </a:rPr>
                        <a:t>CC</a:t>
                      </a: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Arte</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Ed.  Física</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Religión</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EPT</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419389314"/>
                  </a:ext>
                </a:extLst>
              </a:tr>
            </a:tbl>
          </a:graphicData>
        </a:graphic>
      </p:graphicFrame>
      <p:graphicFrame>
        <p:nvGraphicFramePr>
          <p:cNvPr id="3" name="Tabla 2">
            <a:extLst>
              <a:ext uri="{FF2B5EF4-FFF2-40B4-BE49-F238E27FC236}">
                <a16:creationId xmlns:a16="http://schemas.microsoft.com/office/drawing/2014/main" id="{65473CEE-5DEF-465E-906E-4598A0ADA0E7}"/>
              </a:ext>
            </a:extLst>
          </p:cNvPr>
          <p:cNvGraphicFramePr>
            <a:graphicFrameLocks noGrp="1"/>
          </p:cNvGraphicFramePr>
          <p:nvPr>
            <p:extLst>
              <p:ext uri="{D42A27DB-BD31-4B8C-83A1-F6EECF244321}">
                <p14:modId xmlns:p14="http://schemas.microsoft.com/office/powerpoint/2010/main" val="2934228416"/>
              </p:ext>
            </p:extLst>
          </p:nvPr>
        </p:nvGraphicFramePr>
        <p:xfrm>
          <a:off x="439587" y="1344016"/>
          <a:ext cx="1098641" cy="5118405"/>
        </p:xfrm>
        <a:graphic>
          <a:graphicData uri="http://schemas.openxmlformats.org/drawingml/2006/table">
            <a:tbl>
              <a:tblPr>
                <a:tableStyleId>{5C22544A-7EE6-4342-B048-85BDC9FD1C3A}</a:tableStyleId>
              </a:tblPr>
              <a:tblGrid>
                <a:gridCol w="178320">
                  <a:extLst>
                    <a:ext uri="{9D8B030D-6E8A-4147-A177-3AD203B41FA5}">
                      <a16:colId xmlns:a16="http://schemas.microsoft.com/office/drawing/2014/main" val="683944769"/>
                    </a:ext>
                  </a:extLst>
                </a:gridCol>
                <a:gridCol w="324819">
                  <a:extLst>
                    <a:ext uri="{9D8B030D-6E8A-4147-A177-3AD203B41FA5}">
                      <a16:colId xmlns:a16="http://schemas.microsoft.com/office/drawing/2014/main" val="2413488150"/>
                    </a:ext>
                  </a:extLst>
                </a:gridCol>
                <a:gridCol w="595502">
                  <a:extLst>
                    <a:ext uri="{9D8B030D-6E8A-4147-A177-3AD203B41FA5}">
                      <a16:colId xmlns:a16="http://schemas.microsoft.com/office/drawing/2014/main" val="1587225128"/>
                    </a:ext>
                  </a:extLst>
                </a:gridCol>
              </a:tblGrid>
              <a:tr h="5118405">
                <a:tc>
                  <a:txBody>
                    <a:bodyPr/>
                    <a:lstStyle/>
                    <a:p>
                      <a:pPr algn="ctr" fontAlgn="ctr"/>
                      <a:r>
                        <a:rPr lang="es-PE" sz="1100" u="none" strike="noStrike" dirty="0">
                          <a:effectLst/>
                          <a:latin typeface="Poppins" panose="00000500000000000000" pitchFamily="2" charset="0"/>
                          <a:cs typeface="Poppins" panose="00000500000000000000" pitchFamily="2" charset="0"/>
                        </a:rPr>
                        <a:t>ABRIL</a:t>
                      </a:r>
                      <a:endParaRPr lang="es-PE" sz="11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vert="vert270" anchor="ctr"/>
                </a:tc>
                <a:tc>
                  <a:txBody>
                    <a:bodyPr/>
                    <a:lstStyle/>
                    <a:p>
                      <a:pPr algn="ctr" fontAlgn="ctr"/>
                      <a:r>
                        <a:rPr lang="es-PE" sz="1100" u="none" strike="noStrike" dirty="0">
                          <a:effectLst/>
                          <a:latin typeface="Poppins" panose="00000500000000000000" pitchFamily="2" charset="0"/>
                          <a:cs typeface="Poppins" panose="00000500000000000000" pitchFamily="2" charset="0"/>
                        </a:rPr>
                        <a:t>CULTIVO DE PAPA</a:t>
                      </a:r>
                      <a:endParaRPr lang="es-PE" sz="11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vert="vert270" anchor="ctr"/>
                </a:tc>
                <a:tc>
                  <a:txBody>
                    <a:bodyPr/>
                    <a:lstStyle/>
                    <a:p>
                      <a:pPr algn="ctr" fontAlgn="ctr"/>
                      <a:r>
                        <a:rPr lang="es-ES" sz="1100" u="none" strike="noStrike" dirty="0">
                          <a:effectLst/>
                          <a:latin typeface="Poppins" panose="00000500000000000000" pitchFamily="2" charset="0"/>
                          <a:cs typeface="Poppins" panose="00000500000000000000" pitchFamily="2" charset="0"/>
                        </a:rPr>
                        <a:t>RECONOCE LAS</a:t>
                      </a:r>
                      <a:br>
                        <a:rPr lang="es-ES" sz="1100" u="none" strike="noStrike" dirty="0">
                          <a:effectLst/>
                          <a:latin typeface="Poppins" panose="00000500000000000000" pitchFamily="2" charset="0"/>
                          <a:cs typeface="Poppins" panose="00000500000000000000" pitchFamily="2" charset="0"/>
                        </a:rPr>
                      </a:br>
                      <a:r>
                        <a:rPr lang="es-ES" sz="1100" u="none" strike="noStrike" dirty="0">
                          <a:effectLst/>
                          <a:latin typeface="Poppins" panose="00000500000000000000" pitchFamily="2" charset="0"/>
                          <a:cs typeface="Poppins" panose="00000500000000000000" pitchFamily="2" charset="0"/>
                        </a:rPr>
                        <a:t>PLAGAS Y</a:t>
                      </a:r>
                      <a:br>
                        <a:rPr lang="es-ES" sz="1100" u="none" strike="noStrike" dirty="0">
                          <a:effectLst/>
                          <a:latin typeface="Poppins" panose="00000500000000000000" pitchFamily="2" charset="0"/>
                          <a:cs typeface="Poppins" panose="00000500000000000000" pitchFamily="2" charset="0"/>
                        </a:rPr>
                      </a:br>
                      <a:r>
                        <a:rPr lang="es-ES" sz="1100" u="none" strike="noStrike" dirty="0">
                          <a:effectLst/>
                          <a:latin typeface="Poppins" panose="00000500000000000000" pitchFamily="2" charset="0"/>
                          <a:cs typeface="Poppins" panose="00000500000000000000" pitchFamily="2" charset="0"/>
                        </a:rPr>
                        <a:t>ENFERMEDADES EN</a:t>
                      </a:r>
                      <a:br>
                        <a:rPr lang="es-ES" sz="1100" u="none" strike="noStrike" dirty="0">
                          <a:effectLst/>
                          <a:latin typeface="Poppins" panose="00000500000000000000" pitchFamily="2" charset="0"/>
                          <a:cs typeface="Poppins" panose="00000500000000000000" pitchFamily="2" charset="0"/>
                        </a:rPr>
                      </a:br>
                      <a:r>
                        <a:rPr lang="es-ES" sz="1100" u="none" strike="noStrike" dirty="0">
                          <a:effectLst/>
                          <a:latin typeface="Poppins" panose="00000500000000000000" pitchFamily="2" charset="0"/>
                          <a:cs typeface="Poppins" panose="00000500000000000000" pitchFamily="2" charset="0"/>
                        </a:rPr>
                        <a:t>EL CULTIVO DE</a:t>
                      </a:r>
                      <a:br>
                        <a:rPr lang="es-ES" sz="1100" u="none" strike="noStrike" dirty="0">
                          <a:effectLst/>
                          <a:latin typeface="Poppins" panose="00000500000000000000" pitchFamily="2" charset="0"/>
                          <a:cs typeface="Poppins" panose="00000500000000000000" pitchFamily="2" charset="0"/>
                        </a:rPr>
                      </a:br>
                      <a:r>
                        <a:rPr lang="es-ES" sz="1100" u="none" strike="noStrike" dirty="0">
                          <a:effectLst/>
                          <a:latin typeface="Poppins" panose="00000500000000000000" pitchFamily="2" charset="0"/>
                          <a:cs typeface="Poppins" panose="00000500000000000000" pitchFamily="2" charset="0"/>
                        </a:rPr>
                        <a:t>PAPA.</a:t>
                      </a:r>
                      <a:endParaRPr lang="es-ES" sz="11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ctr"/>
                </a:tc>
                <a:extLst>
                  <a:ext uri="{0D108BD9-81ED-4DB2-BD59-A6C34878D82A}">
                    <a16:rowId xmlns:a16="http://schemas.microsoft.com/office/drawing/2014/main" val="2491294714"/>
                  </a:ext>
                </a:extLst>
              </a:tr>
            </a:tbl>
          </a:graphicData>
        </a:graphic>
      </p:graphicFrame>
      <p:graphicFrame>
        <p:nvGraphicFramePr>
          <p:cNvPr id="7" name="Tabla 6">
            <a:extLst>
              <a:ext uri="{FF2B5EF4-FFF2-40B4-BE49-F238E27FC236}">
                <a16:creationId xmlns:a16="http://schemas.microsoft.com/office/drawing/2014/main" id="{B24A4CBE-06B6-4FB2-B59D-467E43791B35}"/>
              </a:ext>
            </a:extLst>
          </p:cNvPr>
          <p:cNvGraphicFramePr>
            <a:graphicFrameLocks noGrp="1"/>
          </p:cNvGraphicFramePr>
          <p:nvPr/>
        </p:nvGraphicFramePr>
        <p:xfrm>
          <a:off x="1639614" y="1336441"/>
          <a:ext cx="5108026" cy="5125980"/>
        </p:xfrm>
        <a:graphic>
          <a:graphicData uri="http://schemas.openxmlformats.org/drawingml/2006/table">
            <a:tbl>
              <a:tblPr>
                <a:tableStyleId>{5C22544A-7EE6-4342-B048-85BDC9FD1C3A}</a:tableStyleId>
              </a:tblPr>
              <a:tblGrid>
                <a:gridCol w="879404">
                  <a:extLst>
                    <a:ext uri="{9D8B030D-6E8A-4147-A177-3AD203B41FA5}">
                      <a16:colId xmlns:a16="http://schemas.microsoft.com/office/drawing/2014/main" val="2326027963"/>
                    </a:ext>
                  </a:extLst>
                </a:gridCol>
                <a:gridCol w="757785">
                  <a:extLst>
                    <a:ext uri="{9D8B030D-6E8A-4147-A177-3AD203B41FA5}">
                      <a16:colId xmlns:a16="http://schemas.microsoft.com/office/drawing/2014/main" val="2901083821"/>
                    </a:ext>
                  </a:extLst>
                </a:gridCol>
                <a:gridCol w="654874">
                  <a:extLst>
                    <a:ext uri="{9D8B030D-6E8A-4147-A177-3AD203B41FA5}">
                      <a16:colId xmlns:a16="http://schemas.microsoft.com/office/drawing/2014/main" val="2837095876"/>
                    </a:ext>
                  </a:extLst>
                </a:gridCol>
                <a:gridCol w="654875">
                  <a:extLst>
                    <a:ext uri="{9D8B030D-6E8A-4147-A177-3AD203B41FA5}">
                      <a16:colId xmlns:a16="http://schemas.microsoft.com/office/drawing/2014/main" val="1514134213"/>
                    </a:ext>
                  </a:extLst>
                </a:gridCol>
                <a:gridCol w="654875">
                  <a:extLst>
                    <a:ext uri="{9D8B030D-6E8A-4147-A177-3AD203B41FA5}">
                      <a16:colId xmlns:a16="http://schemas.microsoft.com/office/drawing/2014/main" val="3993215676"/>
                    </a:ext>
                  </a:extLst>
                </a:gridCol>
                <a:gridCol w="701652">
                  <a:extLst>
                    <a:ext uri="{9D8B030D-6E8A-4147-A177-3AD203B41FA5}">
                      <a16:colId xmlns:a16="http://schemas.microsoft.com/office/drawing/2014/main" val="2885865257"/>
                    </a:ext>
                  </a:extLst>
                </a:gridCol>
                <a:gridCol w="804561">
                  <a:extLst>
                    <a:ext uri="{9D8B030D-6E8A-4147-A177-3AD203B41FA5}">
                      <a16:colId xmlns:a16="http://schemas.microsoft.com/office/drawing/2014/main" val="3368841268"/>
                    </a:ext>
                  </a:extLst>
                </a:gridCol>
              </a:tblGrid>
              <a:tr h="4169967">
                <a:tc>
                  <a:txBody>
                    <a:bodyPr/>
                    <a:lstStyle/>
                    <a:p>
                      <a:pPr algn="l" fontAlgn="t"/>
                      <a:endParaRPr lang="es-ES" sz="800" u="none" strike="noStrike" dirty="0">
                        <a:effectLst/>
                        <a:latin typeface="Poppins" panose="00000500000000000000" pitchFamily="2" charset="0"/>
                        <a:cs typeface="Poppins" panose="00000500000000000000" pitchFamily="2" charset="0"/>
                      </a:endParaRPr>
                    </a:p>
                    <a:p>
                      <a:pPr algn="l" fontAlgn="t"/>
                      <a:r>
                        <a:rPr lang="es-ES" sz="800" u="none" strike="noStrike" dirty="0">
                          <a:effectLst/>
                          <a:latin typeface="Poppins" panose="00000500000000000000" pitchFamily="2" charset="0"/>
                          <a:cs typeface="Poppins" panose="00000500000000000000" pitchFamily="2" charset="0"/>
                        </a:rPr>
                        <a:t>Selecciona datos con criterio técnico sobre la prevención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control de plagas y enfermedades en el cultivo de papa,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mediante recojo de información oral y escrita fehaciente, 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través de la observación, indagación, entrevista para obtener</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buena producción, calidad de papa y motivador rentabilidad</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económica.</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algn="l" fontAlgn="ctr"/>
                      <a:r>
                        <a:rPr lang="es-ES" sz="800" u="none" strike="noStrike" dirty="0">
                          <a:effectLst/>
                          <a:latin typeface="Poppins" panose="00000500000000000000" pitchFamily="2" charset="0"/>
                          <a:cs typeface="Poppins" panose="00000500000000000000" pitchFamily="2" charset="0"/>
                        </a:rPr>
                        <a:t>Clasificación de plagas y enfermedades.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-Prevención y tratamiento de plagas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enfermedades.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-Productos para el control fitosanitario.</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ctr"/>
                </a:tc>
                <a:tc>
                  <a:txBody>
                    <a:bodyPr/>
                    <a:lstStyle/>
                    <a:p>
                      <a:pPr algn="l" fontAlgn="t"/>
                      <a:r>
                        <a:rPr lang="es-ES" sz="800" u="none" strike="noStrike" dirty="0">
                          <a:effectLst/>
                          <a:latin typeface="Poppins" panose="00000500000000000000" pitchFamily="2" charset="0"/>
                          <a:cs typeface="Poppins" panose="00000500000000000000" pitchFamily="2" charset="0"/>
                        </a:rPr>
                        <a:t>CO1, CA3, D6. Expresa oralmente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ideas y emociones sobre las plagas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enfermedades en el cultivo de papa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 forma coherente y cohesionada.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Ordena y jerarquiza las ideas y las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desarrolla para ampliar o precisar la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información. Estructura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estratégicamente una secuencia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textual (Argumenta, narra, describe,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etc.) de forma apropiada.</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algn="l" fontAlgn="t"/>
                      <a:r>
                        <a:rPr lang="es-ES" sz="800" u="none" strike="noStrike" dirty="0">
                          <a:effectLst/>
                          <a:latin typeface="Poppins" panose="00000500000000000000" pitchFamily="2" charset="0"/>
                          <a:cs typeface="Poppins" panose="00000500000000000000" pitchFamily="2" charset="0"/>
                        </a:rPr>
                        <a:t>CO1, CA1, D1. Selecciona en equipo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necesidades o problemas de un grupo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usuarios de su entorno para mejorarlo 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resolverlo los problemas de plagas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enfermedades en el cultivo de papa a partir</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 su campo de interés. Determina los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principales factores que los originan</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utilizando información obtenida a través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la observación y entrevistas grupales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estructuradas en una visita guiada.</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algn="l" fontAlgn="t"/>
                      <a:r>
                        <a:rPr lang="es-ES" sz="800" u="none" strike="noStrike" dirty="0">
                          <a:effectLst/>
                          <a:latin typeface="Poppins" panose="00000500000000000000" pitchFamily="2" charset="0"/>
                          <a:cs typeface="Poppins" panose="00000500000000000000" pitchFamily="2" charset="0"/>
                        </a:rPr>
                        <a:t>CO1, CA3, C4. Planifica un plan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acción para el manejo integrado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plagas y enfermedades en el cultivo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 papa en equipo en un clima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diálogo y respeto hacia las ideas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opiniones de los demás. Asume con</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responsabilidad su rol y colabora con</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las tareas de sus compañeros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compartiendo información, estrategias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y recursos para el logro del objetivo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común.</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algn="l" fontAlgn="t"/>
                      <a:r>
                        <a:rPr lang="es-ES" sz="800" u="none" strike="noStrike" dirty="0">
                          <a:effectLst/>
                          <a:latin typeface="Poppins" panose="00000500000000000000" pitchFamily="2" charset="0"/>
                          <a:cs typeface="Poppins" panose="00000500000000000000" pitchFamily="2" charset="0"/>
                        </a:rPr>
                        <a:t>CO1 CA2. Selecciona los insumos y materiales necesarios para elaborar</a:t>
                      </a:r>
                      <a:br>
                        <a:rPr lang="es-ES" sz="800" u="none" strike="noStrike" dirty="0">
                          <a:effectLst/>
                          <a:latin typeface="Poppins" panose="00000500000000000000" pitchFamily="2" charset="0"/>
                          <a:cs typeface="Poppins" panose="00000500000000000000" pitchFamily="2" charset="0"/>
                        </a:rPr>
                      </a:br>
                      <a:r>
                        <a:rPr lang="es-ES" sz="800" u="none" strike="noStrike" dirty="0" err="1">
                          <a:effectLst/>
                          <a:latin typeface="Poppins" panose="00000500000000000000" pitchFamily="2" charset="0"/>
                          <a:cs typeface="Poppins" panose="00000500000000000000" pitchFamily="2" charset="0"/>
                        </a:rPr>
                        <a:t>biol</a:t>
                      </a:r>
                      <a:r>
                        <a:rPr lang="es-ES" sz="800" u="none" strike="noStrike" dirty="0">
                          <a:effectLst/>
                          <a:latin typeface="Poppins" panose="00000500000000000000" pitchFamily="2" charset="0"/>
                          <a:cs typeface="Poppins" panose="00000500000000000000" pitchFamily="2" charset="0"/>
                        </a:rPr>
                        <a:t> y organiza actividades para su obtención. Planifica las acciones que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debe ejecutar y prevé alternativas de solución ante situaciones imprevistas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o accidentes.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CO1 CA2. Emplea habilidades técnicas para elaborar </a:t>
                      </a:r>
                      <a:r>
                        <a:rPr lang="es-ES" sz="800" u="none" strike="noStrike" dirty="0" err="1">
                          <a:effectLst/>
                          <a:latin typeface="Poppins" panose="00000500000000000000" pitchFamily="2" charset="0"/>
                          <a:cs typeface="Poppins" panose="00000500000000000000" pitchFamily="2" charset="0"/>
                        </a:rPr>
                        <a:t>biol</a:t>
                      </a:r>
                      <a:r>
                        <a:rPr lang="es-ES" sz="800" u="none" strike="noStrike" dirty="0">
                          <a:effectLst/>
                          <a:latin typeface="Poppins" panose="00000500000000000000" pitchFamily="2" charset="0"/>
                          <a:cs typeface="Poppins" panose="00000500000000000000" pitchFamily="2" charset="0"/>
                        </a:rPr>
                        <a:t> siendo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responsable con el ambiente, usando sosteniblemente los recursos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naturales y aplicando normas de seguridad en el trabajo.</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algn="l" fontAlgn="t"/>
                      <a:r>
                        <a:rPr lang="es-ES" sz="800" u="none" strike="noStrike" dirty="0">
                          <a:effectLst/>
                          <a:latin typeface="Poppins" panose="00000500000000000000" pitchFamily="2" charset="0"/>
                          <a:cs typeface="Poppins" panose="00000500000000000000" pitchFamily="2" charset="0"/>
                        </a:rPr>
                        <a:t>CO1, CA2, D3. Selecciona procesos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producción de un producto casero para el</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control de plagas y enfermedades en el</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cultivo de papa y emplea habilidades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técnicas pertinentes y las implementa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siendo responsable con el ambiente,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usando sosteniblemente los recursos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naturales y aplicando normas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seguridad en el trabajo.</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extLst>
                  <a:ext uri="{0D108BD9-81ED-4DB2-BD59-A6C34878D82A}">
                    <a16:rowId xmlns:a16="http://schemas.microsoft.com/office/drawing/2014/main" val="2209087420"/>
                  </a:ext>
                </a:extLst>
              </a:tr>
            </a:tbl>
          </a:graphicData>
        </a:graphic>
      </p:graphicFrame>
      <p:graphicFrame>
        <p:nvGraphicFramePr>
          <p:cNvPr id="9" name="Tabla 8">
            <a:extLst>
              <a:ext uri="{FF2B5EF4-FFF2-40B4-BE49-F238E27FC236}">
                <a16:creationId xmlns:a16="http://schemas.microsoft.com/office/drawing/2014/main" id="{032B985C-0AFF-4068-BD4F-D10AB11297F6}"/>
              </a:ext>
            </a:extLst>
          </p:cNvPr>
          <p:cNvGraphicFramePr>
            <a:graphicFrameLocks noGrp="1"/>
          </p:cNvGraphicFramePr>
          <p:nvPr/>
        </p:nvGraphicFramePr>
        <p:xfrm>
          <a:off x="6766537" y="1344016"/>
          <a:ext cx="4836884" cy="5491740"/>
        </p:xfrm>
        <a:graphic>
          <a:graphicData uri="http://schemas.openxmlformats.org/drawingml/2006/table">
            <a:tbl>
              <a:tblPr>
                <a:tableStyleId>{5C22544A-7EE6-4342-B048-85BDC9FD1C3A}</a:tableStyleId>
              </a:tblPr>
              <a:tblGrid>
                <a:gridCol w="1608438">
                  <a:extLst>
                    <a:ext uri="{9D8B030D-6E8A-4147-A177-3AD203B41FA5}">
                      <a16:colId xmlns:a16="http://schemas.microsoft.com/office/drawing/2014/main" val="2911591777"/>
                    </a:ext>
                  </a:extLst>
                </a:gridCol>
                <a:gridCol w="1643151">
                  <a:extLst>
                    <a:ext uri="{9D8B030D-6E8A-4147-A177-3AD203B41FA5}">
                      <a16:colId xmlns:a16="http://schemas.microsoft.com/office/drawing/2014/main" val="3503913387"/>
                    </a:ext>
                  </a:extLst>
                </a:gridCol>
                <a:gridCol w="1585295">
                  <a:extLst>
                    <a:ext uri="{9D8B030D-6E8A-4147-A177-3AD203B41FA5}">
                      <a16:colId xmlns:a16="http://schemas.microsoft.com/office/drawing/2014/main" val="4095194622"/>
                    </a:ext>
                  </a:extLst>
                </a:gridCol>
              </a:tblGrid>
              <a:tr h="4169967">
                <a:tc>
                  <a:txBody>
                    <a:bodyPr/>
                    <a:lstStyle/>
                    <a:p>
                      <a:pPr algn="just" fontAlgn="t"/>
                      <a:r>
                        <a:rPr lang="es-PE" sz="900" dirty="0">
                          <a:solidFill>
                            <a:srgbClr val="00B050"/>
                          </a:solidFill>
                          <a:latin typeface="Poppins" panose="00000500000000000000" pitchFamily="2" charset="0"/>
                          <a:cs typeface="Poppins" panose="00000500000000000000" pitchFamily="2" charset="0"/>
                        </a:rPr>
                        <a:t>CO1</a:t>
                      </a:r>
                      <a:r>
                        <a:rPr lang="es-PE" sz="900" dirty="0">
                          <a:latin typeface="Poppins" panose="00000500000000000000" pitchFamily="2" charset="0"/>
                          <a:cs typeface="Poppins" panose="00000500000000000000" pitchFamily="2" charset="0"/>
                        </a:rPr>
                        <a:t> </a:t>
                      </a:r>
                      <a:r>
                        <a:rPr lang="es-PE" sz="900" dirty="0">
                          <a:solidFill>
                            <a:srgbClr val="0070C0"/>
                          </a:solidFill>
                          <a:latin typeface="Poppins" panose="00000500000000000000" pitchFamily="2" charset="0"/>
                          <a:cs typeface="Poppins" panose="00000500000000000000" pitchFamily="2" charset="0"/>
                        </a:rPr>
                        <a:t>CA1</a:t>
                      </a:r>
                      <a:r>
                        <a:rPr lang="es-PE" sz="900" dirty="0">
                          <a:latin typeface="Poppins" panose="00000500000000000000" pitchFamily="2" charset="0"/>
                          <a:cs typeface="Poppins" panose="00000500000000000000" pitchFamily="2" charset="0"/>
                        </a:rPr>
                        <a:t>. Recupera información explícita del texto informativo sobre plagas y enfermedades seleccionando datos específicos y algunos detalles. Integra esta información cuando es dicha en el aula en las exposiciones  que presentan información contrapuesta, sesgos, sinónimos y expresiones con sentido figurado</a:t>
                      </a:r>
                    </a:p>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rgbClr val="00B050"/>
                          </a:solidFill>
                          <a:latin typeface="Poppins" panose="00000500000000000000" pitchFamily="2" charset="0"/>
                          <a:cs typeface="Poppins" panose="00000500000000000000" pitchFamily="2" charset="0"/>
                        </a:rPr>
                        <a:t>CO1</a:t>
                      </a:r>
                      <a:r>
                        <a:rPr lang="es-PE" sz="900" dirty="0">
                          <a:latin typeface="Poppins" panose="00000500000000000000" pitchFamily="2" charset="0"/>
                          <a:cs typeface="Poppins" panose="00000500000000000000" pitchFamily="2" charset="0"/>
                        </a:rPr>
                        <a:t> </a:t>
                      </a:r>
                      <a:r>
                        <a:rPr lang="es-PE" sz="900" dirty="0">
                          <a:solidFill>
                            <a:srgbClr val="FFC000"/>
                          </a:solidFill>
                          <a:latin typeface="Poppins" panose="00000500000000000000" pitchFamily="2" charset="0"/>
                          <a:cs typeface="Poppins" panose="00000500000000000000" pitchFamily="2" charset="0"/>
                        </a:rPr>
                        <a:t>CA2</a:t>
                      </a:r>
                      <a:r>
                        <a:rPr lang="es-PE" sz="900" dirty="0">
                          <a:latin typeface="Poppins" panose="00000500000000000000" pitchFamily="2" charset="0"/>
                          <a:cs typeface="Poppins" panose="00000500000000000000" pitchFamily="2" charset="0"/>
                        </a:rPr>
                        <a:t> Explica el tema y propósito comunicativo del texto informativo sobre tipos de plagas. Distingue lo relevante de lo complementario, clasificando y sintetizando la información. Establece conclusiones sobre lo comprendido.</a:t>
                      </a:r>
                    </a:p>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rgbClr val="00B050"/>
                          </a:solidFill>
                          <a:latin typeface="Poppins" panose="00000500000000000000" pitchFamily="2" charset="0"/>
                          <a:cs typeface="Poppins" panose="00000500000000000000" pitchFamily="2" charset="0"/>
                        </a:rPr>
                        <a:t>CO1</a:t>
                      </a:r>
                      <a:r>
                        <a:rPr lang="es-PE" sz="900" dirty="0">
                          <a:latin typeface="Poppins" panose="00000500000000000000" pitchFamily="2" charset="0"/>
                          <a:cs typeface="Poppins" panose="00000500000000000000" pitchFamily="2" charset="0"/>
                        </a:rPr>
                        <a:t> </a:t>
                      </a:r>
                      <a:r>
                        <a:rPr lang="es-PE" sz="900" dirty="0">
                          <a:solidFill>
                            <a:srgbClr val="C00000"/>
                          </a:solidFill>
                          <a:latin typeface="Poppins" panose="00000500000000000000" pitchFamily="2" charset="0"/>
                          <a:cs typeface="Poppins" panose="00000500000000000000" pitchFamily="2" charset="0"/>
                        </a:rPr>
                        <a:t>CA3</a:t>
                      </a:r>
                      <a:r>
                        <a:rPr lang="es-PE" sz="900" dirty="0">
                          <a:latin typeface="Poppins" panose="00000500000000000000" pitchFamily="2" charset="0"/>
                          <a:cs typeface="Poppins" panose="00000500000000000000" pitchFamily="2" charset="0"/>
                        </a:rPr>
                        <a:t>.Adecúa el texto informativo sobre prevención y tratamiento de enfermedades en el cultivo de papa a la situación comunicativa considerando el propósito comunicativo, el tipo textual y algunas características del género discursivo. Mantiene el registro formal o informal adaptándose a los interlocutores y sus contextos socioculturales.</a:t>
                      </a:r>
                    </a:p>
                    <a:p>
                      <a:pPr algn="just" fontAlgn="t"/>
                      <a:r>
                        <a:rPr lang="es-PE" sz="900" u="none" strike="noStrike" dirty="0">
                          <a:effectLst/>
                          <a:latin typeface="Poppins" panose="00000500000000000000" pitchFamily="2" charset="0"/>
                          <a:cs typeface="Poppins" panose="00000500000000000000" pitchFamily="2" charset="0"/>
                        </a:rPr>
                        <a:t> </a:t>
                      </a:r>
                      <a:endParaRPr lang="es-PE" sz="9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chemeClr val="accent1">
                              <a:lumMod val="75000"/>
                            </a:schemeClr>
                          </a:solidFill>
                          <a:latin typeface="Poppins" panose="00000500000000000000" pitchFamily="2" charset="0"/>
                          <a:cs typeface="Poppins" panose="00000500000000000000" pitchFamily="2" charset="0"/>
                        </a:rPr>
                        <a:t>CO4-</a:t>
                      </a:r>
                      <a:r>
                        <a:rPr lang="es-PE" sz="900" dirty="0">
                          <a:solidFill>
                            <a:srgbClr val="00B050"/>
                          </a:solidFill>
                          <a:latin typeface="Poppins" panose="00000500000000000000" pitchFamily="2" charset="0"/>
                          <a:cs typeface="Poppins" panose="00000500000000000000" pitchFamily="2" charset="0"/>
                        </a:rPr>
                        <a:t>CA1</a:t>
                      </a:r>
                      <a:r>
                        <a:rPr lang="es-PE" sz="900" dirty="0">
                          <a:solidFill>
                            <a:schemeClr val="accent1">
                              <a:lumMod val="75000"/>
                            </a:schemeClr>
                          </a:solidFill>
                          <a:latin typeface="Poppins" panose="00000500000000000000" pitchFamily="2" charset="0"/>
                          <a:cs typeface="Poppins" panose="00000500000000000000" pitchFamily="2" charset="0"/>
                        </a:rPr>
                        <a:t>.</a:t>
                      </a:r>
                      <a:r>
                        <a:rPr lang="es-PE" sz="900" dirty="0">
                          <a:latin typeface="Poppins" panose="00000500000000000000" pitchFamily="2" charset="0"/>
                          <a:cs typeface="Poppins" panose="00000500000000000000" pitchFamily="2" charset="0"/>
                        </a:rPr>
                        <a:t>Representa las características de una población en estudio asociándolas a variables cualitativas nominales y ordinales, o cuantitativas discretas y continúas sobre la cantidad de productos que se comercializa en la comunidad . Expresa el comportamiento de los datos de la población a través de histogramas, polígonos de frecuencia.</a:t>
                      </a:r>
                    </a:p>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chemeClr val="accent1">
                              <a:lumMod val="75000"/>
                            </a:schemeClr>
                          </a:solidFill>
                          <a:latin typeface="Poppins" panose="00000500000000000000" pitchFamily="2" charset="0"/>
                          <a:cs typeface="Poppins" panose="00000500000000000000" pitchFamily="2" charset="0"/>
                        </a:rPr>
                        <a:t>CO4-CA2</a:t>
                      </a:r>
                      <a:r>
                        <a:rPr lang="es-PE" sz="900" dirty="0">
                          <a:latin typeface="Poppins" panose="00000500000000000000" pitchFamily="2" charset="0"/>
                          <a:cs typeface="Poppins" panose="00000500000000000000" pitchFamily="2" charset="0"/>
                        </a:rPr>
                        <a:t>.Lee tablas y gráficos como histogramas, polígonos de frecuencia, para comparar e interpretar la información que contienen sobre la cantidad de plagas que afecta al cultivo de papa. </a:t>
                      </a:r>
                    </a:p>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chemeClr val="accent1">
                              <a:lumMod val="75000"/>
                            </a:schemeClr>
                          </a:solidFill>
                          <a:latin typeface="Poppins" panose="00000500000000000000" pitchFamily="2" charset="0"/>
                          <a:cs typeface="Poppins" panose="00000500000000000000" pitchFamily="2" charset="0"/>
                        </a:rPr>
                        <a:t>CO4-</a:t>
                      </a:r>
                      <a:r>
                        <a:rPr lang="es-PE" sz="900" dirty="0">
                          <a:solidFill>
                            <a:srgbClr val="FFC000"/>
                          </a:solidFill>
                          <a:latin typeface="Poppins" panose="00000500000000000000" pitchFamily="2" charset="0"/>
                          <a:cs typeface="Poppins" panose="00000500000000000000" pitchFamily="2" charset="0"/>
                        </a:rPr>
                        <a:t>CA3</a:t>
                      </a:r>
                      <a:r>
                        <a:rPr lang="es-PE" sz="900" dirty="0">
                          <a:solidFill>
                            <a:schemeClr val="accent1">
                              <a:lumMod val="75000"/>
                            </a:schemeClr>
                          </a:solidFill>
                          <a:latin typeface="Poppins" panose="00000500000000000000" pitchFamily="2" charset="0"/>
                          <a:cs typeface="Poppins" panose="00000500000000000000" pitchFamily="2" charset="0"/>
                        </a:rPr>
                        <a:t>.</a:t>
                      </a:r>
                      <a:r>
                        <a:rPr lang="es-PE" sz="900" dirty="0">
                          <a:latin typeface="Poppins" panose="00000500000000000000" pitchFamily="2" charset="0"/>
                          <a:cs typeface="Poppins" panose="00000500000000000000" pitchFamily="2" charset="0"/>
                        </a:rPr>
                        <a:t>Recopila datos de variables cualitativas nominales u ordinales, y cuantitativas discretas o continuas mediante encuestas sobre la cantidad de productos para el control fitosanitario  que se comercializa  en la comunidad . Los procesa y organiza en tablas con el propósito de analizarlos y producir información.</a:t>
                      </a:r>
                    </a:p>
                    <a:p>
                      <a:pPr marL="0" marR="0" lvl="0" indent="0" algn="just" defTabSz="914400" rtl="0" eaLnBrk="1" fontAlgn="t" latinLnBrk="0" hangingPunct="1">
                        <a:lnSpc>
                          <a:spcPct val="100000"/>
                        </a:lnSpc>
                        <a:spcBef>
                          <a:spcPts val="0"/>
                        </a:spcBef>
                        <a:spcAft>
                          <a:spcPts val="0"/>
                        </a:spcAft>
                        <a:buClrTx/>
                        <a:buSzTx/>
                        <a:buFontTx/>
                        <a:buNone/>
                        <a:tabLst/>
                        <a:defRPr/>
                      </a:pPr>
                      <a:endParaRPr lang="es-PE" sz="900" dirty="0">
                        <a:latin typeface="Poppins" panose="00000500000000000000" pitchFamily="2" charset="0"/>
                        <a:cs typeface="Poppins" panose="00000500000000000000" pitchFamily="2" charset="0"/>
                      </a:endParaRPr>
                    </a:p>
                    <a:p>
                      <a:pPr algn="just" fontAlgn="t"/>
                      <a:r>
                        <a:rPr lang="es-PE" sz="900" u="none" strike="noStrike" dirty="0">
                          <a:effectLst/>
                          <a:latin typeface="Poppins" panose="00000500000000000000" pitchFamily="2" charset="0"/>
                          <a:cs typeface="Poppins" panose="00000500000000000000" pitchFamily="2" charset="0"/>
                        </a:rPr>
                        <a:t> </a:t>
                      </a:r>
                      <a:endParaRPr lang="es-PE" sz="9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marL="0" marR="0" lvl="0" indent="0" algn="just" defTabSz="914400" rtl="0" eaLnBrk="1" fontAlgn="t" latinLnBrk="0" hangingPunct="1">
                        <a:lnSpc>
                          <a:spcPct val="100000"/>
                        </a:lnSpc>
                        <a:spcBef>
                          <a:spcPts val="0"/>
                        </a:spcBef>
                        <a:spcAft>
                          <a:spcPts val="0"/>
                        </a:spcAft>
                        <a:buClrTx/>
                        <a:buSzTx/>
                        <a:buFontTx/>
                        <a:buNone/>
                        <a:tabLst/>
                        <a:defRPr/>
                      </a:pPr>
                      <a:r>
                        <a:rPr lang="es-PE" sz="900" u="none" strike="noStrike" dirty="0">
                          <a:effectLst/>
                          <a:latin typeface="Poppins" panose="00000500000000000000" pitchFamily="2" charset="0"/>
                          <a:cs typeface="Poppins" panose="00000500000000000000" pitchFamily="2" charset="0"/>
                        </a:rPr>
                        <a:t> </a:t>
                      </a:r>
                      <a:r>
                        <a:rPr lang="es-PE" sz="900" dirty="0">
                          <a:solidFill>
                            <a:srgbClr val="0070C0"/>
                          </a:solidFill>
                          <a:latin typeface="Poppins" panose="00000500000000000000" pitchFamily="2" charset="0"/>
                          <a:cs typeface="Poppins" panose="00000500000000000000" pitchFamily="2" charset="0"/>
                        </a:rPr>
                        <a:t>CO1</a:t>
                      </a:r>
                      <a:r>
                        <a:rPr lang="es-PE" sz="900" dirty="0">
                          <a:latin typeface="Poppins" panose="00000500000000000000" pitchFamily="2" charset="0"/>
                          <a:cs typeface="Poppins" panose="00000500000000000000" pitchFamily="2" charset="0"/>
                        </a:rPr>
                        <a:t> </a:t>
                      </a:r>
                      <a:r>
                        <a:rPr lang="es-PE" sz="900" dirty="0">
                          <a:solidFill>
                            <a:srgbClr val="00B050"/>
                          </a:solidFill>
                          <a:latin typeface="Poppins" panose="00000500000000000000" pitchFamily="2" charset="0"/>
                          <a:cs typeface="Poppins" panose="00000500000000000000" pitchFamily="2" charset="0"/>
                        </a:rPr>
                        <a:t>CA1</a:t>
                      </a:r>
                      <a:r>
                        <a:rPr lang="es-PE" sz="900" dirty="0">
                          <a:latin typeface="Poppins" panose="00000500000000000000" pitchFamily="2" charset="0"/>
                          <a:cs typeface="Poppins" panose="00000500000000000000" pitchFamily="2" charset="0"/>
                        </a:rPr>
                        <a:t>. Formula preguntas acerca de las variables que influyen en el control de plagas y enfermedades en el cultivo de papa en un hecho, fenómeno u objeto natural o tecnológico y selecciona aquella que puede ser indagada científicamente.  Plantea hipótesis en las que establece relaciones de causalidad entre las variables EN LA CRIANZA DE CUYES. Considera las variables intervinientes en su indagación.   </a:t>
                      </a:r>
                    </a:p>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rgbClr val="0070C0"/>
                          </a:solidFill>
                          <a:latin typeface="Poppins" panose="00000500000000000000" pitchFamily="2" charset="0"/>
                          <a:cs typeface="Poppins" panose="00000500000000000000" pitchFamily="2" charset="0"/>
                        </a:rPr>
                        <a:t>CO1</a:t>
                      </a:r>
                      <a:r>
                        <a:rPr lang="es-PE" sz="900" dirty="0">
                          <a:latin typeface="Poppins" panose="00000500000000000000" pitchFamily="2" charset="0"/>
                          <a:cs typeface="Poppins" panose="00000500000000000000" pitchFamily="2" charset="0"/>
                        </a:rPr>
                        <a:t> </a:t>
                      </a:r>
                      <a:r>
                        <a:rPr lang="es-PE" sz="900" dirty="0">
                          <a:solidFill>
                            <a:schemeClr val="accent4">
                              <a:lumMod val="75000"/>
                            </a:schemeClr>
                          </a:solidFill>
                          <a:latin typeface="Poppins" panose="00000500000000000000" pitchFamily="2" charset="0"/>
                          <a:cs typeface="Poppins" panose="00000500000000000000" pitchFamily="2" charset="0"/>
                        </a:rPr>
                        <a:t>CA2</a:t>
                      </a:r>
                      <a:r>
                        <a:rPr lang="es-PE" sz="900" dirty="0">
                          <a:latin typeface="Poppins" panose="00000500000000000000" pitchFamily="2" charset="0"/>
                          <a:cs typeface="Poppins" panose="00000500000000000000" pitchFamily="2" charset="0"/>
                        </a:rPr>
                        <a:t>. Propone procedimientos para observar, manipular la variable independiente, medir la variable dependiente y controlar la variable interviniente en la prevención y control de plagas en el cultivo de papa. Selecciona herramientas, materiales e instrumentos para recoger datos cualitativos/cuantitativos. Prevé el tiempo y las medidas de seguridad personal y del lugar de trabajo.</a:t>
                      </a:r>
                    </a:p>
                    <a:p>
                      <a:pPr marL="0" marR="0" lvl="0" indent="0" algn="just" defTabSz="914400" rtl="0" eaLnBrk="1" fontAlgn="t" latinLnBrk="0" hangingPunct="1">
                        <a:lnSpc>
                          <a:spcPct val="100000"/>
                        </a:lnSpc>
                        <a:spcBef>
                          <a:spcPts val="0"/>
                        </a:spcBef>
                        <a:spcAft>
                          <a:spcPts val="0"/>
                        </a:spcAft>
                        <a:buClrTx/>
                        <a:buSzTx/>
                        <a:buFontTx/>
                        <a:buNone/>
                        <a:tabLst/>
                        <a:defRPr/>
                      </a:pPr>
                      <a:endParaRPr lang="es-PE" sz="900" dirty="0">
                        <a:latin typeface="Poppins" panose="00000500000000000000" pitchFamily="2" charset="0"/>
                        <a:cs typeface="Poppins" panose="00000500000000000000" pitchFamily="2" charset="0"/>
                      </a:endParaRPr>
                    </a:p>
                    <a:p>
                      <a:pPr algn="ctr" fontAlgn="t"/>
                      <a:endParaRPr lang="es-PE" sz="9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extLst>
                  <a:ext uri="{0D108BD9-81ED-4DB2-BD59-A6C34878D82A}">
                    <a16:rowId xmlns:a16="http://schemas.microsoft.com/office/drawing/2014/main" val="1672689636"/>
                  </a:ext>
                </a:extLst>
              </a:tr>
            </a:tbl>
          </a:graphicData>
        </a:graphic>
      </p:graphicFrame>
    </p:spTree>
    <p:extLst>
      <p:ext uri="{BB962C8B-B14F-4D97-AF65-F5344CB8AC3E}">
        <p14:creationId xmlns:p14="http://schemas.microsoft.com/office/powerpoint/2010/main" val="398711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521765" y="765392"/>
            <a:ext cx="9778435" cy="400110"/>
          </a:xfrm>
          <a:prstGeom prst="rect">
            <a:avLst/>
          </a:prstGeom>
          <a:noFill/>
        </p:spPr>
        <p:txBody>
          <a:bodyPr wrap="square" rtlCol="0">
            <a:spAutoFit/>
          </a:bodyPr>
          <a:lstStyle/>
          <a:p>
            <a:pPr algn="ctr"/>
            <a:r>
              <a:rPr lang="es-ES" sz="2000" b="1" dirty="0">
                <a:solidFill>
                  <a:srgbClr val="002060"/>
                </a:solidFill>
                <a:latin typeface="Poppins" panose="00000500000000000000" pitchFamily="2" charset="0"/>
                <a:cs typeface="Poppins" panose="00000500000000000000" pitchFamily="2" charset="0"/>
              </a:rPr>
              <a:t>Planificación Curricular Anual en el CRFA</a:t>
            </a:r>
            <a:endParaRPr lang="es-PE" sz="2000" b="1" dirty="0">
              <a:solidFill>
                <a:srgbClr val="002060"/>
              </a:solidFill>
              <a:latin typeface="Poppins" panose="00000500000000000000" pitchFamily="2" charset="0"/>
              <a:cs typeface="Poppins" panose="00000500000000000000" pitchFamily="2" charset="0"/>
            </a:endParaRPr>
          </a:p>
        </p:txBody>
      </p:sp>
      <p:sp>
        <p:nvSpPr>
          <p:cNvPr id="5" name="Rectángulo 4"/>
          <p:cNvSpPr/>
          <p:nvPr/>
        </p:nvSpPr>
        <p:spPr>
          <a:xfrm>
            <a:off x="919498" y="1207992"/>
            <a:ext cx="10905950" cy="261610"/>
          </a:xfrm>
          <a:prstGeom prst="rect">
            <a:avLst/>
          </a:prstGeom>
        </p:spPr>
        <p:txBody>
          <a:bodyPr wrap="square">
            <a:spAutoFit/>
          </a:bodyPr>
          <a:lstStyle/>
          <a:p>
            <a:pPr marL="269875" indent="-269875">
              <a:buAutoNum type="romanUcPeriod"/>
            </a:pPr>
            <a:r>
              <a:rPr lang="es-PE" sz="1100" b="1" dirty="0">
                <a:latin typeface="Poppins" panose="00000500000000000000" pitchFamily="2" charset="0"/>
                <a:cs typeface="Poppins" panose="00000500000000000000" pitchFamily="2" charset="0"/>
              </a:rPr>
              <a:t>Datos informativos:</a:t>
            </a:r>
            <a:r>
              <a:rPr lang="es-PE" sz="1100" dirty="0">
                <a:latin typeface="Poppins" panose="00000500000000000000" pitchFamily="2" charset="0"/>
                <a:cs typeface="Poppins" panose="00000500000000000000" pitchFamily="2" charset="0"/>
              </a:rPr>
              <a:t> (Considerar la información que el CRFA considere conveniente).</a:t>
            </a:r>
          </a:p>
        </p:txBody>
      </p:sp>
      <p:sp>
        <p:nvSpPr>
          <p:cNvPr id="6" name="Rectángulo 5"/>
          <p:cNvSpPr/>
          <p:nvPr/>
        </p:nvSpPr>
        <p:spPr>
          <a:xfrm>
            <a:off x="876472" y="1544708"/>
            <a:ext cx="10905950" cy="430887"/>
          </a:xfrm>
          <a:prstGeom prst="rect">
            <a:avLst/>
          </a:prstGeom>
        </p:spPr>
        <p:txBody>
          <a:bodyPr wrap="square">
            <a:spAutoFit/>
          </a:bodyPr>
          <a:lstStyle/>
          <a:p>
            <a:pPr marL="266700" indent="-266700">
              <a:buFont typeface="+mj-lt"/>
              <a:buAutoNum type="romanUcPeriod" startAt="2"/>
            </a:pPr>
            <a:r>
              <a:rPr lang="es-PE" sz="1100" b="1" dirty="0">
                <a:latin typeface="Poppins" panose="00000500000000000000" pitchFamily="2" charset="0"/>
                <a:cs typeface="Poppins" panose="00000500000000000000" pitchFamily="2" charset="0"/>
              </a:rPr>
              <a:t>Descripción general: </a:t>
            </a:r>
            <a:r>
              <a:rPr lang="es-PE" sz="1100" dirty="0">
                <a:latin typeface="Poppins" panose="00000500000000000000" pitchFamily="2" charset="0"/>
                <a:cs typeface="Poppins" panose="00000500000000000000" pitchFamily="2" charset="0"/>
              </a:rPr>
              <a:t>(Hacer una descripción considerando el contexto en el cual se desarrollará el proceso educativo, los grandes propósitos (competencias y estándares), las evidencias de aprendizaje y la relación de estas últimas con los enfoques transversales.</a:t>
            </a:r>
          </a:p>
        </p:txBody>
      </p:sp>
      <p:sp>
        <p:nvSpPr>
          <p:cNvPr id="7" name="Rectángulo 6"/>
          <p:cNvSpPr/>
          <p:nvPr/>
        </p:nvSpPr>
        <p:spPr>
          <a:xfrm>
            <a:off x="876471" y="1956530"/>
            <a:ext cx="10905951" cy="261610"/>
          </a:xfrm>
          <a:prstGeom prst="rect">
            <a:avLst/>
          </a:prstGeom>
        </p:spPr>
        <p:txBody>
          <a:bodyPr wrap="square">
            <a:spAutoFit/>
          </a:bodyPr>
          <a:lstStyle/>
          <a:p>
            <a:pPr marL="265113" indent="-265113">
              <a:buFont typeface="+mj-lt"/>
              <a:buAutoNum type="romanUcPeriod" startAt="3"/>
            </a:pPr>
            <a:r>
              <a:rPr lang="es-PE" sz="1100" b="1" dirty="0">
                <a:latin typeface="Poppins" panose="00000500000000000000" pitchFamily="2" charset="0"/>
                <a:cs typeface="Poppins" panose="00000500000000000000" pitchFamily="2" charset="0"/>
              </a:rPr>
              <a:t>Propósitos de aprendizaje</a:t>
            </a:r>
          </a:p>
        </p:txBody>
      </p:sp>
      <p:graphicFrame>
        <p:nvGraphicFramePr>
          <p:cNvPr id="2" name="Tabla 1"/>
          <p:cNvGraphicFramePr>
            <a:graphicFrameLocks noGrp="1"/>
          </p:cNvGraphicFramePr>
          <p:nvPr>
            <p:extLst>
              <p:ext uri="{D42A27DB-BD31-4B8C-83A1-F6EECF244321}">
                <p14:modId xmlns:p14="http://schemas.microsoft.com/office/powerpoint/2010/main" val="2069175065"/>
              </p:ext>
            </p:extLst>
          </p:nvPr>
        </p:nvGraphicFramePr>
        <p:xfrm>
          <a:off x="962525" y="2256970"/>
          <a:ext cx="10819897" cy="5729621"/>
        </p:xfrm>
        <a:graphic>
          <a:graphicData uri="http://schemas.openxmlformats.org/drawingml/2006/table">
            <a:tbl>
              <a:tblPr firstRow="1" bandRow="1"/>
              <a:tblGrid>
                <a:gridCol w="3029213">
                  <a:extLst>
                    <a:ext uri="{9D8B030D-6E8A-4147-A177-3AD203B41FA5}">
                      <a16:colId xmlns:a16="http://schemas.microsoft.com/office/drawing/2014/main" val="20000"/>
                    </a:ext>
                  </a:extLst>
                </a:gridCol>
                <a:gridCol w="764248">
                  <a:extLst>
                    <a:ext uri="{9D8B030D-6E8A-4147-A177-3AD203B41FA5}">
                      <a16:colId xmlns:a16="http://schemas.microsoft.com/office/drawing/2014/main" val="20001"/>
                    </a:ext>
                  </a:extLst>
                </a:gridCol>
                <a:gridCol w="764248">
                  <a:extLst>
                    <a:ext uri="{9D8B030D-6E8A-4147-A177-3AD203B41FA5}">
                      <a16:colId xmlns:a16="http://schemas.microsoft.com/office/drawing/2014/main" val="20002"/>
                    </a:ext>
                  </a:extLst>
                </a:gridCol>
                <a:gridCol w="764248">
                  <a:extLst>
                    <a:ext uri="{9D8B030D-6E8A-4147-A177-3AD203B41FA5}">
                      <a16:colId xmlns:a16="http://schemas.microsoft.com/office/drawing/2014/main" val="20003"/>
                    </a:ext>
                  </a:extLst>
                </a:gridCol>
                <a:gridCol w="764248">
                  <a:extLst>
                    <a:ext uri="{9D8B030D-6E8A-4147-A177-3AD203B41FA5}">
                      <a16:colId xmlns:a16="http://schemas.microsoft.com/office/drawing/2014/main" val="20004"/>
                    </a:ext>
                  </a:extLst>
                </a:gridCol>
                <a:gridCol w="764248">
                  <a:extLst>
                    <a:ext uri="{9D8B030D-6E8A-4147-A177-3AD203B41FA5}">
                      <a16:colId xmlns:a16="http://schemas.microsoft.com/office/drawing/2014/main" val="20005"/>
                    </a:ext>
                  </a:extLst>
                </a:gridCol>
                <a:gridCol w="764248">
                  <a:extLst>
                    <a:ext uri="{9D8B030D-6E8A-4147-A177-3AD203B41FA5}">
                      <a16:colId xmlns:a16="http://schemas.microsoft.com/office/drawing/2014/main" val="20006"/>
                    </a:ext>
                  </a:extLst>
                </a:gridCol>
                <a:gridCol w="764248">
                  <a:extLst>
                    <a:ext uri="{9D8B030D-6E8A-4147-A177-3AD203B41FA5}">
                      <a16:colId xmlns:a16="http://schemas.microsoft.com/office/drawing/2014/main" val="20007"/>
                    </a:ext>
                  </a:extLst>
                </a:gridCol>
                <a:gridCol w="764248">
                  <a:extLst>
                    <a:ext uri="{9D8B030D-6E8A-4147-A177-3AD203B41FA5}">
                      <a16:colId xmlns:a16="http://schemas.microsoft.com/office/drawing/2014/main" val="20008"/>
                    </a:ext>
                  </a:extLst>
                </a:gridCol>
                <a:gridCol w="764248">
                  <a:extLst>
                    <a:ext uri="{9D8B030D-6E8A-4147-A177-3AD203B41FA5}">
                      <a16:colId xmlns:a16="http://schemas.microsoft.com/office/drawing/2014/main" val="20009"/>
                    </a:ext>
                  </a:extLst>
                </a:gridCol>
                <a:gridCol w="912452">
                  <a:extLst>
                    <a:ext uri="{9D8B030D-6E8A-4147-A177-3AD203B41FA5}">
                      <a16:colId xmlns:a16="http://schemas.microsoft.com/office/drawing/2014/main" val="20010"/>
                    </a:ext>
                  </a:extLst>
                </a:gridCol>
              </a:tblGrid>
              <a:tr h="320384">
                <a:tc rowSpan="3">
                  <a:txBody>
                    <a:bodyPr/>
                    <a:lstStyle/>
                    <a:p>
                      <a:pPr algn="ctr"/>
                      <a:r>
                        <a:rPr lang="es-PE" sz="1400" b="1" dirty="0">
                          <a:latin typeface="Poppins" panose="00000500000000000000" pitchFamily="2" charset="0"/>
                          <a:cs typeface="Poppins" panose="00000500000000000000" pitchFamily="2" charset="0"/>
                        </a:rPr>
                        <a:t>Competencias y enfoques transversales</a:t>
                      </a:r>
                    </a:p>
                  </a:txBody>
                  <a:tcPr marT="0" marB="0" anchor="ctr"/>
                </a:tc>
                <a:tc gridSpan="10">
                  <a:txBody>
                    <a:bodyPr/>
                    <a:lstStyle/>
                    <a:p>
                      <a:pPr algn="ctr"/>
                      <a:r>
                        <a:rPr lang="es-PE" sz="1400" dirty="0"/>
                        <a:t>Proyectos de aprendizaje</a:t>
                      </a:r>
                    </a:p>
                  </a:txBody>
                  <a:tcPr anchor="ctr"/>
                </a:tc>
                <a:tc hMerge="1">
                  <a:txBody>
                    <a:bodyPr/>
                    <a:lstStyle/>
                    <a:p>
                      <a:endParaRPr lang="es-PE"/>
                    </a:p>
                  </a:txBody>
                  <a:tcPr/>
                </a:tc>
                <a:tc hMerge="1">
                  <a:txBody>
                    <a:bodyPr/>
                    <a:lstStyle/>
                    <a:p>
                      <a:endParaRPr lang="es-PE"/>
                    </a:p>
                  </a:txBody>
                  <a:tcPr/>
                </a:tc>
                <a:tc hMerge="1">
                  <a:txBody>
                    <a:bodyPr/>
                    <a:lstStyle/>
                    <a:p>
                      <a:endParaRPr lang="es-PE" sz="1100" dirty="0"/>
                    </a:p>
                  </a:txBody>
                  <a:tcPr/>
                </a:tc>
                <a:tc hMerge="1">
                  <a:txBody>
                    <a:bodyPr/>
                    <a:lstStyle/>
                    <a:p>
                      <a:endParaRPr lang="es-PE" sz="1100" dirty="0"/>
                    </a:p>
                  </a:txBody>
                  <a:tcPr/>
                </a:tc>
                <a:tc hMerge="1">
                  <a:txBody>
                    <a:bodyPr/>
                    <a:lstStyle/>
                    <a:p>
                      <a:endParaRPr lang="es-PE" sz="1100" dirty="0"/>
                    </a:p>
                  </a:txBody>
                  <a:tcPr/>
                </a:tc>
                <a:tc hMerge="1">
                  <a:txBody>
                    <a:bodyPr/>
                    <a:lstStyle/>
                    <a:p>
                      <a:endParaRPr lang="es-PE" sz="1100" dirty="0"/>
                    </a:p>
                  </a:txBody>
                  <a:tcPr/>
                </a:tc>
                <a:tc hMerge="1">
                  <a:txBody>
                    <a:bodyPr/>
                    <a:lstStyle/>
                    <a:p>
                      <a:endParaRPr lang="es-PE" sz="1100" dirty="0"/>
                    </a:p>
                  </a:txBody>
                  <a:tcPr/>
                </a:tc>
                <a:tc hMerge="1">
                  <a:txBody>
                    <a:bodyPr/>
                    <a:lstStyle/>
                    <a:p>
                      <a:endParaRPr lang="es-PE" sz="1100" dirty="0"/>
                    </a:p>
                  </a:txBody>
                  <a:tcPr/>
                </a:tc>
                <a:tc hMerge="1">
                  <a:txBody>
                    <a:bodyPr/>
                    <a:lstStyle/>
                    <a:p>
                      <a:endParaRPr lang="es-PE"/>
                    </a:p>
                  </a:txBody>
                  <a:tcPr/>
                </a:tc>
                <a:extLst>
                  <a:ext uri="{0D108BD9-81ED-4DB2-BD59-A6C34878D82A}">
                    <a16:rowId xmlns:a16="http://schemas.microsoft.com/office/drawing/2014/main" val="10000"/>
                  </a:ext>
                </a:extLst>
              </a:tr>
              <a:tr h="251846">
                <a:tc vMerge="1">
                  <a:txBody>
                    <a:bodyPr/>
                    <a:lstStyle/>
                    <a:p>
                      <a:endParaRPr lang="es-PE" sz="1100" dirty="0"/>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200" dirty="0"/>
                        <a:t>P.A. N.° 1</a:t>
                      </a:r>
                    </a:p>
                  </a:txBody>
                  <a:tcPr marT="0" marB="0" anchor="ctr">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200" dirty="0"/>
                        <a:t>P.A. N.° 2</a:t>
                      </a:r>
                    </a:p>
                  </a:txBody>
                  <a:tcPr marT="0" marB="0" anchor="ctr">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200" dirty="0"/>
                        <a:t>P.A. N.° 3</a:t>
                      </a:r>
                    </a:p>
                  </a:txBody>
                  <a:tcPr marT="0" marB="0" anchor="ctr">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200"/>
                        <a:t>P.A. N.° 4</a:t>
                      </a:r>
                      <a:endParaRPr lang="es-PE" sz="1200" dirty="0"/>
                    </a:p>
                  </a:txBody>
                  <a:tcPr marT="0" marB="0" anchor="ctr">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200"/>
                        <a:t>P.A. N.° 5</a:t>
                      </a:r>
                      <a:endParaRPr lang="es-PE" sz="1200" dirty="0"/>
                    </a:p>
                  </a:txBody>
                  <a:tcPr marT="0" marB="0" anchor="ctr">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200"/>
                        <a:t>P.A. N.° 6</a:t>
                      </a:r>
                      <a:endParaRPr lang="es-PE" sz="1200" dirty="0"/>
                    </a:p>
                  </a:txBody>
                  <a:tcPr marT="0" marB="0" anchor="ctr">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200"/>
                        <a:t>P.A. N.° 7</a:t>
                      </a:r>
                      <a:endParaRPr lang="es-PE" sz="1200" dirty="0"/>
                    </a:p>
                  </a:txBody>
                  <a:tcPr marT="0" marB="0" anchor="ctr">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200"/>
                        <a:t>P.A. N.° 8</a:t>
                      </a:r>
                      <a:endParaRPr lang="es-PE" sz="1200" dirty="0"/>
                    </a:p>
                  </a:txBody>
                  <a:tcPr marT="0" marB="0" anchor="ctr">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200" dirty="0"/>
                        <a:t>P.A. N.° 9</a:t>
                      </a:r>
                    </a:p>
                  </a:txBody>
                  <a:tcPr marT="0" marB="0" anchor="ctr">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200"/>
                        <a:t>P.A. N.° 10</a:t>
                      </a:r>
                      <a:endParaRPr lang="es-PE" sz="1200" dirty="0"/>
                    </a:p>
                  </a:txBody>
                  <a:tcPr marT="0" marB="0" anchor="ctr">
                    <a:solidFill>
                      <a:srgbClr val="00B0F0"/>
                    </a:solidFill>
                  </a:tcPr>
                </a:tc>
                <a:extLst>
                  <a:ext uri="{0D108BD9-81ED-4DB2-BD59-A6C34878D82A}">
                    <a16:rowId xmlns:a16="http://schemas.microsoft.com/office/drawing/2014/main" val="10001"/>
                  </a:ext>
                </a:extLst>
              </a:tr>
              <a:tr h="391760">
                <a:tc vMerge="1">
                  <a:txBody>
                    <a:bodyPr/>
                    <a:lstStyle/>
                    <a:p>
                      <a:endParaRPr lang="es-PE" sz="1100" dirty="0"/>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100" dirty="0">
                          <a:solidFill>
                            <a:srgbClr val="7030A0"/>
                          </a:solidFill>
                        </a:rPr>
                        <a:t>(Título del P.I.</a:t>
                      </a:r>
                      <a:r>
                        <a:rPr lang="es-PE" sz="1100" baseline="0" dirty="0">
                          <a:solidFill>
                            <a:srgbClr val="7030A0"/>
                          </a:solidFill>
                        </a:rPr>
                        <a:t> N.° 1)</a:t>
                      </a:r>
                      <a:endParaRPr lang="es-PE" sz="1100" dirty="0">
                        <a:solidFill>
                          <a:srgbClr val="7030A0"/>
                        </a:solidFill>
                      </a:endParaRPr>
                    </a:p>
                  </a:txBody>
                  <a:tcPr marT="0" marB="0"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100" dirty="0">
                          <a:solidFill>
                            <a:srgbClr val="C00000"/>
                          </a:solidFill>
                        </a:rPr>
                        <a:t>(Título del P.I.</a:t>
                      </a:r>
                      <a:r>
                        <a:rPr lang="es-PE" sz="1100" baseline="0" dirty="0">
                          <a:solidFill>
                            <a:srgbClr val="C00000"/>
                          </a:solidFill>
                        </a:rPr>
                        <a:t> N.° 2)</a:t>
                      </a:r>
                      <a:endParaRPr lang="es-PE" sz="1100" dirty="0">
                        <a:solidFill>
                          <a:srgbClr val="C00000"/>
                        </a:solidFill>
                      </a:endParaRPr>
                    </a:p>
                  </a:txBody>
                  <a:tcPr marT="0" marB="0"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100" dirty="0"/>
                        <a:t>(Título del P.I.</a:t>
                      </a:r>
                      <a:r>
                        <a:rPr lang="es-PE" sz="1100" baseline="0" dirty="0"/>
                        <a:t> N.° 3)</a:t>
                      </a:r>
                      <a:endParaRPr lang="es-PE" sz="1100" dirty="0"/>
                    </a:p>
                  </a:txBody>
                  <a:tcPr marT="0" marB="0"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100" dirty="0"/>
                        <a:t>(Título del P.I.</a:t>
                      </a:r>
                      <a:r>
                        <a:rPr lang="es-PE" sz="1100" baseline="0" dirty="0"/>
                        <a:t> N.° 4)</a:t>
                      </a:r>
                      <a:endParaRPr lang="es-PE" sz="1100" dirty="0"/>
                    </a:p>
                  </a:txBody>
                  <a:tcPr marT="0" marB="0"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100" dirty="0"/>
                        <a:t>(Título del P.I.</a:t>
                      </a:r>
                      <a:r>
                        <a:rPr lang="es-PE" sz="1100" baseline="0" dirty="0"/>
                        <a:t> N.° 5)</a:t>
                      </a:r>
                      <a:endParaRPr lang="es-PE" sz="1100" dirty="0"/>
                    </a:p>
                  </a:txBody>
                  <a:tcPr marT="0" marB="0"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100" dirty="0"/>
                        <a:t>(Título del P.I.</a:t>
                      </a:r>
                      <a:r>
                        <a:rPr lang="es-PE" sz="1100" baseline="0" dirty="0"/>
                        <a:t> N.° 6)</a:t>
                      </a:r>
                      <a:endParaRPr lang="es-PE" sz="1100" dirty="0"/>
                    </a:p>
                  </a:txBody>
                  <a:tcPr marT="0" marB="0"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100" dirty="0"/>
                        <a:t>(Título del P.I.</a:t>
                      </a:r>
                      <a:r>
                        <a:rPr lang="es-PE" sz="1100" baseline="0" dirty="0"/>
                        <a:t> N.° 7)</a:t>
                      </a:r>
                      <a:endParaRPr lang="es-PE" sz="1100" dirty="0"/>
                    </a:p>
                  </a:txBody>
                  <a:tcPr marT="0" marB="0"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100" dirty="0"/>
                        <a:t>(Título del P.I.</a:t>
                      </a:r>
                      <a:r>
                        <a:rPr lang="es-PE" sz="1100" baseline="0" dirty="0"/>
                        <a:t> N.° 8)</a:t>
                      </a:r>
                      <a:endParaRPr lang="es-PE" sz="1100" dirty="0"/>
                    </a:p>
                  </a:txBody>
                  <a:tcPr marT="0" marB="0"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100" dirty="0"/>
                        <a:t>(Título del P.I.</a:t>
                      </a:r>
                      <a:r>
                        <a:rPr lang="es-PE" sz="1100" baseline="0" dirty="0"/>
                        <a:t> N.° 9)</a:t>
                      </a:r>
                      <a:endParaRPr lang="es-PE" sz="1100" dirty="0"/>
                    </a:p>
                  </a:txBody>
                  <a:tcPr marT="0" marB="0"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PE" sz="1100" dirty="0"/>
                        <a:t>(Título del P.I.</a:t>
                      </a:r>
                      <a:r>
                        <a:rPr lang="es-PE" sz="1100" baseline="0" dirty="0"/>
                        <a:t> N.° 10)</a:t>
                      </a:r>
                      <a:endParaRPr lang="es-PE" sz="1100" dirty="0"/>
                    </a:p>
                  </a:txBody>
                  <a:tcPr marT="0" marB="0" anchor="ctr">
                    <a:solidFill>
                      <a:schemeClr val="accent1">
                        <a:lumMod val="20000"/>
                        <a:lumOff val="80000"/>
                      </a:schemeClr>
                    </a:solidFill>
                  </a:tcPr>
                </a:tc>
                <a:extLst>
                  <a:ext uri="{0D108BD9-81ED-4DB2-BD59-A6C34878D82A}">
                    <a16:rowId xmlns:a16="http://schemas.microsoft.com/office/drawing/2014/main" val="10002"/>
                  </a:ext>
                </a:extLst>
              </a:tr>
              <a:tr h="560673">
                <a:tc>
                  <a:txBody>
                    <a:bodyPr/>
                    <a:lstStyle/>
                    <a:p>
                      <a:pPr marL="0" indent="0"/>
                      <a:r>
                        <a:rPr lang="es-PE" sz="700" b="1" dirty="0">
                          <a:latin typeface="Poppins" panose="00000500000000000000" pitchFamily="2" charset="0"/>
                          <a:cs typeface="Poppins" panose="00000500000000000000" pitchFamily="2" charset="0"/>
                        </a:rPr>
                        <a:t>Resuelve problemas de cantidad</a:t>
                      </a:r>
                    </a:p>
                    <a:p>
                      <a:pPr marL="0" indent="0"/>
                      <a:r>
                        <a:rPr lang="es-ES" sz="700" dirty="0">
                          <a:latin typeface="Poppins" panose="00000500000000000000" pitchFamily="2" charset="0"/>
                          <a:cs typeface="Poppins" panose="00000500000000000000" pitchFamily="2" charset="0"/>
                        </a:rPr>
                        <a:t>• Traduce cantidades a expresiones numéricas.</a:t>
                      </a:r>
                    </a:p>
                    <a:p>
                      <a:pPr marL="0" indent="0"/>
                      <a:r>
                        <a:rPr lang="es-ES" sz="700" dirty="0">
                          <a:latin typeface="Poppins" panose="00000500000000000000" pitchFamily="2" charset="0"/>
                          <a:cs typeface="Poppins" panose="00000500000000000000" pitchFamily="2" charset="0"/>
                        </a:rPr>
                        <a:t>• Comunica su comprensión sobre los números y las operaciones.</a:t>
                      </a:r>
                    </a:p>
                    <a:p>
                      <a:pPr marL="0" indent="0"/>
                      <a:r>
                        <a:rPr lang="es-ES" sz="700" dirty="0">
                          <a:latin typeface="Poppins" panose="00000500000000000000" pitchFamily="2" charset="0"/>
                          <a:cs typeface="Poppins" panose="00000500000000000000" pitchFamily="2" charset="0"/>
                        </a:rPr>
                        <a:t>• Usa estrategias y procedimientos de estimación y cálculo.</a:t>
                      </a:r>
                    </a:p>
                    <a:p>
                      <a:pPr marL="0" indent="0"/>
                      <a:r>
                        <a:rPr lang="es-ES" sz="700" dirty="0">
                          <a:latin typeface="Poppins" panose="00000500000000000000" pitchFamily="2" charset="0"/>
                          <a:cs typeface="Poppins" panose="00000500000000000000" pitchFamily="2" charset="0"/>
                        </a:rPr>
                        <a:t>• Argumenta afirmaciones sobre las relaciones numéricas y las operaciones.</a:t>
                      </a:r>
                      <a:endParaRPr lang="es-PE" sz="700" dirty="0">
                        <a:latin typeface="Poppins" panose="00000500000000000000" pitchFamily="2" charset="0"/>
                        <a:cs typeface="Poppins" panose="00000500000000000000" pitchFamily="2" charset="0"/>
                      </a:endParaRPr>
                    </a:p>
                  </a:txBody>
                  <a:tcPr marT="0" marB="0"/>
                </a:tc>
                <a:tc>
                  <a:txBody>
                    <a:bodyPr/>
                    <a:lstStyle/>
                    <a:p>
                      <a:pPr algn="ctr"/>
                      <a:r>
                        <a:rPr lang="es-PE" sz="1100" dirty="0"/>
                        <a:t>X</a:t>
                      </a:r>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r>
                        <a:rPr lang="es-PE" sz="1100" dirty="0"/>
                        <a:t>X</a:t>
                      </a:r>
                    </a:p>
                  </a:txBody>
                  <a:tcPr marT="0" marB="0" anchor="ctr"/>
                </a:tc>
                <a:extLst>
                  <a:ext uri="{0D108BD9-81ED-4DB2-BD59-A6C34878D82A}">
                    <a16:rowId xmlns:a16="http://schemas.microsoft.com/office/drawing/2014/main" val="10003"/>
                  </a:ext>
                </a:extLst>
              </a:tr>
              <a:tr h="560673">
                <a:tc>
                  <a:txBody>
                    <a:bodyPr/>
                    <a:lstStyle/>
                    <a:p>
                      <a:pPr marL="0" indent="0"/>
                      <a:r>
                        <a:rPr lang="es-PE" sz="700" b="1" i="0" u="none" strike="noStrike" cap="none" dirty="0">
                          <a:solidFill>
                            <a:schemeClr val="dk1"/>
                          </a:solidFill>
                          <a:latin typeface="Poppins" panose="00000500000000000000" pitchFamily="2" charset="0"/>
                          <a:ea typeface="Calibri"/>
                          <a:cs typeface="Poppins" panose="00000500000000000000" pitchFamily="2" charset="0"/>
                          <a:sym typeface="Arial"/>
                        </a:rPr>
                        <a:t>Resuelve</a:t>
                      </a:r>
                      <a:r>
                        <a:rPr lang="es-PE" sz="700" b="1" dirty="0">
                          <a:latin typeface="Poppins" panose="00000500000000000000" pitchFamily="2" charset="0"/>
                          <a:cs typeface="Poppins" panose="00000500000000000000" pitchFamily="2" charset="0"/>
                        </a:rPr>
                        <a:t> problemas de regularidad, equivalencia y cambio</a:t>
                      </a:r>
                    </a:p>
                    <a:p>
                      <a:pPr marL="0" indent="0"/>
                      <a:r>
                        <a:rPr lang="es-ES" sz="700" dirty="0">
                          <a:latin typeface="Poppins" panose="00000500000000000000" pitchFamily="2" charset="0"/>
                          <a:cs typeface="Poppins" panose="00000500000000000000" pitchFamily="2" charset="0"/>
                        </a:rPr>
                        <a:t>* Traduce datos y condiciones a expresiones algebraicas.</a:t>
                      </a:r>
                    </a:p>
                    <a:p>
                      <a:pPr marL="0" indent="0"/>
                      <a:r>
                        <a:rPr lang="es-ES" sz="700" dirty="0">
                          <a:latin typeface="Poppins" panose="00000500000000000000" pitchFamily="2" charset="0"/>
                          <a:cs typeface="Poppins" panose="00000500000000000000" pitchFamily="2" charset="0"/>
                        </a:rPr>
                        <a:t>* Comunica su comprensión sobre las relaciones algebraicas.</a:t>
                      </a:r>
                    </a:p>
                    <a:p>
                      <a:pPr marL="0" indent="0"/>
                      <a:r>
                        <a:rPr lang="es-ES" sz="700" dirty="0">
                          <a:latin typeface="Poppins" panose="00000500000000000000" pitchFamily="2" charset="0"/>
                          <a:cs typeface="Poppins" panose="00000500000000000000" pitchFamily="2" charset="0"/>
                        </a:rPr>
                        <a:t>* Usa estrategias y procedimientos para encontrar reglas generales.</a:t>
                      </a:r>
                    </a:p>
                    <a:p>
                      <a:pPr marL="0" indent="0"/>
                      <a:r>
                        <a:rPr lang="es-ES" sz="700" dirty="0">
                          <a:latin typeface="Poppins" panose="00000500000000000000" pitchFamily="2" charset="0"/>
                          <a:cs typeface="Poppins" panose="00000500000000000000" pitchFamily="2" charset="0"/>
                        </a:rPr>
                        <a:t>* Argumenta afirmaciones sobre relaciones de cambio y equivalencia.</a:t>
                      </a:r>
                      <a:endParaRPr lang="es-PE" sz="700" dirty="0">
                        <a:latin typeface="Poppins" panose="00000500000000000000" pitchFamily="2" charset="0"/>
                        <a:cs typeface="Poppins" panose="00000500000000000000" pitchFamily="2" charset="0"/>
                      </a:endParaRPr>
                    </a:p>
                  </a:txBody>
                  <a:tcPr marT="0" marB="0"/>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r>
                        <a:rPr lang="es-PE" sz="1100" dirty="0"/>
                        <a:t>X</a:t>
                      </a:r>
                    </a:p>
                  </a:txBody>
                  <a:tcPr marT="0" marB="0" anchor="ctr"/>
                </a:tc>
                <a:tc>
                  <a:txBody>
                    <a:bodyPr/>
                    <a:lstStyle/>
                    <a:p>
                      <a:pPr algn="ctr"/>
                      <a:endParaRPr lang="es-PE" sz="1100" dirty="0"/>
                    </a:p>
                  </a:txBody>
                  <a:tcPr marT="0" marB="0" anchor="ctr"/>
                </a:tc>
                <a:tc>
                  <a:txBody>
                    <a:bodyPr/>
                    <a:lstStyle/>
                    <a:p>
                      <a:pPr algn="ctr"/>
                      <a:r>
                        <a:rPr lang="es-PE" sz="1100" dirty="0"/>
                        <a:t>X</a:t>
                      </a:r>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r>
                        <a:rPr lang="es-PE" sz="1100" dirty="0"/>
                        <a:t>X</a:t>
                      </a:r>
                    </a:p>
                  </a:txBody>
                  <a:tcPr marT="0" marB="0" anchor="ctr"/>
                </a:tc>
                <a:tc>
                  <a:txBody>
                    <a:bodyPr/>
                    <a:lstStyle/>
                    <a:p>
                      <a:pPr algn="ctr"/>
                      <a:endParaRPr lang="es-PE" sz="1100"/>
                    </a:p>
                  </a:txBody>
                  <a:tcPr marT="0" marB="0" anchor="ctr"/>
                </a:tc>
                <a:extLst>
                  <a:ext uri="{0D108BD9-81ED-4DB2-BD59-A6C34878D82A}">
                    <a16:rowId xmlns:a16="http://schemas.microsoft.com/office/drawing/2014/main" val="10004"/>
                  </a:ext>
                </a:extLst>
              </a:tr>
              <a:tr h="560673">
                <a:tc>
                  <a:txBody>
                    <a:bodyPr/>
                    <a:lstStyle/>
                    <a:p>
                      <a:pPr marL="0" indent="0"/>
                      <a:r>
                        <a:rPr lang="es-PE" sz="700" b="1" dirty="0">
                          <a:latin typeface="Poppins" panose="00000500000000000000" pitchFamily="2" charset="0"/>
                          <a:cs typeface="Poppins" panose="00000500000000000000" pitchFamily="2" charset="0"/>
                        </a:rPr>
                        <a:t>Resuelve problemas de forma, movimiento y localización</a:t>
                      </a:r>
                    </a:p>
                    <a:p>
                      <a:pPr marL="0" indent="0"/>
                      <a:r>
                        <a:rPr lang="es-ES" sz="700" dirty="0">
                          <a:latin typeface="Poppins" panose="00000500000000000000" pitchFamily="2" charset="0"/>
                          <a:cs typeface="Poppins" panose="00000500000000000000" pitchFamily="2" charset="0"/>
                        </a:rPr>
                        <a:t>* Modela objetos con formas geométricas y sus transformaciones.</a:t>
                      </a:r>
                    </a:p>
                    <a:p>
                      <a:pPr marL="0" indent="0"/>
                      <a:r>
                        <a:rPr lang="es-ES" sz="700" dirty="0">
                          <a:latin typeface="Poppins" panose="00000500000000000000" pitchFamily="2" charset="0"/>
                          <a:cs typeface="Poppins" panose="00000500000000000000" pitchFamily="2" charset="0"/>
                        </a:rPr>
                        <a:t>* Comunica su comprensión sobre las formas y relaciones geométricas.</a:t>
                      </a:r>
                    </a:p>
                    <a:p>
                      <a:pPr marL="0" indent="0"/>
                      <a:r>
                        <a:rPr lang="es-ES" sz="700" dirty="0">
                          <a:latin typeface="Poppins" panose="00000500000000000000" pitchFamily="2" charset="0"/>
                          <a:cs typeface="Poppins" panose="00000500000000000000" pitchFamily="2" charset="0"/>
                        </a:rPr>
                        <a:t>* Usa estrategias y procedimientos para orientarse en el espacio.</a:t>
                      </a:r>
                    </a:p>
                    <a:p>
                      <a:pPr marL="0" indent="0"/>
                      <a:r>
                        <a:rPr lang="es-ES" sz="700" dirty="0">
                          <a:latin typeface="Poppins" panose="00000500000000000000" pitchFamily="2" charset="0"/>
                          <a:cs typeface="Poppins" panose="00000500000000000000" pitchFamily="2" charset="0"/>
                        </a:rPr>
                        <a:t>* Argumenta afirmaciones sobre relaciones geométricas.</a:t>
                      </a:r>
                      <a:endParaRPr lang="es-PE" sz="700" dirty="0">
                        <a:latin typeface="Poppins" panose="00000500000000000000" pitchFamily="2" charset="0"/>
                        <a:cs typeface="Poppins" panose="00000500000000000000" pitchFamily="2" charset="0"/>
                      </a:endParaRPr>
                    </a:p>
                  </a:txBody>
                  <a:tcPr marT="0" marB="0"/>
                </a:tc>
                <a:tc>
                  <a:txBody>
                    <a:bodyPr/>
                    <a:lstStyle/>
                    <a:p>
                      <a:pPr algn="ctr"/>
                      <a:endParaRPr lang="es-PE" sz="1100" dirty="0"/>
                    </a:p>
                  </a:txBody>
                  <a:tcPr marT="0" marB="0" anchor="ctr"/>
                </a:tc>
                <a:tc>
                  <a:txBody>
                    <a:bodyPr/>
                    <a:lstStyle/>
                    <a:p>
                      <a:pPr algn="ctr"/>
                      <a:endParaRPr lang="es-PE" sz="1100"/>
                    </a:p>
                  </a:txBody>
                  <a:tcPr marT="0" marB="0" anchor="ctr"/>
                </a:tc>
                <a:tc>
                  <a:txBody>
                    <a:bodyPr/>
                    <a:lstStyle/>
                    <a:p>
                      <a:pPr algn="ctr"/>
                      <a:r>
                        <a:rPr lang="es-PE" sz="1100" dirty="0"/>
                        <a:t>X</a:t>
                      </a:r>
                    </a:p>
                  </a:txBody>
                  <a:tcPr marT="0" marB="0" anchor="ctr"/>
                </a:tc>
                <a:tc>
                  <a:txBody>
                    <a:bodyPr/>
                    <a:lstStyle/>
                    <a:p>
                      <a:pPr algn="ctr"/>
                      <a:endParaRPr lang="es-PE" sz="1100" dirty="0"/>
                    </a:p>
                  </a:txBody>
                  <a:tcPr marT="0" marB="0" anchor="ctr"/>
                </a:tc>
                <a:tc>
                  <a:txBody>
                    <a:bodyPr/>
                    <a:lstStyle/>
                    <a:p>
                      <a:pPr algn="ctr"/>
                      <a:r>
                        <a:rPr lang="es-PE" sz="1100" dirty="0"/>
                        <a:t>X</a:t>
                      </a:r>
                    </a:p>
                  </a:txBody>
                  <a:tcPr marT="0" marB="0" anchor="ctr"/>
                </a:tc>
                <a:tc>
                  <a:txBody>
                    <a:bodyPr/>
                    <a:lstStyle/>
                    <a:p>
                      <a:pPr algn="ctr"/>
                      <a:endParaRPr lang="es-PE" sz="1100" dirty="0"/>
                    </a:p>
                  </a:txBody>
                  <a:tcPr marT="0" marB="0" anchor="ctr"/>
                </a:tc>
                <a:tc>
                  <a:txBody>
                    <a:bodyPr/>
                    <a:lstStyle/>
                    <a:p>
                      <a:pPr algn="ctr"/>
                      <a:r>
                        <a:rPr lang="es-PE" sz="1100" dirty="0"/>
                        <a:t>X</a:t>
                      </a:r>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endParaRPr lang="es-PE" sz="1100"/>
                    </a:p>
                  </a:txBody>
                  <a:tcPr marT="0" marB="0" anchor="ctr"/>
                </a:tc>
                <a:extLst>
                  <a:ext uri="{0D108BD9-81ED-4DB2-BD59-A6C34878D82A}">
                    <a16:rowId xmlns:a16="http://schemas.microsoft.com/office/drawing/2014/main" val="10005"/>
                  </a:ext>
                </a:extLst>
              </a:tr>
              <a:tr h="560673">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PE" sz="700" b="1" dirty="0">
                          <a:latin typeface="Poppins" panose="00000500000000000000" pitchFamily="2" charset="0"/>
                          <a:cs typeface="Poppins" panose="00000500000000000000" pitchFamily="2" charset="0"/>
                        </a:rPr>
                        <a:t>Resuelve problemas de gestión de datos e incertidumbre</a:t>
                      </a:r>
                    </a:p>
                    <a:p>
                      <a:pPr marL="0" indent="0"/>
                      <a:r>
                        <a:rPr lang="es-ES" sz="700" dirty="0">
                          <a:latin typeface="Poppins" panose="00000500000000000000" pitchFamily="2" charset="0"/>
                          <a:cs typeface="Poppins" panose="00000500000000000000" pitchFamily="2" charset="0"/>
                        </a:rPr>
                        <a:t>• Representa datos con gráficos y medidas estadísticas o probabilísticas.</a:t>
                      </a:r>
                    </a:p>
                    <a:p>
                      <a:pPr marL="0" indent="0"/>
                      <a:r>
                        <a:rPr lang="es-ES" sz="700" dirty="0">
                          <a:latin typeface="Poppins" panose="00000500000000000000" pitchFamily="2" charset="0"/>
                          <a:cs typeface="Poppins" panose="00000500000000000000" pitchFamily="2" charset="0"/>
                        </a:rPr>
                        <a:t>• Comunica su comprensión de los conceptos estadísticos y probabilísticos.</a:t>
                      </a:r>
                    </a:p>
                    <a:p>
                      <a:pPr marL="0" indent="0"/>
                      <a:r>
                        <a:rPr lang="es-ES" sz="700" dirty="0">
                          <a:latin typeface="Poppins" panose="00000500000000000000" pitchFamily="2" charset="0"/>
                          <a:cs typeface="Poppins" panose="00000500000000000000" pitchFamily="2" charset="0"/>
                        </a:rPr>
                        <a:t>• Usa estrategias y procedimientos para recopilar y procesar datos.</a:t>
                      </a:r>
                    </a:p>
                    <a:p>
                      <a:pPr marL="0" indent="0"/>
                      <a:r>
                        <a:rPr lang="es-ES" sz="700" dirty="0">
                          <a:latin typeface="Poppins" panose="00000500000000000000" pitchFamily="2" charset="0"/>
                          <a:cs typeface="Poppins" panose="00000500000000000000" pitchFamily="2" charset="0"/>
                        </a:rPr>
                        <a:t>• Sustenta conclusiones o decisiones con base en la información obtenida.</a:t>
                      </a:r>
                      <a:endParaRPr lang="es-PE" sz="700" dirty="0">
                        <a:latin typeface="Poppins" panose="00000500000000000000" pitchFamily="2" charset="0"/>
                        <a:cs typeface="Poppins" panose="00000500000000000000" pitchFamily="2" charset="0"/>
                      </a:endParaRPr>
                    </a:p>
                  </a:txBody>
                  <a:tcPr marT="0" marB="0"/>
                </a:tc>
                <a:tc>
                  <a:txBody>
                    <a:bodyPr/>
                    <a:lstStyle/>
                    <a:p>
                      <a:pPr algn="ctr"/>
                      <a:endParaRPr lang="es-PE" sz="1100" dirty="0"/>
                    </a:p>
                  </a:txBody>
                  <a:tcPr marT="0" marB="0" anchor="ctr"/>
                </a:tc>
                <a:tc>
                  <a:txBody>
                    <a:bodyPr/>
                    <a:lstStyle/>
                    <a:p>
                      <a:pPr algn="ctr"/>
                      <a:r>
                        <a:rPr lang="es-PE" sz="1100" dirty="0"/>
                        <a:t>X</a:t>
                      </a:r>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tc>
                  <a:txBody>
                    <a:bodyPr/>
                    <a:lstStyle/>
                    <a:p>
                      <a:pPr algn="ctr"/>
                      <a:r>
                        <a:rPr lang="es-PE" sz="1100" dirty="0"/>
                        <a:t>X</a:t>
                      </a:r>
                    </a:p>
                  </a:txBody>
                  <a:tcPr marT="0" marB="0" anchor="ctr"/>
                </a:tc>
                <a:tc>
                  <a:txBody>
                    <a:bodyPr/>
                    <a:lstStyle/>
                    <a:p>
                      <a:pPr algn="ctr"/>
                      <a:endParaRPr lang="es-PE" sz="1100" dirty="0"/>
                    </a:p>
                  </a:txBody>
                  <a:tcPr marT="0" marB="0" anchor="ctr"/>
                </a:tc>
                <a:tc>
                  <a:txBody>
                    <a:bodyPr/>
                    <a:lstStyle/>
                    <a:p>
                      <a:pPr algn="ctr"/>
                      <a:endParaRPr lang="es-PE" sz="1100" dirty="0"/>
                    </a:p>
                  </a:txBody>
                  <a:tcPr marT="0" marB="0" anchor="ctr"/>
                </a:tc>
                <a:extLst>
                  <a:ext uri="{0D108BD9-81ED-4DB2-BD59-A6C34878D82A}">
                    <a16:rowId xmlns:a16="http://schemas.microsoft.com/office/drawing/2014/main" val="10006"/>
                  </a:ext>
                </a:extLst>
              </a:tr>
              <a:tr h="176211">
                <a:tc>
                  <a:txBody>
                    <a:bodyPr/>
                    <a:lstStyle/>
                    <a:p>
                      <a:pPr marL="0" indent="0" algn="l"/>
                      <a:r>
                        <a:rPr lang="es-PE" sz="700" b="0" i="0" u="none" strike="noStrike" cap="none" dirty="0">
                          <a:solidFill>
                            <a:schemeClr val="dk1"/>
                          </a:solidFill>
                          <a:effectLst/>
                          <a:latin typeface="Poppins" panose="00000500000000000000" pitchFamily="2" charset="0"/>
                          <a:ea typeface="Calibri"/>
                          <a:cs typeface="Poppins" panose="00000500000000000000" pitchFamily="2" charset="0"/>
                          <a:sym typeface="Arial"/>
                        </a:rPr>
                        <a:t>Enfoque de derechos</a:t>
                      </a:r>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extLst>
                  <a:ext uri="{0D108BD9-81ED-4DB2-BD59-A6C34878D82A}">
                    <a16:rowId xmlns:a16="http://schemas.microsoft.com/office/drawing/2014/main" val="10007"/>
                  </a:ext>
                </a:extLst>
              </a:tr>
              <a:tr h="17621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PE" sz="700" b="0" i="0" u="none" strike="noStrike" cap="none" dirty="0">
                          <a:solidFill>
                            <a:schemeClr val="dk1"/>
                          </a:solidFill>
                          <a:effectLst/>
                          <a:latin typeface="Poppins" panose="00000500000000000000" pitchFamily="2" charset="0"/>
                          <a:ea typeface="Calibri"/>
                          <a:cs typeface="Poppins" panose="00000500000000000000" pitchFamily="2" charset="0"/>
                          <a:sym typeface="Arial"/>
                        </a:rPr>
                        <a:t>Enfoque Inclusivo o de Atención a la diversidad</a:t>
                      </a:r>
                      <a:endParaRPr lang="es-PE" sz="700" dirty="0">
                        <a:latin typeface="Poppins" panose="00000500000000000000" pitchFamily="2" charset="0"/>
                        <a:cs typeface="Poppins" panose="00000500000000000000" pitchFamily="2" charset="0"/>
                      </a:endParaRPr>
                    </a:p>
                  </a:txBody>
                  <a:tcPr marR="36000" marT="0" marB="0" anchor="ctr"/>
                </a:tc>
                <a:tc>
                  <a:txBody>
                    <a:bodyPr/>
                    <a:lstStyle/>
                    <a:p>
                      <a:pPr algn="ctr"/>
                      <a:endParaRPr lang="es-PE" sz="1100" dirty="0"/>
                    </a:p>
                  </a:txBody>
                  <a:tcPr marR="36000" marT="0" marB="0" anchor="ctr"/>
                </a:tc>
                <a:tc>
                  <a:txBody>
                    <a:bodyPr/>
                    <a:lstStyle/>
                    <a:p>
                      <a:pPr algn="ctr"/>
                      <a:r>
                        <a:rPr lang="es-PE" sz="1100" dirty="0"/>
                        <a:t>X</a:t>
                      </a:r>
                    </a:p>
                  </a:txBody>
                  <a:tcPr marR="36000" marT="0" marB="0" anchor="ctr"/>
                </a:tc>
                <a:tc>
                  <a:txBody>
                    <a:bodyPr/>
                    <a:lstStyle/>
                    <a:p>
                      <a:pPr algn="ctr"/>
                      <a:endParaRPr lang="es-PE" sz="110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extLst>
                  <a:ext uri="{0D108BD9-81ED-4DB2-BD59-A6C34878D82A}">
                    <a16:rowId xmlns:a16="http://schemas.microsoft.com/office/drawing/2014/main" val="10008"/>
                  </a:ext>
                </a:extLst>
              </a:tr>
              <a:tr h="17621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PE" sz="700" b="0" i="0" u="none" strike="noStrike" cap="none" dirty="0">
                          <a:solidFill>
                            <a:schemeClr val="dk1"/>
                          </a:solidFill>
                          <a:effectLst/>
                          <a:latin typeface="Poppins" panose="00000500000000000000" pitchFamily="2" charset="0"/>
                          <a:ea typeface="Calibri"/>
                          <a:cs typeface="Poppins" panose="00000500000000000000" pitchFamily="2" charset="0"/>
                          <a:sym typeface="Arial"/>
                        </a:rPr>
                        <a:t>Enfoque Intercultural</a:t>
                      </a:r>
                      <a:endParaRPr lang="es-PE" sz="700" dirty="0">
                        <a:latin typeface="Poppins" panose="00000500000000000000" pitchFamily="2" charset="0"/>
                        <a:cs typeface="Poppins" panose="00000500000000000000" pitchFamily="2" charset="0"/>
                      </a:endParaRPr>
                    </a:p>
                  </a:txBody>
                  <a:tcPr marR="36000" marT="0" marB="0" anchor="ctr"/>
                </a:tc>
                <a:tc>
                  <a:txBody>
                    <a:bodyPr/>
                    <a:lstStyle/>
                    <a:p>
                      <a:pPr algn="ctr"/>
                      <a:endParaRPr lang="es-PE" sz="1100" dirty="0"/>
                    </a:p>
                  </a:txBody>
                  <a:tcPr marR="36000" marT="0" marB="0" anchor="ctr"/>
                </a:tc>
                <a:tc>
                  <a:txBody>
                    <a:bodyPr/>
                    <a:lstStyle/>
                    <a:p>
                      <a:pPr algn="ctr"/>
                      <a:r>
                        <a:rPr lang="es-PE" sz="1100" dirty="0"/>
                        <a:t>X</a:t>
                      </a:r>
                    </a:p>
                  </a:txBody>
                  <a:tcPr marR="36000" marT="0" marB="0" anchor="ctr"/>
                </a:tc>
                <a:tc>
                  <a:txBody>
                    <a:bodyPr/>
                    <a:lstStyle/>
                    <a:p>
                      <a:pPr algn="ctr"/>
                      <a:endParaRPr lang="es-PE" sz="110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extLst>
                  <a:ext uri="{0D108BD9-81ED-4DB2-BD59-A6C34878D82A}">
                    <a16:rowId xmlns:a16="http://schemas.microsoft.com/office/drawing/2014/main" val="10009"/>
                  </a:ext>
                </a:extLst>
              </a:tr>
              <a:tr h="17621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PE" sz="700" b="0" i="0" u="none" strike="noStrike" cap="none" dirty="0">
                          <a:solidFill>
                            <a:schemeClr val="dk1"/>
                          </a:solidFill>
                          <a:effectLst/>
                          <a:latin typeface="Poppins" panose="00000500000000000000" pitchFamily="2" charset="0"/>
                          <a:ea typeface="Calibri"/>
                          <a:cs typeface="Poppins" panose="00000500000000000000" pitchFamily="2" charset="0"/>
                          <a:sym typeface="Arial"/>
                        </a:rPr>
                        <a:t>Enfoque Igualdad de Género</a:t>
                      </a:r>
                      <a:endParaRPr lang="es-PE" sz="700" dirty="0">
                        <a:latin typeface="Poppins" panose="00000500000000000000" pitchFamily="2" charset="0"/>
                        <a:cs typeface="Poppins" panose="00000500000000000000" pitchFamily="2" charset="0"/>
                      </a:endParaRPr>
                    </a:p>
                  </a:txBody>
                  <a:tcPr marR="36000" marT="0" marB="0" anchor="ctr"/>
                </a:tc>
                <a:tc>
                  <a:txBody>
                    <a:bodyPr/>
                    <a:lstStyle/>
                    <a:p>
                      <a:pPr algn="ctr"/>
                      <a:endParaRPr lang="es-PE" sz="1100" dirty="0"/>
                    </a:p>
                  </a:txBody>
                  <a:tcPr marR="36000" marT="0" marB="0" anchor="ctr"/>
                </a:tc>
                <a:tc>
                  <a:txBody>
                    <a:bodyPr/>
                    <a:lstStyle/>
                    <a:p>
                      <a:pPr algn="ctr"/>
                      <a:endParaRPr lang="es-PE" sz="110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extLst>
                  <a:ext uri="{0D108BD9-81ED-4DB2-BD59-A6C34878D82A}">
                    <a16:rowId xmlns:a16="http://schemas.microsoft.com/office/drawing/2014/main" val="10010"/>
                  </a:ext>
                </a:extLst>
              </a:tr>
              <a:tr h="17621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PE" sz="700" b="0" i="0" u="none" strike="noStrike" cap="none" dirty="0">
                          <a:solidFill>
                            <a:schemeClr val="dk1"/>
                          </a:solidFill>
                          <a:effectLst/>
                          <a:latin typeface="Poppins" panose="00000500000000000000" pitchFamily="2" charset="0"/>
                          <a:ea typeface="Calibri"/>
                          <a:cs typeface="Poppins" panose="00000500000000000000" pitchFamily="2" charset="0"/>
                          <a:sym typeface="Arial"/>
                        </a:rPr>
                        <a:t>Enfoque Ambiental</a:t>
                      </a:r>
                      <a:endParaRPr lang="es-PE" sz="700" dirty="0">
                        <a:latin typeface="Poppins" panose="00000500000000000000" pitchFamily="2" charset="0"/>
                        <a:cs typeface="Poppins" panose="00000500000000000000" pitchFamily="2" charset="0"/>
                      </a:endParaRPr>
                    </a:p>
                  </a:txBody>
                  <a:tcPr marR="36000" marT="0" marB="0" anchor="ctr"/>
                </a:tc>
                <a:tc>
                  <a:txBody>
                    <a:bodyPr/>
                    <a:lstStyle/>
                    <a:p>
                      <a:pPr algn="ctr"/>
                      <a:r>
                        <a:rPr lang="es-PE" sz="1100" dirty="0"/>
                        <a:t>X</a:t>
                      </a:r>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extLst>
                  <a:ext uri="{0D108BD9-81ED-4DB2-BD59-A6C34878D82A}">
                    <a16:rowId xmlns:a16="http://schemas.microsoft.com/office/drawing/2014/main" val="10011"/>
                  </a:ext>
                </a:extLst>
              </a:tr>
              <a:tr h="17621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PE" sz="700" b="0" i="0" u="none" strike="noStrike" cap="none" dirty="0">
                          <a:solidFill>
                            <a:schemeClr val="dk1"/>
                          </a:solidFill>
                          <a:effectLst/>
                          <a:latin typeface="Poppins" panose="00000500000000000000" pitchFamily="2" charset="0"/>
                          <a:ea typeface="Calibri"/>
                          <a:cs typeface="Poppins" panose="00000500000000000000" pitchFamily="2" charset="0"/>
                          <a:sym typeface="Arial"/>
                        </a:rPr>
                        <a:t>Enfoque Orientación al bien común</a:t>
                      </a:r>
                      <a:endParaRPr lang="es-PE" sz="700" dirty="0">
                        <a:latin typeface="Poppins" panose="00000500000000000000" pitchFamily="2" charset="0"/>
                        <a:cs typeface="Poppins" panose="00000500000000000000" pitchFamily="2" charset="0"/>
                      </a:endParaRPr>
                    </a:p>
                  </a:txBody>
                  <a:tcPr marR="36000" marT="0" marB="0" anchor="ctr"/>
                </a:tc>
                <a:tc>
                  <a:txBody>
                    <a:bodyPr/>
                    <a:lstStyle/>
                    <a:p>
                      <a:pPr algn="ctr"/>
                      <a:r>
                        <a:rPr lang="es-PE" sz="1100" dirty="0"/>
                        <a:t>X</a:t>
                      </a:r>
                    </a:p>
                  </a:txBody>
                  <a:tcPr marR="36000" marT="0" marB="0" anchor="ctr"/>
                </a:tc>
                <a:tc>
                  <a:txBody>
                    <a:bodyPr/>
                    <a:lstStyle/>
                    <a:p>
                      <a:pPr algn="ctr"/>
                      <a:endParaRPr lang="es-PE" sz="1100"/>
                    </a:p>
                  </a:txBody>
                  <a:tcPr marR="36000" marT="0" marB="0" anchor="ctr"/>
                </a:tc>
                <a:tc>
                  <a:txBody>
                    <a:bodyPr/>
                    <a:lstStyle/>
                    <a:p>
                      <a:pPr algn="ctr"/>
                      <a:endParaRPr lang="es-PE" sz="110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extLst>
                  <a:ext uri="{0D108BD9-81ED-4DB2-BD59-A6C34878D82A}">
                    <a16:rowId xmlns:a16="http://schemas.microsoft.com/office/drawing/2014/main" val="10012"/>
                  </a:ext>
                </a:extLst>
              </a:tr>
              <a:tr h="17621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PE" sz="700" b="0" i="0" u="none" strike="noStrike" cap="none" dirty="0">
                          <a:solidFill>
                            <a:schemeClr val="dk1"/>
                          </a:solidFill>
                          <a:effectLst/>
                          <a:latin typeface="Poppins" panose="00000500000000000000" pitchFamily="2" charset="0"/>
                          <a:ea typeface="Calibri"/>
                          <a:cs typeface="Poppins" panose="00000500000000000000" pitchFamily="2" charset="0"/>
                          <a:sym typeface="Arial"/>
                        </a:rPr>
                        <a:t>Enfoque Búsqueda de la Excelencia</a:t>
                      </a:r>
                      <a:endParaRPr lang="es-PE" sz="700" dirty="0">
                        <a:latin typeface="Poppins" panose="00000500000000000000" pitchFamily="2" charset="0"/>
                        <a:cs typeface="Poppins" panose="00000500000000000000" pitchFamily="2" charset="0"/>
                      </a:endParaRPr>
                    </a:p>
                  </a:txBody>
                  <a:tcPr marR="36000" marT="0" marB="0" anchor="ctr"/>
                </a:tc>
                <a:tc>
                  <a:txBody>
                    <a:bodyPr/>
                    <a:lstStyle/>
                    <a:p>
                      <a:pPr algn="ctr"/>
                      <a:endParaRPr lang="es-PE" sz="1100" dirty="0"/>
                    </a:p>
                  </a:txBody>
                  <a:tcPr marR="36000" marT="0" marB="0" anchor="ctr"/>
                </a:tc>
                <a:tc>
                  <a:txBody>
                    <a:bodyPr/>
                    <a:lstStyle/>
                    <a:p>
                      <a:pPr algn="ctr"/>
                      <a:endParaRPr lang="es-PE" sz="1100"/>
                    </a:p>
                  </a:txBody>
                  <a:tcPr marR="36000" marT="0" marB="0" anchor="ctr"/>
                </a:tc>
                <a:tc>
                  <a:txBody>
                    <a:bodyPr/>
                    <a:lstStyle/>
                    <a:p>
                      <a:pPr algn="ctr"/>
                      <a:endParaRPr lang="es-PE" sz="110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tc>
                  <a:txBody>
                    <a:bodyPr/>
                    <a:lstStyle/>
                    <a:p>
                      <a:pPr algn="ctr"/>
                      <a:endParaRPr lang="es-PE" sz="1100" dirty="0"/>
                    </a:p>
                  </a:txBody>
                  <a:tcPr marR="36000" marT="0" marB="0" anchor="ctr"/>
                </a:tc>
                <a:extLst>
                  <a:ext uri="{0D108BD9-81ED-4DB2-BD59-A6C34878D82A}">
                    <a16:rowId xmlns:a16="http://schemas.microsoft.com/office/drawing/2014/main" val="10013"/>
                  </a:ext>
                </a:extLst>
              </a:tr>
            </a:tbl>
          </a:graphicData>
        </a:graphic>
      </p:graphicFrame>
      <p:sp>
        <p:nvSpPr>
          <p:cNvPr id="36" name="Rectángulo 35"/>
          <p:cNvSpPr/>
          <p:nvPr/>
        </p:nvSpPr>
        <p:spPr>
          <a:xfrm>
            <a:off x="4660900" y="5174652"/>
            <a:ext cx="4680000" cy="1615827"/>
          </a:xfrm>
          <a:prstGeom prst="rect">
            <a:avLst/>
          </a:prstGeom>
          <a:solidFill>
            <a:srgbClr val="FFF4D5"/>
          </a:solidFill>
        </p:spPr>
        <p:txBody>
          <a:bodyPr wrap="square">
            <a:spAutoFit/>
          </a:bodyPr>
          <a:lstStyle/>
          <a:p>
            <a:r>
              <a:rPr lang="es-PE" sz="1100" b="1" dirty="0">
                <a:latin typeface="Poppins" panose="00000500000000000000" pitchFamily="2" charset="0"/>
                <a:cs typeface="Poppins" panose="00000500000000000000" pitchFamily="2" charset="0"/>
              </a:rPr>
              <a:t>Grado: </a:t>
            </a:r>
            <a:r>
              <a:rPr lang="es-PE" sz="1100" dirty="0">
                <a:latin typeface="Poppins" panose="00000500000000000000" pitchFamily="2" charset="0"/>
                <a:cs typeface="Poppins" panose="00000500000000000000" pitchFamily="2" charset="0"/>
              </a:rPr>
              <a:t>3° de Secundaria</a:t>
            </a:r>
          </a:p>
          <a:p>
            <a:r>
              <a:rPr lang="es-PE" sz="1100" b="1" dirty="0">
                <a:latin typeface="Poppins" panose="00000500000000000000" pitchFamily="2" charset="0"/>
                <a:cs typeface="Poppins" panose="00000500000000000000" pitchFamily="2" charset="0"/>
              </a:rPr>
              <a:t>Área curricular:</a:t>
            </a:r>
            <a:r>
              <a:rPr lang="es-PE" sz="1100" dirty="0">
                <a:latin typeface="Poppins" panose="00000500000000000000" pitchFamily="2" charset="0"/>
                <a:cs typeface="Poppins" panose="00000500000000000000" pitchFamily="2" charset="0"/>
              </a:rPr>
              <a:t> Matemática</a:t>
            </a:r>
          </a:p>
          <a:p>
            <a:r>
              <a:rPr lang="es-PE" sz="1100" b="1" dirty="0">
                <a:latin typeface="Poppins" panose="00000500000000000000" pitchFamily="2" charset="0"/>
                <a:cs typeface="Poppins" panose="00000500000000000000" pitchFamily="2" charset="0"/>
              </a:rPr>
              <a:t>Centro de Interés: </a:t>
            </a:r>
            <a:r>
              <a:rPr lang="es-PE" sz="1100" dirty="0">
                <a:latin typeface="Poppins" panose="00000500000000000000" pitchFamily="2" charset="0"/>
                <a:cs typeface="Poppins" panose="00000500000000000000" pitchFamily="2" charset="0"/>
              </a:rPr>
              <a:t>Cultivo de papa</a:t>
            </a:r>
          </a:p>
          <a:p>
            <a:r>
              <a:rPr lang="es-PE" sz="1100" b="1" dirty="0">
                <a:latin typeface="Poppins" panose="00000500000000000000" pitchFamily="2" charset="0"/>
                <a:cs typeface="Poppins" panose="00000500000000000000" pitchFamily="2" charset="0"/>
              </a:rPr>
              <a:t>Plan de Investigación (Marzo): </a:t>
            </a:r>
          </a:p>
          <a:p>
            <a:r>
              <a:rPr lang="es-PE" sz="1100" dirty="0">
                <a:latin typeface="Poppins" panose="00000500000000000000" pitchFamily="2" charset="0"/>
                <a:cs typeface="Poppins" panose="00000500000000000000" pitchFamily="2" charset="0"/>
              </a:rPr>
              <a:t>Conociendo las generalidades del cuy para mejorar su manejo</a:t>
            </a:r>
          </a:p>
          <a:p>
            <a:r>
              <a:rPr lang="es-PE" sz="1100" i="1" dirty="0">
                <a:latin typeface="Poppins" panose="00000500000000000000" pitchFamily="2" charset="0"/>
                <a:cs typeface="Poppins" panose="00000500000000000000" pitchFamily="2" charset="0"/>
              </a:rPr>
              <a:t>(</a:t>
            </a:r>
            <a:r>
              <a:rPr lang="es-PE" sz="1100" b="1" i="1" dirty="0">
                <a:latin typeface="Poppins" panose="00000500000000000000" pitchFamily="2" charset="0"/>
                <a:cs typeface="Poppins" panose="00000500000000000000" pitchFamily="2" charset="0"/>
              </a:rPr>
              <a:t>Reflexión</a:t>
            </a:r>
            <a:r>
              <a:rPr lang="es-PE" sz="1100" i="1" dirty="0">
                <a:latin typeface="Poppins" panose="00000500000000000000" pitchFamily="2" charset="0"/>
                <a:cs typeface="Poppins" panose="00000500000000000000" pitchFamily="2" charset="0"/>
              </a:rPr>
              <a:t>: ¿Conocer, difundir o </a:t>
            </a:r>
            <a:r>
              <a:rPr lang="es-PE" sz="1100" b="1" i="1" dirty="0">
                <a:latin typeface="Poppins" panose="00000500000000000000" pitchFamily="2" charset="0"/>
                <a:cs typeface="Poppins" panose="00000500000000000000" pitchFamily="2" charset="0"/>
              </a:rPr>
              <a:t>incentivar</a:t>
            </a:r>
            <a:r>
              <a:rPr lang="es-PE" sz="1100" i="1" dirty="0">
                <a:latin typeface="Poppins" panose="00000500000000000000" pitchFamily="2" charset="0"/>
                <a:cs typeface="Poppins" panose="00000500000000000000" pitchFamily="2" charset="0"/>
              </a:rPr>
              <a:t>?)</a:t>
            </a:r>
          </a:p>
          <a:p>
            <a:r>
              <a:rPr lang="es-PE" sz="1100" b="1" i="1" dirty="0">
                <a:solidFill>
                  <a:srgbClr val="7030A0"/>
                </a:solidFill>
                <a:latin typeface="Poppins" panose="00000500000000000000" pitchFamily="2" charset="0"/>
                <a:cs typeface="Poppins" panose="00000500000000000000" pitchFamily="2" charset="0"/>
              </a:rPr>
              <a:t>Proyecto Integrador (Colegiado):</a:t>
            </a:r>
          </a:p>
          <a:p>
            <a:pPr marL="93663" indent="-93663">
              <a:buFont typeface="Arial" panose="020B0604020202020204" pitchFamily="34" charset="0"/>
              <a:buChar char="•"/>
            </a:pPr>
            <a:r>
              <a:rPr lang="es-PE" sz="1100" i="1" dirty="0">
                <a:solidFill>
                  <a:srgbClr val="7030A0"/>
                </a:solidFill>
                <a:latin typeface="Poppins" panose="00000500000000000000" pitchFamily="2" charset="0"/>
                <a:cs typeface="Poppins" panose="00000500000000000000" pitchFamily="2" charset="0"/>
              </a:rPr>
              <a:t>Incentivamos la prevención de plagas y enfermedades en nuestra comunidad</a:t>
            </a:r>
          </a:p>
        </p:txBody>
      </p:sp>
      <p:cxnSp>
        <p:nvCxnSpPr>
          <p:cNvPr id="37" name="Conector angular 36"/>
          <p:cNvCxnSpPr/>
          <p:nvPr/>
        </p:nvCxnSpPr>
        <p:spPr>
          <a:xfrm rot="16200000" flipV="1">
            <a:off x="2910246" y="4688247"/>
            <a:ext cx="3276000" cy="199908"/>
          </a:xfrm>
          <a:prstGeom prst="bentConnector3">
            <a:avLst>
              <a:gd name="adj1" fmla="val -87"/>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ector angular 41"/>
          <p:cNvCxnSpPr/>
          <p:nvPr/>
        </p:nvCxnSpPr>
        <p:spPr>
          <a:xfrm rot="10800000">
            <a:off x="5145640" y="3155272"/>
            <a:ext cx="1792011" cy="1476000"/>
          </a:xfrm>
          <a:prstGeom prst="bentConnector3">
            <a:avLst>
              <a:gd name="adj1" fmla="val 99963"/>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8" name="Rectángulo 47"/>
          <p:cNvSpPr/>
          <p:nvPr/>
        </p:nvSpPr>
        <p:spPr>
          <a:xfrm>
            <a:off x="6937651" y="3287135"/>
            <a:ext cx="4680000" cy="1615827"/>
          </a:xfrm>
          <a:prstGeom prst="rect">
            <a:avLst/>
          </a:prstGeom>
          <a:solidFill>
            <a:srgbClr val="FFF4D5"/>
          </a:solidFill>
        </p:spPr>
        <p:txBody>
          <a:bodyPr wrap="square">
            <a:spAutoFit/>
          </a:bodyPr>
          <a:lstStyle/>
          <a:p>
            <a:r>
              <a:rPr lang="es-PE" sz="1100" b="1" dirty="0">
                <a:latin typeface="Poppins" panose="00000500000000000000" pitchFamily="2" charset="0"/>
                <a:cs typeface="Poppins" panose="00000500000000000000" pitchFamily="2" charset="0"/>
              </a:rPr>
              <a:t>Grado: </a:t>
            </a:r>
            <a:r>
              <a:rPr lang="es-PE" sz="1100" dirty="0">
                <a:latin typeface="Poppins" panose="00000500000000000000" pitchFamily="2" charset="0"/>
                <a:cs typeface="Poppins" panose="00000500000000000000" pitchFamily="2" charset="0"/>
              </a:rPr>
              <a:t>3° de Secundaria</a:t>
            </a:r>
          </a:p>
          <a:p>
            <a:r>
              <a:rPr lang="es-PE" sz="1100" b="1" dirty="0">
                <a:latin typeface="Poppins" panose="00000500000000000000" pitchFamily="2" charset="0"/>
                <a:cs typeface="Poppins" panose="00000500000000000000" pitchFamily="2" charset="0"/>
              </a:rPr>
              <a:t>Área curricular:</a:t>
            </a:r>
            <a:r>
              <a:rPr lang="es-PE" sz="1100" dirty="0">
                <a:latin typeface="Poppins" panose="00000500000000000000" pitchFamily="2" charset="0"/>
                <a:cs typeface="Poppins" panose="00000500000000000000" pitchFamily="2" charset="0"/>
              </a:rPr>
              <a:t> Matemática</a:t>
            </a:r>
          </a:p>
          <a:p>
            <a:r>
              <a:rPr lang="es-PE" sz="1100" b="1" dirty="0">
                <a:latin typeface="Poppins" panose="00000500000000000000" pitchFamily="2" charset="0"/>
                <a:cs typeface="Poppins" panose="00000500000000000000" pitchFamily="2" charset="0"/>
              </a:rPr>
              <a:t>Centro de Interés: </a:t>
            </a:r>
            <a:r>
              <a:rPr lang="es-PE" sz="1100" dirty="0">
                <a:latin typeface="Poppins" panose="00000500000000000000" pitchFamily="2" charset="0"/>
                <a:cs typeface="Poppins" panose="00000500000000000000" pitchFamily="2" charset="0"/>
              </a:rPr>
              <a:t>Cultivo de papa</a:t>
            </a:r>
          </a:p>
          <a:p>
            <a:r>
              <a:rPr lang="es-PE" sz="1100" b="1" dirty="0">
                <a:latin typeface="Poppins" panose="00000500000000000000" pitchFamily="2" charset="0"/>
                <a:cs typeface="Poppins" panose="00000500000000000000" pitchFamily="2" charset="0"/>
              </a:rPr>
              <a:t>Plan de Investigación </a:t>
            </a:r>
            <a:r>
              <a:rPr lang="es-PE" sz="1100" dirty="0">
                <a:latin typeface="Poppins" panose="00000500000000000000" pitchFamily="2" charset="0"/>
                <a:cs typeface="Poppins" panose="00000500000000000000" pitchFamily="2" charset="0"/>
              </a:rPr>
              <a:t>(Abril)</a:t>
            </a:r>
            <a:r>
              <a:rPr lang="es-PE" sz="1100" b="1" dirty="0">
                <a:latin typeface="Poppins" panose="00000500000000000000" pitchFamily="2" charset="0"/>
                <a:cs typeface="Poppins" panose="00000500000000000000" pitchFamily="2" charset="0"/>
              </a:rPr>
              <a:t>: </a:t>
            </a:r>
          </a:p>
          <a:p>
            <a:r>
              <a:rPr lang="es-PE" sz="1100" dirty="0">
                <a:latin typeface="Poppins" panose="00000500000000000000" pitchFamily="2" charset="0"/>
                <a:cs typeface="Poppins" panose="00000500000000000000" pitchFamily="2" charset="0"/>
              </a:rPr>
              <a:t>Conociendo el manejo y control de plagas</a:t>
            </a:r>
          </a:p>
          <a:p>
            <a:r>
              <a:rPr lang="es-PE" sz="1100" i="1" dirty="0">
                <a:latin typeface="Poppins" panose="00000500000000000000" pitchFamily="2" charset="0"/>
                <a:cs typeface="Poppins" panose="00000500000000000000" pitchFamily="2" charset="0"/>
              </a:rPr>
              <a:t>(</a:t>
            </a:r>
            <a:r>
              <a:rPr lang="es-PE" sz="1100" b="1" i="1" dirty="0">
                <a:latin typeface="Poppins" panose="00000500000000000000" pitchFamily="2" charset="0"/>
                <a:cs typeface="Poppins" panose="00000500000000000000" pitchFamily="2" charset="0"/>
              </a:rPr>
              <a:t>Reflexión</a:t>
            </a:r>
            <a:r>
              <a:rPr lang="es-PE" sz="1100" i="1" dirty="0">
                <a:latin typeface="Poppins" panose="00000500000000000000" pitchFamily="2" charset="0"/>
                <a:cs typeface="Poppins" panose="00000500000000000000" pitchFamily="2" charset="0"/>
              </a:rPr>
              <a:t>: ¿Conocer, diseñar o </a:t>
            </a:r>
            <a:r>
              <a:rPr lang="es-PE" sz="1100" b="1" i="1" dirty="0">
                <a:solidFill>
                  <a:schemeClr val="tx1"/>
                </a:solidFill>
                <a:latin typeface="Poppins" panose="00000500000000000000" pitchFamily="2" charset="0"/>
                <a:cs typeface="Poppins" panose="00000500000000000000" pitchFamily="2" charset="0"/>
              </a:rPr>
              <a:t>promover</a:t>
            </a:r>
            <a:r>
              <a:rPr lang="es-PE" sz="1100" i="1" dirty="0">
                <a:latin typeface="Poppins" panose="00000500000000000000" pitchFamily="2" charset="0"/>
                <a:cs typeface="Poppins" panose="00000500000000000000" pitchFamily="2" charset="0"/>
              </a:rPr>
              <a:t>?)</a:t>
            </a:r>
          </a:p>
          <a:p>
            <a:r>
              <a:rPr lang="es-PE" sz="1100" b="1" i="1" dirty="0">
                <a:solidFill>
                  <a:srgbClr val="C00000"/>
                </a:solidFill>
                <a:latin typeface="Poppins" panose="00000500000000000000" pitchFamily="2" charset="0"/>
                <a:cs typeface="Poppins" panose="00000500000000000000" pitchFamily="2" charset="0"/>
              </a:rPr>
              <a:t>Proyecto Integrador </a:t>
            </a:r>
            <a:r>
              <a:rPr lang="es-PE" sz="1100" i="1" dirty="0">
                <a:solidFill>
                  <a:srgbClr val="C00000"/>
                </a:solidFill>
                <a:latin typeface="Poppins" panose="00000500000000000000" pitchFamily="2" charset="0"/>
                <a:cs typeface="Poppins" panose="00000500000000000000" pitchFamily="2" charset="0"/>
              </a:rPr>
              <a:t>(Colegiado)</a:t>
            </a:r>
            <a:r>
              <a:rPr lang="es-PE" sz="1100" b="1" i="1" dirty="0">
                <a:solidFill>
                  <a:srgbClr val="C00000"/>
                </a:solidFill>
                <a:latin typeface="Poppins" panose="00000500000000000000" pitchFamily="2" charset="0"/>
                <a:cs typeface="Poppins" panose="00000500000000000000" pitchFamily="2" charset="0"/>
              </a:rPr>
              <a:t>:</a:t>
            </a:r>
          </a:p>
          <a:p>
            <a:pPr marL="93663" indent="-93663">
              <a:buFont typeface="Arial" panose="020B0604020202020204" pitchFamily="34" charset="0"/>
              <a:buChar char="•"/>
            </a:pPr>
            <a:r>
              <a:rPr lang="es-PE" sz="1100" i="1" dirty="0">
                <a:solidFill>
                  <a:srgbClr val="C00000"/>
                </a:solidFill>
                <a:latin typeface="Poppins" panose="00000500000000000000" pitchFamily="2" charset="0"/>
                <a:cs typeface="Poppins" panose="00000500000000000000" pitchFamily="2" charset="0"/>
              </a:rPr>
              <a:t>Promovemos sistemas de crianza para tener mayor producción y rentabilidad</a:t>
            </a:r>
          </a:p>
        </p:txBody>
      </p:sp>
      <p:cxnSp>
        <p:nvCxnSpPr>
          <p:cNvPr id="11" name="Google Shape;58;p13">
            <a:extLst>
              <a:ext uri="{FF2B5EF4-FFF2-40B4-BE49-F238E27FC236}">
                <a16:creationId xmlns:a16="http://schemas.microsoft.com/office/drawing/2014/main" id="{E46127FA-B803-4F1B-A554-ECC736864B6D}"/>
              </a:ext>
            </a:extLst>
          </p:cNvPr>
          <p:cNvCxnSpPr>
            <a:cxnSpLocks/>
          </p:cNvCxnSpPr>
          <p:nvPr/>
        </p:nvCxnSpPr>
        <p:spPr>
          <a:xfrm>
            <a:off x="2725445" y="1083886"/>
            <a:ext cx="5433134" cy="0"/>
          </a:xfrm>
          <a:prstGeom prst="straightConnector1">
            <a:avLst/>
          </a:prstGeom>
          <a:noFill/>
          <a:ln w="19050" cap="flat" cmpd="sng">
            <a:solidFill>
              <a:srgbClr val="E30412"/>
            </a:solidFill>
            <a:prstDash val="solid"/>
            <a:round/>
            <a:headEnd type="none" w="sm" len="sm"/>
            <a:tailEnd type="none" w="sm" len="sm"/>
          </a:ln>
        </p:spPr>
      </p:cxnSp>
    </p:spTree>
    <p:extLst>
      <p:ext uri="{BB962C8B-B14F-4D97-AF65-F5344CB8AC3E}">
        <p14:creationId xmlns:p14="http://schemas.microsoft.com/office/powerpoint/2010/main" val="3047462778"/>
      </p:ext>
    </p:extLst>
  </p:cSld>
  <p:clrMapOvr>
    <a:masterClrMapping/>
  </p:clrMapOvr>
</p:sld>
</file>

<file path=ppt/theme/theme1.xml><?xml version="1.0" encoding="utf-8"?>
<a:theme xmlns:a="http://schemas.openxmlformats.org/drawingml/2006/main" name="Tema de Office 2013 - 2022">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299</TotalTime>
  <Words>3367</Words>
  <Application>Microsoft Office PowerPoint</Application>
  <PresentationFormat>Panorámica</PresentationFormat>
  <Paragraphs>402</Paragraphs>
  <Slides>20</Slides>
  <Notes>15</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20</vt:i4>
      </vt:variant>
    </vt:vector>
  </HeadingPairs>
  <TitlesOfParts>
    <vt:vector size="29" baseType="lpstr">
      <vt:lpstr>Poppins</vt:lpstr>
      <vt:lpstr>Poppins Light</vt:lpstr>
      <vt:lpstr>Calibri</vt:lpstr>
      <vt:lpstr>Comic Sans MS</vt:lpstr>
      <vt:lpstr>Corbel</vt:lpstr>
      <vt:lpstr>Verdana</vt:lpstr>
      <vt:lpstr>Wingdings</vt:lpstr>
      <vt:lpstr>Arial</vt:lpstr>
      <vt:lpstr>Tema de Office 2013 - 2022</vt:lpstr>
      <vt:lpstr>MODELO DE SERVICIO EDUCATIVO SECUNDARIA EN ALTERNANCIA</vt:lpstr>
      <vt:lpstr>PLANIFICACION EN EL MSE SA</vt:lpstr>
      <vt:lpstr>Reflexinemos:</vt:lpstr>
      <vt:lpstr>Presentación de PowerPoint</vt:lpstr>
      <vt:lpstr>Presentación de PowerPoint</vt:lpstr>
      <vt:lpstr>Presentación de PowerPoint</vt:lpstr>
      <vt:lpstr>Presentación de PowerPoint</vt:lpstr>
      <vt:lpstr>Presentación de PowerPoint</vt:lpstr>
      <vt:lpstr>Presentación de PowerPoint</vt:lpstr>
      <vt:lpstr>El Plan de Investigación como punto de partida </vt:lpstr>
      <vt:lpstr>Planificación del Plan de Investigación</vt:lpstr>
      <vt:lpstr>Elaboración del proyecto integrador</vt:lpstr>
      <vt:lpstr>Producto y propósito del proyecto integrador</vt:lpstr>
      <vt:lpstr>Propósitos de aprendizaje</vt:lpstr>
      <vt:lpstr>Propósitos de aprendizaje</vt:lpstr>
      <vt:lpstr>Propósitos de aprendizaje</vt:lpstr>
      <vt:lpstr>Secuencia de actividades generales y sesiones</vt:lpstr>
      <vt:lpstr>Trabajo en sub sala  Sala 1: Rosario Trujillo Huamán  Sala 2: Claudio Serrano Huamani</vt:lpstr>
      <vt:lpstr>Presentación de PowerPoint</vt:lpstr>
      <vt:lpstr>GRACIAS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 PORTADA</dc:title>
  <dc:creator>Roberto Flores Consiglieri</dc:creator>
  <cp:lastModifiedBy>DIFOCA 01</cp:lastModifiedBy>
  <cp:revision>27</cp:revision>
  <dcterms:created xsi:type="dcterms:W3CDTF">2023-03-07T15:24:27Z</dcterms:created>
  <dcterms:modified xsi:type="dcterms:W3CDTF">2024-04-10T15:55:46Z</dcterms:modified>
</cp:coreProperties>
</file>