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omments/comment1.xml" ContentType="application/vnd.openxmlformats-officedocument.presentationml.comment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71" r:id="rId3"/>
    <p:sldId id="297" r:id="rId4"/>
    <p:sldId id="972" r:id="rId5"/>
    <p:sldId id="276" r:id="rId6"/>
    <p:sldId id="260" r:id="rId7"/>
    <p:sldId id="264" r:id="rId8"/>
    <p:sldId id="278" r:id="rId9"/>
    <p:sldId id="279" r:id="rId10"/>
    <p:sldId id="280" r:id="rId11"/>
    <p:sldId id="281" r:id="rId12"/>
    <p:sldId id="282" r:id="rId13"/>
    <p:sldId id="283" r:id="rId14"/>
    <p:sldId id="284" r:id="rId15"/>
    <p:sldId id="285" r:id="rId16"/>
    <p:sldId id="288" r:id="rId17"/>
    <p:sldId id="287" r:id="rId18"/>
    <p:sldId id="302" r:id="rId19"/>
    <p:sldId id="971" r:id="rId20"/>
    <p:sldId id="286" r:id="rId21"/>
    <p:sldId id="299" r:id="rId22"/>
    <p:sldId id="293" r:id="rId23"/>
    <p:sldId id="294" r:id="rId24"/>
    <p:sldId id="301" r:id="rId25"/>
    <p:sldId id="295" r:id="rId26"/>
    <p:sldId id="655" r:id="rId27"/>
    <p:sldId id="967" r:id="rId28"/>
    <p:sldId id="303" r:id="rId29"/>
    <p:sldId id="969" r:id="rId30"/>
    <p:sldId id="970" r:id="rId31"/>
    <p:sldId id="304" r:id="rId32"/>
    <p:sldId id="595" r:id="rId33"/>
    <p:sldId id="259" r:id="rId34"/>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TIAGO GAMBOA VASQUEZ" initials="SGV" lastIdx="1" clrIdx="0">
    <p:extLst>
      <p:ext uri="{19B8F6BF-5375-455C-9EA6-DF929625EA0E}">
        <p15:presenceInfo xmlns:p15="http://schemas.microsoft.com/office/powerpoint/2012/main" userId="S::SGAMBOA@MINEDU.GOB.PE::a81113f8-79d0-4c7b-9108-c4734f89ae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4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21"/>
    <p:restoredTop sz="94694"/>
  </p:normalViewPr>
  <p:slideViewPr>
    <p:cSldViewPr snapToGrid="0">
      <p:cViewPr varScale="1">
        <p:scale>
          <a:sx n="108" d="100"/>
          <a:sy n="108" d="100"/>
        </p:scale>
        <p:origin x="73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4-09T17:21:54.109" idx="1">
    <p:pos x="5137" y="698"/>
    <p:text>Tiene que ir título</p:text>
    <p:extLst>
      <p:ext uri="{C676402C-5697-4E1C-873F-D02D1690AC5C}">
        <p15:threadingInfo xmlns:p15="http://schemas.microsoft.com/office/powerpoint/2012/main" timeZoneBias="300"/>
      </p:ext>
    </p:extLst>
  </p:cm>
</p:cmLst>
</file>

<file path=ppt/diagrams/_rels/data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 Target="../slides/slide11.xml"/></Relationships>
</file>

<file path=ppt/diagrams/_rels/data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image" Target="../media/image12.jpg"/><Relationship Id="rId5" Type="http://schemas.openxmlformats.org/officeDocument/2006/relationships/image" Target="../media/image16.jpeg"/><Relationship Id="rId4" Type="http://schemas.openxmlformats.org/officeDocument/2006/relationships/image" Target="../media/image15.jpeg"/></Relationships>
</file>

<file path=ppt/diagrams/_rels/data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image" Target="../media/image12.jpg"/><Relationship Id="rId5" Type="http://schemas.openxmlformats.org/officeDocument/2006/relationships/image" Target="../media/image16.jpeg"/><Relationship Id="rId4" Type="http://schemas.openxmlformats.org/officeDocument/2006/relationships/image" Target="../media/image15.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2F8233-8D86-4629-9BE8-CFD35ABF4C70}"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s-ES"/>
        </a:p>
      </dgm:t>
    </dgm:pt>
    <dgm:pt modelId="{AD10B0F7-50B8-4A2B-994D-F60499EAF974}">
      <dgm:prSet phldrT="[Texto]"/>
      <dgm:spPr>
        <a:solidFill>
          <a:schemeClr val="accent2">
            <a:lumMod val="40000"/>
            <a:lumOff val="60000"/>
          </a:schemeClr>
        </a:solidFill>
        <a:ln w="28575"/>
      </dgm:spPr>
      <dgm:t>
        <a:bodyPr/>
        <a:lstStyle/>
        <a:p>
          <a:r>
            <a:rPr lang="es-ES" dirty="0">
              <a:solidFill>
                <a:schemeClr val="tx1"/>
              </a:solidFill>
            </a:rPr>
            <a:t>Diagnostico Situacional</a:t>
          </a:r>
        </a:p>
      </dgm:t>
    </dgm:pt>
    <dgm:pt modelId="{681E6ACC-6063-416E-BC0E-01D74992889A}" type="parTrans" cxnId="{3F91FAA8-C53C-4616-9910-C66D8B945F0D}">
      <dgm:prSet/>
      <dgm:spPr/>
      <dgm:t>
        <a:bodyPr/>
        <a:lstStyle/>
        <a:p>
          <a:endParaRPr lang="es-ES"/>
        </a:p>
      </dgm:t>
    </dgm:pt>
    <dgm:pt modelId="{9B0C2AEE-EDAF-4273-ACD1-2923F0FCDEFE}" type="sibTrans" cxnId="{3F91FAA8-C53C-4616-9910-C66D8B945F0D}">
      <dgm:prSet/>
      <dgm:spPr/>
      <dgm:t>
        <a:bodyPr/>
        <a:lstStyle/>
        <a:p>
          <a:endParaRPr lang="es-ES"/>
        </a:p>
      </dgm:t>
    </dgm:pt>
    <dgm:pt modelId="{9DE7C4A3-F694-4889-8E19-DF77ECC747EE}">
      <dgm:prSet phldrT="[Texto]"/>
      <dgm:spPr>
        <a:solidFill>
          <a:schemeClr val="accent2">
            <a:lumMod val="40000"/>
            <a:lumOff val="60000"/>
          </a:schemeClr>
        </a:solidFill>
        <a:ln w="28575"/>
      </dgm:spPr>
      <dgm:t>
        <a:bodyPr/>
        <a:lstStyle/>
        <a:p>
          <a:r>
            <a:rPr lang="es-ES" dirty="0">
              <a:solidFill>
                <a:schemeClr val="tx1"/>
              </a:solidFill>
            </a:rPr>
            <a:t>Matriz Curricular</a:t>
          </a:r>
        </a:p>
      </dgm:t>
    </dgm:pt>
    <dgm:pt modelId="{612706A0-3CE7-42C6-A1E4-DB362B55B5DA}" type="parTrans" cxnId="{DD513BCD-41A5-407C-9AA7-E8BCA591E8A4}">
      <dgm:prSet/>
      <dgm:spPr/>
      <dgm:t>
        <a:bodyPr/>
        <a:lstStyle/>
        <a:p>
          <a:endParaRPr lang="es-ES"/>
        </a:p>
      </dgm:t>
    </dgm:pt>
    <dgm:pt modelId="{250DCFAD-CE23-4AD1-B062-4845F3698CCC}" type="sibTrans" cxnId="{DD513BCD-41A5-407C-9AA7-E8BCA591E8A4}">
      <dgm:prSet/>
      <dgm:spPr/>
      <dgm:t>
        <a:bodyPr/>
        <a:lstStyle/>
        <a:p>
          <a:endParaRPr lang="es-ES"/>
        </a:p>
      </dgm:t>
    </dgm:pt>
    <dgm:pt modelId="{42CABDD5-4BDE-4DD5-AF7B-E907ADACD820}">
      <dgm:prSet phldrT="[Texto]"/>
      <dgm:spPr>
        <a:solidFill>
          <a:schemeClr val="accent2">
            <a:lumMod val="40000"/>
            <a:lumOff val="60000"/>
          </a:schemeClr>
        </a:solidFill>
        <a:ln w="28575"/>
      </dgm:spPr>
      <dgm:t>
        <a:bodyPr/>
        <a:lstStyle/>
        <a:p>
          <a:r>
            <a:rPr lang="es-ES" dirty="0">
              <a:solidFill>
                <a:schemeClr val="tx1"/>
              </a:solidFill>
            </a:rPr>
            <a:t>Plan de estudios</a:t>
          </a:r>
        </a:p>
      </dgm:t>
    </dgm:pt>
    <dgm:pt modelId="{C47FDB15-EEF8-4715-8C4C-53FB346B9707}" type="parTrans" cxnId="{A9EB68C0-6A15-4DBD-A9DF-1F0391B2734D}">
      <dgm:prSet/>
      <dgm:spPr/>
      <dgm:t>
        <a:bodyPr/>
        <a:lstStyle/>
        <a:p>
          <a:endParaRPr lang="es-ES"/>
        </a:p>
      </dgm:t>
    </dgm:pt>
    <dgm:pt modelId="{5D285665-077E-4968-BD4B-57167B89949C}" type="sibTrans" cxnId="{A9EB68C0-6A15-4DBD-A9DF-1F0391B2734D}">
      <dgm:prSet/>
      <dgm:spPr/>
      <dgm:t>
        <a:bodyPr/>
        <a:lstStyle/>
        <a:p>
          <a:endParaRPr lang="es-ES"/>
        </a:p>
      </dgm:t>
    </dgm:pt>
    <dgm:pt modelId="{50AF9415-D519-44C1-A21F-807B5DB632D6}">
      <dgm:prSet/>
      <dgm:spPr>
        <a:solidFill>
          <a:schemeClr val="accent2">
            <a:lumMod val="40000"/>
            <a:lumOff val="60000"/>
          </a:schemeClr>
        </a:solidFill>
        <a:ln w="28575"/>
      </dgm:spPr>
      <dgm:t>
        <a:bodyPr/>
        <a:lstStyle/>
        <a:p>
          <a:r>
            <a:rPr lang="es-ES" dirty="0">
              <a:solidFill>
                <a:schemeClr val="tx1"/>
              </a:solidFill>
            </a:rPr>
            <a:t>Centros de Interés</a:t>
          </a:r>
        </a:p>
      </dgm:t>
    </dgm:pt>
    <dgm:pt modelId="{03D17E8A-AE6B-4E43-A30F-ECEF93A3050C}" type="parTrans" cxnId="{D55C6C63-FA6C-40AF-918A-314828519CAD}">
      <dgm:prSet/>
      <dgm:spPr/>
      <dgm:t>
        <a:bodyPr/>
        <a:lstStyle/>
        <a:p>
          <a:endParaRPr lang="es-ES"/>
        </a:p>
      </dgm:t>
    </dgm:pt>
    <dgm:pt modelId="{4D17FC05-EA23-452F-8A6E-1DA51074AB56}" type="sibTrans" cxnId="{D55C6C63-FA6C-40AF-918A-314828519CAD}">
      <dgm:prSet/>
      <dgm:spPr/>
      <dgm:t>
        <a:bodyPr/>
        <a:lstStyle/>
        <a:p>
          <a:endParaRPr lang="es-ES"/>
        </a:p>
      </dgm:t>
    </dgm:pt>
    <dgm:pt modelId="{3BE32A49-745D-41CD-ADAD-CF266D2745D1}">
      <dgm:prSet/>
      <dgm:spPr>
        <a:solidFill>
          <a:schemeClr val="accent2">
            <a:lumMod val="40000"/>
            <a:lumOff val="60000"/>
          </a:schemeClr>
        </a:solidFill>
        <a:ln w="28575"/>
      </dgm:spPr>
      <dgm:t>
        <a:bodyPr/>
        <a:lstStyle/>
        <a:p>
          <a:r>
            <a:rPr lang="es-ES" dirty="0">
              <a:solidFill>
                <a:schemeClr val="tx1"/>
              </a:solidFill>
            </a:rPr>
            <a:t>Plan de investigación</a:t>
          </a:r>
        </a:p>
      </dgm:t>
    </dgm:pt>
    <dgm:pt modelId="{41499C0F-6032-4DF1-A624-3A39F187B4C7}" type="parTrans" cxnId="{9C360942-2908-4054-822E-0915C4733071}">
      <dgm:prSet/>
      <dgm:spPr/>
      <dgm:t>
        <a:bodyPr/>
        <a:lstStyle/>
        <a:p>
          <a:endParaRPr lang="es-ES"/>
        </a:p>
      </dgm:t>
    </dgm:pt>
    <dgm:pt modelId="{6ADAA455-3787-44F0-AA8B-7A33FAEDC75B}" type="sibTrans" cxnId="{9C360942-2908-4054-822E-0915C4733071}">
      <dgm:prSet/>
      <dgm:spPr/>
      <dgm:t>
        <a:bodyPr/>
        <a:lstStyle/>
        <a:p>
          <a:endParaRPr lang="es-ES"/>
        </a:p>
      </dgm:t>
    </dgm:pt>
    <dgm:pt modelId="{91162B33-364B-44CA-A317-FFBB47798567}">
      <dgm:prSet phldrT="[Texto]"/>
      <dgm:spPr>
        <a:solidFill>
          <a:schemeClr val="accent2">
            <a:lumMod val="40000"/>
            <a:lumOff val="60000"/>
          </a:schemeClr>
        </a:solidFill>
        <a:ln w="28575"/>
      </dgm:spPr>
      <dgm:t>
        <a:bodyPr/>
        <a:lstStyle/>
        <a:p>
          <a:r>
            <a:rPr lang="es-ES" dirty="0">
              <a:solidFill>
                <a:schemeClr val="tx1"/>
              </a:solidFill>
            </a:rPr>
            <a:t>Perfil del egresado</a:t>
          </a:r>
        </a:p>
      </dgm:t>
    </dgm:pt>
    <dgm:pt modelId="{50565E8D-D28E-4EAF-AF24-9E1D50257415}" type="parTrans" cxnId="{5E4292BA-0B8A-46D1-8E48-2EAC65F81636}">
      <dgm:prSet/>
      <dgm:spPr/>
      <dgm:t>
        <a:bodyPr/>
        <a:lstStyle/>
        <a:p>
          <a:endParaRPr lang="es-PE"/>
        </a:p>
      </dgm:t>
    </dgm:pt>
    <dgm:pt modelId="{BF252DA4-64B1-4AF8-B7D2-DC61EDAF56CC}" type="sibTrans" cxnId="{5E4292BA-0B8A-46D1-8E48-2EAC65F81636}">
      <dgm:prSet/>
      <dgm:spPr/>
      <dgm:t>
        <a:bodyPr/>
        <a:lstStyle/>
        <a:p>
          <a:endParaRPr lang="es-PE"/>
        </a:p>
      </dgm:t>
    </dgm:pt>
    <dgm:pt modelId="{B2E52656-42EC-41B4-8FD0-AA2E2F30BEBD}" type="pres">
      <dgm:prSet presAssocID="{BA2F8233-8D86-4629-9BE8-CFD35ABF4C70}" presName="cycle" presStyleCnt="0">
        <dgm:presLayoutVars>
          <dgm:dir/>
          <dgm:resizeHandles val="exact"/>
        </dgm:presLayoutVars>
      </dgm:prSet>
      <dgm:spPr/>
    </dgm:pt>
    <dgm:pt modelId="{1ED62D0B-D6F4-4C70-AA1C-27B6F900CFB5}" type="pres">
      <dgm:prSet presAssocID="{AD10B0F7-50B8-4A2B-994D-F60499EAF974}" presName="node" presStyleLbl="node1" presStyleIdx="0" presStyleCnt="6">
        <dgm:presLayoutVars>
          <dgm:bulletEnabled val="1"/>
        </dgm:presLayoutVars>
      </dgm:prSet>
      <dgm:spPr/>
    </dgm:pt>
    <dgm:pt modelId="{CBCE5D73-3C49-443C-9D0A-6B70CD139485}" type="pres">
      <dgm:prSet presAssocID="{AD10B0F7-50B8-4A2B-994D-F60499EAF974}" presName="spNode" presStyleCnt="0"/>
      <dgm:spPr/>
    </dgm:pt>
    <dgm:pt modelId="{A86E219F-4142-4797-88C4-D37A673A574D}" type="pres">
      <dgm:prSet presAssocID="{9B0C2AEE-EDAF-4273-ACD1-2923F0FCDEFE}" presName="sibTrans" presStyleLbl="sibTrans1D1" presStyleIdx="0" presStyleCnt="6"/>
      <dgm:spPr/>
    </dgm:pt>
    <dgm:pt modelId="{AF0C4879-0CA3-4E58-945E-76D34546A632}" type="pres">
      <dgm:prSet presAssocID="{91162B33-364B-44CA-A317-FFBB47798567}" presName="node" presStyleLbl="node1" presStyleIdx="1" presStyleCnt="6">
        <dgm:presLayoutVars>
          <dgm:bulletEnabled val="1"/>
        </dgm:presLayoutVars>
      </dgm:prSet>
      <dgm:spPr/>
    </dgm:pt>
    <dgm:pt modelId="{67FC4181-87C6-4182-B3BC-3BFA0D9039EC}" type="pres">
      <dgm:prSet presAssocID="{91162B33-364B-44CA-A317-FFBB47798567}" presName="spNode" presStyleCnt="0"/>
      <dgm:spPr/>
    </dgm:pt>
    <dgm:pt modelId="{62BE70A8-22CE-4C04-B534-5674F77A6C81}" type="pres">
      <dgm:prSet presAssocID="{BF252DA4-64B1-4AF8-B7D2-DC61EDAF56CC}" presName="sibTrans" presStyleLbl="sibTrans1D1" presStyleIdx="1" presStyleCnt="6"/>
      <dgm:spPr/>
    </dgm:pt>
    <dgm:pt modelId="{D46DE8FC-4BD3-49A3-8694-1AB324DE47F0}" type="pres">
      <dgm:prSet presAssocID="{50AF9415-D519-44C1-A21F-807B5DB632D6}" presName="node" presStyleLbl="node1" presStyleIdx="2" presStyleCnt="6">
        <dgm:presLayoutVars>
          <dgm:bulletEnabled val="1"/>
        </dgm:presLayoutVars>
      </dgm:prSet>
      <dgm:spPr/>
    </dgm:pt>
    <dgm:pt modelId="{F27A08A0-DF4F-49BE-8CF5-6F9667DF5B21}" type="pres">
      <dgm:prSet presAssocID="{50AF9415-D519-44C1-A21F-807B5DB632D6}" presName="spNode" presStyleCnt="0"/>
      <dgm:spPr/>
    </dgm:pt>
    <dgm:pt modelId="{67CF81E9-43B3-4241-99B7-A8A447E7C588}" type="pres">
      <dgm:prSet presAssocID="{4D17FC05-EA23-452F-8A6E-1DA51074AB56}" presName="sibTrans" presStyleLbl="sibTrans1D1" presStyleIdx="2" presStyleCnt="6"/>
      <dgm:spPr/>
    </dgm:pt>
    <dgm:pt modelId="{5B5404B6-637E-4778-BC13-16CE68AAED6D}" type="pres">
      <dgm:prSet presAssocID="{3BE32A49-745D-41CD-ADAD-CF266D2745D1}" presName="node" presStyleLbl="node1" presStyleIdx="3" presStyleCnt="6">
        <dgm:presLayoutVars>
          <dgm:bulletEnabled val="1"/>
        </dgm:presLayoutVars>
      </dgm:prSet>
      <dgm:spPr/>
    </dgm:pt>
    <dgm:pt modelId="{045FF9AB-1F5D-47A3-ACCE-42AB2265EABE}" type="pres">
      <dgm:prSet presAssocID="{3BE32A49-745D-41CD-ADAD-CF266D2745D1}" presName="spNode" presStyleCnt="0"/>
      <dgm:spPr/>
    </dgm:pt>
    <dgm:pt modelId="{CD8BAE3C-C9E7-42AD-A101-92C876C206BA}" type="pres">
      <dgm:prSet presAssocID="{6ADAA455-3787-44F0-AA8B-7A33FAEDC75B}" presName="sibTrans" presStyleLbl="sibTrans1D1" presStyleIdx="3" presStyleCnt="6"/>
      <dgm:spPr/>
    </dgm:pt>
    <dgm:pt modelId="{324A74FD-A65C-41D9-8EEE-E19438D9309C}" type="pres">
      <dgm:prSet presAssocID="{9DE7C4A3-F694-4889-8E19-DF77ECC747EE}" presName="node" presStyleLbl="node1" presStyleIdx="4" presStyleCnt="6">
        <dgm:presLayoutVars>
          <dgm:bulletEnabled val="1"/>
        </dgm:presLayoutVars>
      </dgm:prSet>
      <dgm:spPr/>
    </dgm:pt>
    <dgm:pt modelId="{3E521AD8-355C-4741-9B0C-F669C1A848ED}" type="pres">
      <dgm:prSet presAssocID="{9DE7C4A3-F694-4889-8E19-DF77ECC747EE}" presName="spNode" presStyleCnt="0"/>
      <dgm:spPr/>
    </dgm:pt>
    <dgm:pt modelId="{ADF75AF1-8C32-44B8-BD64-DF04A077F7EC}" type="pres">
      <dgm:prSet presAssocID="{250DCFAD-CE23-4AD1-B062-4845F3698CCC}" presName="sibTrans" presStyleLbl="sibTrans1D1" presStyleIdx="4" presStyleCnt="6"/>
      <dgm:spPr/>
    </dgm:pt>
    <dgm:pt modelId="{8BE61721-97AF-4ECF-9805-923C8C601CB3}" type="pres">
      <dgm:prSet presAssocID="{42CABDD5-4BDE-4DD5-AF7B-E907ADACD820}" presName="node" presStyleLbl="node1" presStyleIdx="5" presStyleCnt="6">
        <dgm:presLayoutVars>
          <dgm:bulletEnabled val="1"/>
        </dgm:presLayoutVars>
      </dgm:prSet>
      <dgm:spPr/>
    </dgm:pt>
    <dgm:pt modelId="{D7BE391E-641D-49BD-BAE5-7B286B43527C}" type="pres">
      <dgm:prSet presAssocID="{42CABDD5-4BDE-4DD5-AF7B-E907ADACD820}" presName="spNode" presStyleCnt="0"/>
      <dgm:spPr/>
    </dgm:pt>
    <dgm:pt modelId="{26537A6C-FED8-4821-B6CE-EFB66611AFB5}" type="pres">
      <dgm:prSet presAssocID="{5D285665-077E-4968-BD4B-57167B89949C}" presName="sibTrans" presStyleLbl="sibTrans1D1" presStyleIdx="5" presStyleCnt="6"/>
      <dgm:spPr/>
    </dgm:pt>
  </dgm:ptLst>
  <dgm:cxnLst>
    <dgm:cxn modelId="{9C360942-2908-4054-822E-0915C4733071}" srcId="{BA2F8233-8D86-4629-9BE8-CFD35ABF4C70}" destId="{3BE32A49-745D-41CD-ADAD-CF266D2745D1}" srcOrd="3" destOrd="0" parTransId="{41499C0F-6032-4DF1-A624-3A39F187B4C7}" sibTransId="{6ADAA455-3787-44F0-AA8B-7A33FAEDC75B}"/>
    <dgm:cxn modelId="{8EE02A62-2458-4B24-BAE8-1164BCABCE6F}" type="presOf" srcId="{BF252DA4-64B1-4AF8-B7D2-DC61EDAF56CC}" destId="{62BE70A8-22CE-4C04-B534-5674F77A6C81}" srcOrd="0" destOrd="0" presId="urn:microsoft.com/office/officeart/2005/8/layout/cycle5"/>
    <dgm:cxn modelId="{D55C6C63-FA6C-40AF-918A-314828519CAD}" srcId="{BA2F8233-8D86-4629-9BE8-CFD35ABF4C70}" destId="{50AF9415-D519-44C1-A21F-807B5DB632D6}" srcOrd="2" destOrd="0" parTransId="{03D17E8A-AE6B-4E43-A30F-ECEF93A3050C}" sibTransId="{4D17FC05-EA23-452F-8A6E-1DA51074AB56}"/>
    <dgm:cxn modelId="{4AAF404F-2B51-4A9F-92C8-E0B47CC56583}" type="presOf" srcId="{42CABDD5-4BDE-4DD5-AF7B-E907ADACD820}" destId="{8BE61721-97AF-4ECF-9805-923C8C601CB3}" srcOrd="0" destOrd="0" presId="urn:microsoft.com/office/officeart/2005/8/layout/cycle5"/>
    <dgm:cxn modelId="{D046EE51-08B5-46AD-BE10-4930FA83C503}" type="presOf" srcId="{250DCFAD-CE23-4AD1-B062-4845F3698CCC}" destId="{ADF75AF1-8C32-44B8-BD64-DF04A077F7EC}" srcOrd="0" destOrd="0" presId="urn:microsoft.com/office/officeart/2005/8/layout/cycle5"/>
    <dgm:cxn modelId="{1A9F6B7B-A33E-4040-BFDD-98E825B9BB3E}" type="presOf" srcId="{BA2F8233-8D86-4629-9BE8-CFD35ABF4C70}" destId="{B2E52656-42EC-41B4-8FD0-AA2E2F30BEBD}" srcOrd="0" destOrd="0" presId="urn:microsoft.com/office/officeart/2005/8/layout/cycle5"/>
    <dgm:cxn modelId="{EC268999-1F71-4C78-8522-7EF2685CA272}" type="presOf" srcId="{6ADAA455-3787-44F0-AA8B-7A33FAEDC75B}" destId="{CD8BAE3C-C9E7-42AD-A101-92C876C206BA}" srcOrd="0" destOrd="0" presId="urn:microsoft.com/office/officeart/2005/8/layout/cycle5"/>
    <dgm:cxn modelId="{E3F4AD9F-B9B0-4186-8FC5-45D65AAA452B}" type="presOf" srcId="{91162B33-364B-44CA-A317-FFBB47798567}" destId="{AF0C4879-0CA3-4E58-945E-76D34546A632}" srcOrd="0" destOrd="0" presId="urn:microsoft.com/office/officeart/2005/8/layout/cycle5"/>
    <dgm:cxn modelId="{8F594FA0-9FCA-4674-81D4-DE29CC97C2EF}" type="presOf" srcId="{50AF9415-D519-44C1-A21F-807B5DB632D6}" destId="{D46DE8FC-4BD3-49A3-8694-1AB324DE47F0}" srcOrd="0" destOrd="0" presId="urn:microsoft.com/office/officeart/2005/8/layout/cycle5"/>
    <dgm:cxn modelId="{748497A0-77A8-420D-AEC3-64E52F7D3F4C}" type="presOf" srcId="{9DE7C4A3-F694-4889-8E19-DF77ECC747EE}" destId="{324A74FD-A65C-41D9-8EEE-E19438D9309C}" srcOrd="0" destOrd="0" presId="urn:microsoft.com/office/officeart/2005/8/layout/cycle5"/>
    <dgm:cxn modelId="{83088EA7-9CB2-4355-A50A-4E6F04744080}" type="presOf" srcId="{9B0C2AEE-EDAF-4273-ACD1-2923F0FCDEFE}" destId="{A86E219F-4142-4797-88C4-D37A673A574D}" srcOrd="0" destOrd="0" presId="urn:microsoft.com/office/officeart/2005/8/layout/cycle5"/>
    <dgm:cxn modelId="{3F91FAA8-C53C-4616-9910-C66D8B945F0D}" srcId="{BA2F8233-8D86-4629-9BE8-CFD35ABF4C70}" destId="{AD10B0F7-50B8-4A2B-994D-F60499EAF974}" srcOrd="0" destOrd="0" parTransId="{681E6ACC-6063-416E-BC0E-01D74992889A}" sibTransId="{9B0C2AEE-EDAF-4273-ACD1-2923F0FCDEFE}"/>
    <dgm:cxn modelId="{1C0696AA-07EA-4E04-838E-D3443DFF9B36}" type="presOf" srcId="{3BE32A49-745D-41CD-ADAD-CF266D2745D1}" destId="{5B5404B6-637E-4778-BC13-16CE68AAED6D}" srcOrd="0" destOrd="0" presId="urn:microsoft.com/office/officeart/2005/8/layout/cycle5"/>
    <dgm:cxn modelId="{D543F8AB-C9FC-4AE5-853A-00A608480508}" type="presOf" srcId="{5D285665-077E-4968-BD4B-57167B89949C}" destId="{26537A6C-FED8-4821-B6CE-EFB66611AFB5}" srcOrd="0" destOrd="0" presId="urn:microsoft.com/office/officeart/2005/8/layout/cycle5"/>
    <dgm:cxn modelId="{5E4292BA-0B8A-46D1-8E48-2EAC65F81636}" srcId="{BA2F8233-8D86-4629-9BE8-CFD35ABF4C70}" destId="{91162B33-364B-44CA-A317-FFBB47798567}" srcOrd="1" destOrd="0" parTransId="{50565E8D-D28E-4EAF-AF24-9E1D50257415}" sibTransId="{BF252DA4-64B1-4AF8-B7D2-DC61EDAF56CC}"/>
    <dgm:cxn modelId="{8C49BABD-DF15-4F03-8F80-4637C748C576}" type="presOf" srcId="{4D17FC05-EA23-452F-8A6E-1DA51074AB56}" destId="{67CF81E9-43B3-4241-99B7-A8A447E7C588}" srcOrd="0" destOrd="0" presId="urn:microsoft.com/office/officeart/2005/8/layout/cycle5"/>
    <dgm:cxn modelId="{A9EB68C0-6A15-4DBD-A9DF-1F0391B2734D}" srcId="{BA2F8233-8D86-4629-9BE8-CFD35ABF4C70}" destId="{42CABDD5-4BDE-4DD5-AF7B-E907ADACD820}" srcOrd="5" destOrd="0" parTransId="{C47FDB15-EEF8-4715-8C4C-53FB346B9707}" sibTransId="{5D285665-077E-4968-BD4B-57167B89949C}"/>
    <dgm:cxn modelId="{DD513BCD-41A5-407C-9AA7-E8BCA591E8A4}" srcId="{BA2F8233-8D86-4629-9BE8-CFD35ABF4C70}" destId="{9DE7C4A3-F694-4889-8E19-DF77ECC747EE}" srcOrd="4" destOrd="0" parTransId="{612706A0-3CE7-42C6-A1E4-DB362B55B5DA}" sibTransId="{250DCFAD-CE23-4AD1-B062-4845F3698CCC}"/>
    <dgm:cxn modelId="{968ACAF8-F64B-4D9F-8AF4-E04C4880E129}" type="presOf" srcId="{AD10B0F7-50B8-4A2B-994D-F60499EAF974}" destId="{1ED62D0B-D6F4-4C70-AA1C-27B6F900CFB5}" srcOrd="0" destOrd="0" presId="urn:microsoft.com/office/officeart/2005/8/layout/cycle5"/>
    <dgm:cxn modelId="{2F1BE626-6C02-458F-98A2-E9E235B86B54}" type="presParOf" srcId="{B2E52656-42EC-41B4-8FD0-AA2E2F30BEBD}" destId="{1ED62D0B-D6F4-4C70-AA1C-27B6F900CFB5}" srcOrd="0" destOrd="0" presId="urn:microsoft.com/office/officeart/2005/8/layout/cycle5"/>
    <dgm:cxn modelId="{A7E98F73-6D22-4881-B0B6-8EC149B938D4}" type="presParOf" srcId="{B2E52656-42EC-41B4-8FD0-AA2E2F30BEBD}" destId="{CBCE5D73-3C49-443C-9D0A-6B70CD139485}" srcOrd="1" destOrd="0" presId="urn:microsoft.com/office/officeart/2005/8/layout/cycle5"/>
    <dgm:cxn modelId="{E085B428-6117-4C09-85ED-1B118315A2AA}" type="presParOf" srcId="{B2E52656-42EC-41B4-8FD0-AA2E2F30BEBD}" destId="{A86E219F-4142-4797-88C4-D37A673A574D}" srcOrd="2" destOrd="0" presId="urn:microsoft.com/office/officeart/2005/8/layout/cycle5"/>
    <dgm:cxn modelId="{EED35807-5D33-4B87-BE4C-D439022878DF}" type="presParOf" srcId="{B2E52656-42EC-41B4-8FD0-AA2E2F30BEBD}" destId="{AF0C4879-0CA3-4E58-945E-76D34546A632}" srcOrd="3" destOrd="0" presId="urn:microsoft.com/office/officeart/2005/8/layout/cycle5"/>
    <dgm:cxn modelId="{322133E2-A302-4D69-B4AF-0EB90C5F9B57}" type="presParOf" srcId="{B2E52656-42EC-41B4-8FD0-AA2E2F30BEBD}" destId="{67FC4181-87C6-4182-B3BC-3BFA0D9039EC}" srcOrd="4" destOrd="0" presId="urn:microsoft.com/office/officeart/2005/8/layout/cycle5"/>
    <dgm:cxn modelId="{4C734F00-0174-408C-9DBB-F28A33D0CC63}" type="presParOf" srcId="{B2E52656-42EC-41B4-8FD0-AA2E2F30BEBD}" destId="{62BE70A8-22CE-4C04-B534-5674F77A6C81}" srcOrd="5" destOrd="0" presId="urn:microsoft.com/office/officeart/2005/8/layout/cycle5"/>
    <dgm:cxn modelId="{88C68595-0351-4B32-86F8-AC26709CA7EB}" type="presParOf" srcId="{B2E52656-42EC-41B4-8FD0-AA2E2F30BEBD}" destId="{D46DE8FC-4BD3-49A3-8694-1AB324DE47F0}" srcOrd="6" destOrd="0" presId="urn:microsoft.com/office/officeart/2005/8/layout/cycle5"/>
    <dgm:cxn modelId="{8BF1A084-79FC-42E8-AEEF-5114A0F6D4A2}" type="presParOf" srcId="{B2E52656-42EC-41B4-8FD0-AA2E2F30BEBD}" destId="{F27A08A0-DF4F-49BE-8CF5-6F9667DF5B21}" srcOrd="7" destOrd="0" presId="urn:microsoft.com/office/officeart/2005/8/layout/cycle5"/>
    <dgm:cxn modelId="{F6187956-42D5-4D0B-8F6C-986709AA0B15}" type="presParOf" srcId="{B2E52656-42EC-41B4-8FD0-AA2E2F30BEBD}" destId="{67CF81E9-43B3-4241-99B7-A8A447E7C588}" srcOrd="8" destOrd="0" presId="urn:microsoft.com/office/officeart/2005/8/layout/cycle5"/>
    <dgm:cxn modelId="{56E73ADE-6453-49CD-9825-87E934AA0304}" type="presParOf" srcId="{B2E52656-42EC-41B4-8FD0-AA2E2F30BEBD}" destId="{5B5404B6-637E-4778-BC13-16CE68AAED6D}" srcOrd="9" destOrd="0" presId="urn:microsoft.com/office/officeart/2005/8/layout/cycle5"/>
    <dgm:cxn modelId="{907B4AFD-CA84-48FC-B3E7-B22B4FC95694}" type="presParOf" srcId="{B2E52656-42EC-41B4-8FD0-AA2E2F30BEBD}" destId="{045FF9AB-1F5D-47A3-ACCE-42AB2265EABE}" srcOrd="10" destOrd="0" presId="urn:microsoft.com/office/officeart/2005/8/layout/cycle5"/>
    <dgm:cxn modelId="{9A494C13-C2B7-40CC-896E-3013D28506D9}" type="presParOf" srcId="{B2E52656-42EC-41B4-8FD0-AA2E2F30BEBD}" destId="{CD8BAE3C-C9E7-42AD-A101-92C876C206BA}" srcOrd="11" destOrd="0" presId="urn:microsoft.com/office/officeart/2005/8/layout/cycle5"/>
    <dgm:cxn modelId="{2055B79D-8D73-48FE-867B-2D47186FD6AD}" type="presParOf" srcId="{B2E52656-42EC-41B4-8FD0-AA2E2F30BEBD}" destId="{324A74FD-A65C-41D9-8EEE-E19438D9309C}" srcOrd="12" destOrd="0" presId="urn:microsoft.com/office/officeart/2005/8/layout/cycle5"/>
    <dgm:cxn modelId="{04BC544F-E2A5-440B-98EB-32BEF64FBB8E}" type="presParOf" srcId="{B2E52656-42EC-41B4-8FD0-AA2E2F30BEBD}" destId="{3E521AD8-355C-4741-9B0C-F669C1A848ED}" srcOrd="13" destOrd="0" presId="urn:microsoft.com/office/officeart/2005/8/layout/cycle5"/>
    <dgm:cxn modelId="{EE26528F-56B0-4CA1-A0C9-75CB912E7054}" type="presParOf" srcId="{B2E52656-42EC-41B4-8FD0-AA2E2F30BEBD}" destId="{ADF75AF1-8C32-44B8-BD64-DF04A077F7EC}" srcOrd="14" destOrd="0" presId="urn:microsoft.com/office/officeart/2005/8/layout/cycle5"/>
    <dgm:cxn modelId="{C05A6329-E19E-4105-ADFE-243A1C631CC3}" type="presParOf" srcId="{B2E52656-42EC-41B4-8FD0-AA2E2F30BEBD}" destId="{8BE61721-97AF-4ECF-9805-923C8C601CB3}" srcOrd="15" destOrd="0" presId="urn:microsoft.com/office/officeart/2005/8/layout/cycle5"/>
    <dgm:cxn modelId="{F054476E-7DEC-4DE7-B81F-7DAEDACBE466}" type="presParOf" srcId="{B2E52656-42EC-41B4-8FD0-AA2E2F30BEBD}" destId="{D7BE391E-641D-49BD-BAE5-7B286B43527C}" srcOrd="16" destOrd="0" presId="urn:microsoft.com/office/officeart/2005/8/layout/cycle5"/>
    <dgm:cxn modelId="{E6EE6093-D75A-4F47-A283-BEC867DC1BE0}" type="presParOf" srcId="{B2E52656-42EC-41B4-8FD0-AA2E2F30BEBD}" destId="{26537A6C-FED8-4821-B6CE-EFB66611AFB5}" srcOrd="17" destOrd="0" presId="urn:microsoft.com/office/officeart/2005/8/layout/cycle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6BC4E3-1A0D-4ECC-BBCD-C38FE26E401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D259A36D-F1ED-4A02-9A1D-B9AE08E9E9BE}">
      <dgm:prSet phldrT="[Texto]"/>
      <dgm:spPr>
        <a:solidFill>
          <a:schemeClr val="accent4">
            <a:lumMod val="40000"/>
            <a:lumOff val="60000"/>
          </a:schemeClr>
        </a:solidFill>
        <a:ln>
          <a:solidFill>
            <a:srgbClr val="00B050"/>
          </a:solidFill>
        </a:ln>
      </dgm:spPr>
      <dgm:t>
        <a:bodyPr/>
        <a:lstStyle/>
        <a:p>
          <a:r>
            <a:rPr lang="es-PE" b="1" dirty="0">
              <a:solidFill>
                <a:schemeClr val="tx1"/>
              </a:solidFill>
              <a:latin typeface="+mj-lt"/>
            </a:rPr>
            <a:t>Perfil del egresado del CRFA</a:t>
          </a:r>
          <a:endParaRPr lang="es-ES" dirty="0">
            <a:solidFill>
              <a:schemeClr val="tx1"/>
            </a:solidFill>
            <a:latin typeface="+mj-lt"/>
          </a:endParaRPr>
        </a:p>
      </dgm:t>
    </dgm:pt>
    <dgm:pt modelId="{EA353F37-9AFF-42C6-A7D1-6B0382E01C14}" type="parTrans" cxnId="{C9ECCF4B-97FF-4AE5-B4DD-2C0FD130632B}">
      <dgm:prSet/>
      <dgm:spPr/>
      <dgm:t>
        <a:bodyPr/>
        <a:lstStyle/>
        <a:p>
          <a:endParaRPr lang="es-ES"/>
        </a:p>
      </dgm:t>
    </dgm:pt>
    <dgm:pt modelId="{51DC30F4-51D2-4B8F-8216-5C4B33BD2334}" type="sibTrans" cxnId="{C9ECCF4B-97FF-4AE5-B4DD-2C0FD130632B}">
      <dgm:prSet/>
      <dgm:spPr/>
      <dgm:t>
        <a:bodyPr/>
        <a:lstStyle/>
        <a:p>
          <a:endParaRPr lang="es-ES"/>
        </a:p>
      </dgm:t>
    </dgm:pt>
    <dgm:pt modelId="{06E27F29-26FA-4F0B-9C9F-5581A88073A4}">
      <dgm:prSet phldrT="[Texto]" custT="1"/>
      <dgm:spPr/>
      <dgm:t>
        <a:bodyPr/>
        <a:lstStyle/>
        <a:p>
          <a:pPr algn="l"/>
          <a:r>
            <a:rPr lang="es-PE" sz="1400" b="0" dirty="0">
              <a:latin typeface="+mj-lt"/>
            </a:rPr>
            <a:t>El desarrollo personal y familiar.</a:t>
          </a:r>
        </a:p>
        <a:p>
          <a:pPr algn="l"/>
          <a:r>
            <a:rPr lang="es-PE" sz="1400" b="0" dirty="0">
              <a:latin typeface="+mj-lt"/>
            </a:rPr>
            <a:t>El aspecto académico, </a:t>
          </a:r>
          <a:r>
            <a:rPr lang="es-ES" sz="1400" dirty="0">
              <a:solidFill>
                <a:schemeClr val="tx1"/>
              </a:solidFill>
            </a:rPr>
            <a:t>desarrollo de competencias y capacidades</a:t>
          </a:r>
          <a:r>
            <a:rPr lang="es-PE" sz="1400" b="0" dirty="0">
              <a:latin typeface="+mj-lt"/>
            </a:rPr>
            <a:t>.</a:t>
          </a:r>
        </a:p>
        <a:p>
          <a:pPr algn="l"/>
          <a:r>
            <a:rPr lang="es-PE" sz="1400" b="0" dirty="0">
              <a:latin typeface="+mj-lt"/>
            </a:rPr>
            <a:t>La formación técnica productiva y/o empresarial.</a:t>
          </a:r>
          <a:endParaRPr lang="es-ES" sz="1400" b="0" dirty="0">
            <a:latin typeface="+mj-lt"/>
          </a:endParaRPr>
        </a:p>
      </dgm:t>
    </dgm:pt>
    <dgm:pt modelId="{C9E1C4A6-5C31-4FB7-AA15-7EDEEDF8DD69}" type="parTrans" cxnId="{BF1D2009-0143-4466-8CA7-8A97775094C4}">
      <dgm:prSet/>
      <dgm:spPr/>
      <dgm:t>
        <a:bodyPr/>
        <a:lstStyle/>
        <a:p>
          <a:endParaRPr lang="es-ES"/>
        </a:p>
      </dgm:t>
    </dgm:pt>
    <dgm:pt modelId="{1CA6A562-19BD-4BEF-A009-705A75AC0811}" type="sibTrans" cxnId="{BF1D2009-0143-4466-8CA7-8A97775094C4}">
      <dgm:prSet/>
      <dgm:spPr/>
      <dgm:t>
        <a:bodyPr/>
        <a:lstStyle/>
        <a:p>
          <a:endParaRPr lang="es-ES"/>
        </a:p>
      </dgm:t>
    </dgm:pt>
    <dgm:pt modelId="{C738937B-3985-438F-A0D2-51A698B0DD73}">
      <dgm:prSet phldrT="[Texto]"/>
      <dgm:spPr>
        <a:solidFill>
          <a:schemeClr val="accent4">
            <a:lumMod val="60000"/>
            <a:lumOff val="40000"/>
          </a:schemeClr>
        </a:solidFill>
        <a:ln>
          <a:solidFill>
            <a:srgbClr val="00B050"/>
          </a:solidFill>
        </a:ln>
      </dgm:spPr>
      <dgm:t>
        <a:bodyPr/>
        <a:lstStyle/>
        <a:p>
          <a:r>
            <a:rPr lang="es-PE" b="1" dirty="0">
              <a:solidFill>
                <a:schemeClr val="tx1"/>
              </a:solidFill>
              <a:latin typeface="+mj-lt"/>
              <a:hlinkClick xmlns:r="http://schemas.openxmlformats.org/officeDocument/2006/relationships" r:id="rId1" action="ppaction://hlinksldjump"/>
            </a:rPr>
            <a:t>Centros de interés</a:t>
          </a:r>
          <a:r>
            <a:rPr lang="es-PE" b="1" dirty="0">
              <a:solidFill>
                <a:schemeClr val="tx1"/>
              </a:solidFill>
              <a:latin typeface="+mj-lt"/>
            </a:rPr>
            <a:t> </a:t>
          </a:r>
          <a:endParaRPr lang="es-ES" dirty="0">
            <a:solidFill>
              <a:schemeClr val="tx1"/>
            </a:solidFill>
            <a:latin typeface="+mj-lt"/>
          </a:endParaRPr>
        </a:p>
      </dgm:t>
    </dgm:pt>
    <dgm:pt modelId="{CC3205A4-97D2-4D8C-B136-32BB97E88F0C}" type="parTrans" cxnId="{C0AD24BD-6D5A-41AC-8E0B-B637A5E1FA2D}">
      <dgm:prSet/>
      <dgm:spPr/>
      <dgm:t>
        <a:bodyPr/>
        <a:lstStyle/>
        <a:p>
          <a:endParaRPr lang="es-ES"/>
        </a:p>
      </dgm:t>
    </dgm:pt>
    <dgm:pt modelId="{57F08067-0A7F-4FD8-9645-CE6FB923BBC9}" type="sibTrans" cxnId="{C0AD24BD-6D5A-41AC-8E0B-B637A5E1FA2D}">
      <dgm:prSet/>
      <dgm:spPr/>
      <dgm:t>
        <a:bodyPr/>
        <a:lstStyle/>
        <a:p>
          <a:endParaRPr lang="es-ES"/>
        </a:p>
      </dgm:t>
    </dgm:pt>
    <dgm:pt modelId="{27FBE183-70E4-4B16-BA4C-46BDD5028764}">
      <dgm:prSet phldrT="[Texto]" custT="1"/>
      <dgm:spPr/>
      <dgm:t>
        <a:bodyPr/>
        <a:lstStyle/>
        <a:p>
          <a:pPr algn="just"/>
          <a:r>
            <a:rPr lang="es-PE" sz="1400" b="0" dirty="0">
              <a:latin typeface="+mj-lt"/>
            </a:rPr>
            <a:t>Es el </a:t>
          </a:r>
          <a:r>
            <a:rPr lang="es-PE" sz="1400" b="1" dirty="0">
              <a:latin typeface="+mj-lt"/>
            </a:rPr>
            <a:t>eje generador </a:t>
          </a:r>
          <a:r>
            <a:rPr lang="es-PE" sz="1400" b="0" dirty="0">
              <a:latin typeface="+mj-lt"/>
            </a:rPr>
            <a:t>de los planes de Investigación. </a:t>
          </a:r>
        </a:p>
        <a:p>
          <a:pPr algn="just"/>
          <a:r>
            <a:rPr lang="es-PE" sz="1400" b="0" dirty="0">
              <a:latin typeface="+mj-lt"/>
            </a:rPr>
            <a:t>Constituye el hilo conductor del proceso de aprendizaje que permite integrar las competencias que establece el CNEB.</a:t>
          </a:r>
          <a:endParaRPr lang="es-ES" sz="1400" b="0" dirty="0">
            <a:latin typeface="+mj-lt"/>
          </a:endParaRPr>
        </a:p>
      </dgm:t>
    </dgm:pt>
    <dgm:pt modelId="{F1424E82-F4B0-4158-9B82-14FF6BEF24A9}" type="parTrans" cxnId="{F501D073-5D47-42B5-A53F-E2B09B18B40B}">
      <dgm:prSet/>
      <dgm:spPr/>
      <dgm:t>
        <a:bodyPr/>
        <a:lstStyle/>
        <a:p>
          <a:endParaRPr lang="es-ES"/>
        </a:p>
      </dgm:t>
    </dgm:pt>
    <dgm:pt modelId="{A9F2C8C9-743F-4433-B852-7790318A8A39}" type="sibTrans" cxnId="{F501D073-5D47-42B5-A53F-E2B09B18B40B}">
      <dgm:prSet/>
      <dgm:spPr/>
      <dgm:t>
        <a:bodyPr/>
        <a:lstStyle/>
        <a:p>
          <a:endParaRPr lang="es-ES"/>
        </a:p>
      </dgm:t>
    </dgm:pt>
    <dgm:pt modelId="{5D262661-B52E-4754-9C6C-56513C332D89}">
      <dgm:prSet/>
      <dgm:spPr>
        <a:solidFill>
          <a:schemeClr val="accent5">
            <a:lumMod val="40000"/>
            <a:lumOff val="60000"/>
          </a:schemeClr>
        </a:solidFill>
        <a:ln>
          <a:solidFill>
            <a:srgbClr val="00B050"/>
          </a:solidFill>
        </a:ln>
      </dgm:spPr>
      <dgm:t>
        <a:bodyPr/>
        <a:lstStyle/>
        <a:p>
          <a:r>
            <a:rPr lang="es-PE" b="1" dirty="0">
              <a:solidFill>
                <a:srgbClr val="000000"/>
              </a:solidFill>
              <a:effectLst/>
              <a:latin typeface="+mj-lt"/>
              <a:ea typeface="Calibri" panose="020F0502020204030204" pitchFamily="34" charset="0"/>
              <a:cs typeface="Times New Roman" panose="02020603050405020304" pitchFamily="18" charset="0"/>
            </a:rPr>
            <a:t>Matriz curricular </a:t>
          </a:r>
          <a:endParaRPr lang="es-ES" dirty="0">
            <a:latin typeface="+mj-lt"/>
          </a:endParaRPr>
        </a:p>
      </dgm:t>
    </dgm:pt>
    <dgm:pt modelId="{D078DA9A-06B1-4438-8608-A23A20D3E44F}" type="parTrans" cxnId="{82A45F19-3917-4A1F-8A2F-4058C14E2EE7}">
      <dgm:prSet/>
      <dgm:spPr/>
      <dgm:t>
        <a:bodyPr/>
        <a:lstStyle/>
        <a:p>
          <a:endParaRPr lang="es-ES"/>
        </a:p>
      </dgm:t>
    </dgm:pt>
    <dgm:pt modelId="{41A494F3-C097-403B-8AC1-5A6ABDCAD7C1}" type="sibTrans" cxnId="{82A45F19-3917-4A1F-8A2F-4058C14E2EE7}">
      <dgm:prSet/>
      <dgm:spPr/>
      <dgm:t>
        <a:bodyPr/>
        <a:lstStyle/>
        <a:p>
          <a:endParaRPr lang="es-ES"/>
        </a:p>
      </dgm:t>
    </dgm:pt>
    <dgm:pt modelId="{5BB2F447-555C-48DA-AAB7-6E3945C08E2E}">
      <dgm:prSet/>
      <dgm:spPr>
        <a:solidFill>
          <a:schemeClr val="accent2">
            <a:lumMod val="40000"/>
            <a:lumOff val="60000"/>
          </a:schemeClr>
        </a:solidFill>
        <a:ln>
          <a:solidFill>
            <a:srgbClr val="00B050"/>
          </a:solidFill>
        </a:ln>
      </dgm:spPr>
      <dgm:t>
        <a:bodyPr/>
        <a:lstStyle/>
        <a:p>
          <a:r>
            <a:rPr lang="es-PE" b="1" dirty="0">
              <a:solidFill>
                <a:schemeClr val="tx1"/>
              </a:solidFill>
              <a:latin typeface="+mj-lt"/>
            </a:rPr>
            <a:t>Diagnóstico situacional participativo</a:t>
          </a:r>
          <a:r>
            <a:rPr lang="es-PE" dirty="0">
              <a:solidFill>
                <a:schemeClr val="tx1"/>
              </a:solidFill>
              <a:latin typeface="+mj-lt"/>
            </a:rPr>
            <a:t>: </a:t>
          </a:r>
          <a:endParaRPr lang="es-ES" dirty="0">
            <a:solidFill>
              <a:schemeClr val="tx1"/>
            </a:solidFill>
            <a:latin typeface="+mj-lt"/>
          </a:endParaRPr>
        </a:p>
      </dgm:t>
    </dgm:pt>
    <dgm:pt modelId="{E1691A57-66AF-4F27-848B-097F87548801}" type="parTrans" cxnId="{91478EA6-36F4-47C8-B534-DE1E07AFCBA4}">
      <dgm:prSet/>
      <dgm:spPr/>
      <dgm:t>
        <a:bodyPr/>
        <a:lstStyle/>
        <a:p>
          <a:endParaRPr lang="es-ES"/>
        </a:p>
      </dgm:t>
    </dgm:pt>
    <dgm:pt modelId="{E74EF9AD-A914-4F00-A6F0-149DB88EB8DC}" type="sibTrans" cxnId="{91478EA6-36F4-47C8-B534-DE1E07AFCBA4}">
      <dgm:prSet/>
      <dgm:spPr/>
      <dgm:t>
        <a:bodyPr/>
        <a:lstStyle/>
        <a:p>
          <a:endParaRPr lang="es-ES"/>
        </a:p>
      </dgm:t>
    </dgm:pt>
    <dgm:pt modelId="{BD8B97B6-E319-415E-A940-00F1CB009BCC}">
      <dgm:prSet custT="1"/>
      <dgm:spPr/>
      <dgm:t>
        <a:bodyPr/>
        <a:lstStyle/>
        <a:p>
          <a:pPr algn="just"/>
          <a:r>
            <a:rPr lang="es-PE" sz="1400" b="0" dirty="0">
              <a:latin typeface="+mj-lt"/>
            </a:rPr>
            <a:t>La situación educativa de los estudiantes</a:t>
          </a:r>
        </a:p>
        <a:p>
          <a:pPr algn="just"/>
          <a:r>
            <a:rPr lang="es-PE" sz="1400" b="0" dirty="0">
              <a:latin typeface="+mj-lt"/>
            </a:rPr>
            <a:t>Condiciones de bienestar</a:t>
          </a:r>
        </a:p>
        <a:p>
          <a:pPr algn="just"/>
          <a:r>
            <a:rPr lang="es-PE" sz="1400" b="0" dirty="0">
              <a:latin typeface="+mj-lt"/>
            </a:rPr>
            <a:t>Caracterización del contexto de la IE  y de los estudiantes.</a:t>
          </a:r>
        </a:p>
        <a:p>
          <a:pPr algn="just"/>
          <a:r>
            <a:rPr lang="es-PE" sz="1400" b="0" dirty="0">
              <a:latin typeface="+mj-lt"/>
            </a:rPr>
            <a:t>Actores sociales que contribuyan en la formación.</a:t>
          </a:r>
        </a:p>
        <a:p>
          <a:pPr algn="just"/>
          <a:r>
            <a:rPr lang="es-PE" sz="1400" b="0" dirty="0">
              <a:latin typeface="+mj-lt"/>
            </a:rPr>
            <a:t>Situación sociolingüística cultural que considera la lengua originaria. </a:t>
          </a:r>
        </a:p>
        <a:p>
          <a:pPr algn="just"/>
          <a:r>
            <a:rPr lang="es-PE" sz="14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xmlns:r="http://schemas.openxmlformats.org/officeDocument/2006/relationships" r:id="rId2" action="ppaction://hlinksldjump"/>
            </a:rPr>
            <a:t>Diagnóstico de las demandas de formación.</a:t>
          </a:r>
          <a:endParaRPr lang="es-ES" sz="1400" b="0" dirty="0">
            <a:latin typeface="+mj-lt"/>
          </a:endParaRPr>
        </a:p>
      </dgm:t>
    </dgm:pt>
    <dgm:pt modelId="{3F13F62A-1FA9-4EC8-B1A5-C900926D5BF2}" type="parTrans" cxnId="{42174BA2-6603-44C0-AD22-D0878DB03123}">
      <dgm:prSet/>
      <dgm:spPr/>
      <dgm:t>
        <a:bodyPr/>
        <a:lstStyle/>
        <a:p>
          <a:endParaRPr lang="es-ES"/>
        </a:p>
      </dgm:t>
    </dgm:pt>
    <dgm:pt modelId="{87E70766-ED59-435E-B5C8-ACB9B39C3349}" type="sibTrans" cxnId="{42174BA2-6603-44C0-AD22-D0878DB03123}">
      <dgm:prSet/>
      <dgm:spPr/>
      <dgm:t>
        <a:bodyPr/>
        <a:lstStyle/>
        <a:p>
          <a:endParaRPr lang="es-ES"/>
        </a:p>
      </dgm:t>
    </dgm:pt>
    <dgm:pt modelId="{9B3EEAA3-0E5F-4093-9ED1-2026DFD2991A}">
      <dgm:prSet custT="1"/>
      <dgm:spPr/>
      <dgm:t>
        <a:bodyPr/>
        <a:lstStyle/>
        <a:p>
          <a:pPr algn="just"/>
          <a:r>
            <a:rPr lang="es-PE" sz="1400" b="0" dirty="0">
              <a:latin typeface="+mj-lt"/>
            </a:rPr>
            <a:t>Es un </a:t>
          </a:r>
          <a:r>
            <a:rPr lang="es-PE" sz="1400" b="1" dirty="0">
              <a:latin typeface="+mj-lt"/>
            </a:rPr>
            <a:t>elemento del Plan de Formación  </a:t>
          </a:r>
          <a:r>
            <a:rPr lang="es-PE" sz="1400" b="0" dirty="0">
              <a:latin typeface="+mj-lt"/>
            </a:rPr>
            <a:t>que facilita el proceso de planificación curricular.</a:t>
          </a:r>
        </a:p>
        <a:p>
          <a:pPr algn="just"/>
          <a:r>
            <a:rPr lang="es-PE" sz="1400" b="0" dirty="0">
              <a:latin typeface="+mj-lt"/>
            </a:rPr>
            <a:t>Es elaborada de manera colegiada entre los docentes, liderada por el director del CRFA.</a:t>
          </a:r>
          <a:endParaRPr lang="es-ES" sz="1400" b="0" dirty="0">
            <a:latin typeface="+mj-lt"/>
          </a:endParaRPr>
        </a:p>
      </dgm:t>
    </dgm:pt>
    <dgm:pt modelId="{DBA07F6A-A19A-4A40-803C-DF2ACA1F2C26}" type="parTrans" cxnId="{8F9D8706-BFE3-4B80-8CEB-CB9EDBB3E9E1}">
      <dgm:prSet/>
      <dgm:spPr/>
      <dgm:t>
        <a:bodyPr/>
        <a:lstStyle/>
        <a:p>
          <a:endParaRPr lang="es-ES"/>
        </a:p>
      </dgm:t>
    </dgm:pt>
    <dgm:pt modelId="{90FA7A88-ED2C-4D38-B9DC-766D3504A5D2}" type="sibTrans" cxnId="{8F9D8706-BFE3-4B80-8CEB-CB9EDBB3E9E1}">
      <dgm:prSet/>
      <dgm:spPr/>
      <dgm:t>
        <a:bodyPr/>
        <a:lstStyle/>
        <a:p>
          <a:endParaRPr lang="es-ES"/>
        </a:p>
      </dgm:t>
    </dgm:pt>
    <dgm:pt modelId="{4F68E8D6-4A73-4D58-88FA-CB11E46738D1}" type="pres">
      <dgm:prSet presAssocID="{836BC4E3-1A0D-4ECC-BBCD-C38FE26E401D}" presName="diagram" presStyleCnt="0">
        <dgm:presLayoutVars>
          <dgm:chPref val="1"/>
          <dgm:dir/>
          <dgm:animOne val="branch"/>
          <dgm:animLvl val="lvl"/>
          <dgm:resizeHandles/>
        </dgm:presLayoutVars>
      </dgm:prSet>
      <dgm:spPr/>
    </dgm:pt>
    <dgm:pt modelId="{84B32C0F-B732-468B-8D99-6BFDAD4957F3}" type="pres">
      <dgm:prSet presAssocID="{5BB2F447-555C-48DA-AAB7-6E3945C08E2E}" presName="root" presStyleCnt="0"/>
      <dgm:spPr/>
    </dgm:pt>
    <dgm:pt modelId="{E5AFCBCC-2679-41C3-A078-28CD8AED9350}" type="pres">
      <dgm:prSet presAssocID="{5BB2F447-555C-48DA-AAB7-6E3945C08E2E}" presName="rootComposite" presStyleCnt="0"/>
      <dgm:spPr/>
    </dgm:pt>
    <dgm:pt modelId="{1F8F81FF-E271-4011-BF38-8FCF3413AE0A}" type="pres">
      <dgm:prSet presAssocID="{5BB2F447-555C-48DA-AAB7-6E3945C08E2E}" presName="rootText" presStyleLbl="node1" presStyleIdx="0" presStyleCnt="4"/>
      <dgm:spPr/>
    </dgm:pt>
    <dgm:pt modelId="{9CF58678-93B0-41BC-B507-1981D0A852AB}" type="pres">
      <dgm:prSet presAssocID="{5BB2F447-555C-48DA-AAB7-6E3945C08E2E}" presName="rootConnector" presStyleLbl="node1" presStyleIdx="0" presStyleCnt="4"/>
      <dgm:spPr/>
    </dgm:pt>
    <dgm:pt modelId="{BF2C8610-F9A6-4774-8019-62709239DB64}" type="pres">
      <dgm:prSet presAssocID="{5BB2F447-555C-48DA-AAB7-6E3945C08E2E}" presName="childShape" presStyleCnt="0"/>
      <dgm:spPr/>
    </dgm:pt>
    <dgm:pt modelId="{646913C3-C213-45C9-9008-0D667BA68B50}" type="pres">
      <dgm:prSet presAssocID="{3F13F62A-1FA9-4EC8-B1A5-C900926D5BF2}" presName="Name13" presStyleLbl="parChTrans1D2" presStyleIdx="0" presStyleCnt="4"/>
      <dgm:spPr/>
    </dgm:pt>
    <dgm:pt modelId="{26502F14-0982-467C-B9CF-AC231AF3C7A0}" type="pres">
      <dgm:prSet presAssocID="{BD8B97B6-E319-415E-A940-00F1CB009BCC}" presName="childText" presStyleLbl="bgAcc1" presStyleIdx="0" presStyleCnt="4" custScaleX="189003" custScaleY="364967">
        <dgm:presLayoutVars>
          <dgm:bulletEnabled val="1"/>
        </dgm:presLayoutVars>
      </dgm:prSet>
      <dgm:spPr/>
    </dgm:pt>
    <dgm:pt modelId="{736B5D6F-23A5-4D9B-A8C4-33CCF12F338A}" type="pres">
      <dgm:prSet presAssocID="{D259A36D-F1ED-4A02-9A1D-B9AE08E9E9BE}" presName="root" presStyleCnt="0"/>
      <dgm:spPr/>
    </dgm:pt>
    <dgm:pt modelId="{106BCF87-068A-40DA-91AC-3D59A73710CF}" type="pres">
      <dgm:prSet presAssocID="{D259A36D-F1ED-4A02-9A1D-B9AE08E9E9BE}" presName="rootComposite" presStyleCnt="0"/>
      <dgm:spPr/>
    </dgm:pt>
    <dgm:pt modelId="{78BDB26A-D216-4932-AA2F-8ED52877FC3A}" type="pres">
      <dgm:prSet presAssocID="{D259A36D-F1ED-4A02-9A1D-B9AE08E9E9BE}" presName="rootText" presStyleLbl="node1" presStyleIdx="1" presStyleCnt="4"/>
      <dgm:spPr/>
    </dgm:pt>
    <dgm:pt modelId="{48C78552-7ACE-4B90-BA07-4F4BBE23A7DE}" type="pres">
      <dgm:prSet presAssocID="{D259A36D-F1ED-4A02-9A1D-B9AE08E9E9BE}" presName="rootConnector" presStyleLbl="node1" presStyleIdx="1" presStyleCnt="4"/>
      <dgm:spPr/>
    </dgm:pt>
    <dgm:pt modelId="{1FAB97D9-449E-4D3D-9935-6D5A267673FB}" type="pres">
      <dgm:prSet presAssocID="{D259A36D-F1ED-4A02-9A1D-B9AE08E9E9BE}" presName="childShape" presStyleCnt="0"/>
      <dgm:spPr/>
    </dgm:pt>
    <dgm:pt modelId="{F1CBB53C-1A2E-4EB2-A997-991B390EF9D9}" type="pres">
      <dgm:prSet presAssocID="{C9E1C4A6-5C31-4FB7-AA15-7EDEEDF8DD69}" presName="Name13" presStyleLbl="parChTrans1D2" presStyleIdx="1" presStyleCnt="4"/>
      <dgm:spPr/>
    </dgm:pt>
    <dgm:pt modelId="{9F5A0EF2-455E-4B71-BA73-EEAF4CC9D8A3}" type="pres">
      <dgm:prSet presAssocID="{06E27F29-26FA-4F0B-9C9F-5581A88073A4}" presName="childText" presStyleLbl="bgAcc1" presStyleIdx="1" presStyleCnt="4" custScaleX="155508" custScaleY="306805" custLinFactNeighborX="1255" custLinFactNeighborY="32119">
        <dgm:presLayoutVars>
          <dgm:bulletEnabled val="1"/>
        </dgm:presLayoutVars>
      </dgm:prSet>
      <dgm:spPr/>
    </dgm:pt>
    <dgm:pt modelId="{43CC36F9-1AB8-45C8-8BEB-5AE76DD9758B}" type="pres">
      <dgm:prSet presAssocID="{C738937B-3985-438F-A0D2-51A698B0DD73}" presName="root" presStyleCnt="0"/>
      <dgm:spPr/>
    </dgm:pt>
    <dgm:pt modelId="{6E38A6EC-4DD2-4848-B9FA-7650D28B5452}" type="pres">
      <dgm:prSet presAssocID="{C738937B-3985-438F-A0D2-51A698B0DD73}" presName="rootComposite" presStyleCnt="0"/>
      <dgm:spPr/>
    </dgm:pt>
    <dgm:pt modelId="{AA30D75B-6A71-4762-99B1-195F55341B26}" type="pres">
      <dgm:prSet presAssocID="{C738937B-3985-438F-A0D2-51A698B0DD73}" presName="rootText" presStyleLbl="node1" presStyleIdx="2" presStyleCnt="4"/>
      <dgm:spPr/>
    </dgm:pt>
    <dgm:pt modelId="{8B874BF1-9742-4AB8-814E-CFB623897976}" type="pres">
      <dgm:prSet presAssocID="{C738937B-3985-438F-A0D2-51A698B0DD73}" presName="rootConnector" presStyleLbl="node1" presStyleIdx="2" presStyleCnt="4"/>
      <dgm:spPr/>
    </dgm:pt>
    <dgm:pt modelId="{0E941F3B-FE90-43A1-B115-6057D342CE60}" type="pres">
      <dgm:prSet presAssocID="{C738937B-3985-438F-A0D2-51A698B0DD73}" presName="childShape" presStyleCnt="0"/>
      <dgm:spPr/>
    </dgm:pt>
    <dgm:pt modelId="{C9C6CBC4-6F39-4B33-A47C-B92A1D9EE211}" type="pres">
      <dgm:prSet presAssocID="{F1424E82-F4B0-4158-9B82-14FF6BEF24A9}" presName="Name13" presStyleLbl="parChTrans1D2" presStyleIdx="2" presStyleCnt="4"/>
      <dgm:spPr/>
    </dgm:pt>
    <dgm:pt modelId="{146E1C9C-2EEF-49CE-BB57-98491605ED15}" type="pres">
      <dgm:prSet presAssocID="{27FBE183-70E4-4B16-BA4C-46BDD5028764}" presName="childText" presStyleLbl="bgAcc1" presStyleIdx="2" presStyleCnt="4" custScaleX="195675" custScaleY="321222">
        <dgm:presLayoutVars>
          <dgm:bulletEnabled val="1"/>
        </dgm:presLayoutVars>
      </dgm:prSet>
      <dgm:spPr/>
    </dgm:pt>
    <dgm:pt modelId="{E670C039-F31D-4BAC-AF8A-32EF6DB765F9}" type="pres">
      <dgm:prSet presAssocID="{5D262661-B52E-4754-9C6C-56513C332D89}" presName="root" presStyleCnt="0"/>
      <dgm:spPr/>
    </dgm:pt>
    <dgm:pt modelId="{2B4AC7B8-4CED-4D6E-ABBB-E1F60624C153}" type="pres">
      <dgm:prSet presAssocID="{5D262661-B52E-4754-9C6C-56513C332D89}" presName="rootComposite" presStyleCnt="0"/>
      <dgm:spPr/>
    </dgm:pt>
    <dgm:pt modelId="{3334412B-2542-42C6-9C13-9D551AA4AA72}" type="pres">
      <dgm:prSet presAssocID="{5D262661-B52E-4754-9C6C-56513C332D89}" presName="rootText" presStyleLbl="node1" presStyleIdx="3" presStyleCnt="4"/>
      <dgm:spPr/>
    </dgm:pt>
    <dgm:pt modelId="{8FAA6609-AA02-4165-A3F8-A18786CE0DB1}" type="pres">
      <dgm:prSet presAssocID="{5D262661-B52E-4754-9C6C-56513C332D89}" presName="rootConnector" presStyleLbl="node1" presStyleIdx="3" presStyleCnt="4"/>
      <dgm:spPr/>
    </dgm:pt>
    <dgm:pt modelId="{73238F6B-D8EC-4693-985B-C85C526E4E50}" type="pres">
      <dgm:prSet presAssocID="{5D262661-B52E-4754-9C6C-56513C332D89}" presName="childShape" presStyleCnt="0"/>
      <dgm:spPr/>
    </dgm:pt>
    <dgm:pt modelId="{FDDE432E-1A75-44DE-B6F2-74A2239B0ABD}" type="pres">
      <dgm:prSet presAssocID="{DBA07F6A-A19A-4A40-803C-DF2ACA1F2C26}" presName="Name13" presStyleLbl="parChTrans1D2" presStyleIdx="3" presStyleCnt="4"/>
      <dgm:spPr/>
    </dgm:pt>
    <dgm:pt modelId="{F482C054-F2FF-4E9F-BA17-D663ACDAAD26}" type="pres">
      <dgm:prSet presAssocID="{9B3EEAA3-0E5F-4093-9ED1-2026DFD2991A}" presName="childText" presStyleLbl="bgAcc1" presStyleIdx="3" presStyleCnt="4" custScaleX="168156" custScaleY="333911">
        <dgm:presLayoutVars>
          <dgm:bulletEnabled val="1"/>
        </dgm:presLayoutVars>
      </dgm:prSet>
      <dgm:spPr/>
    </dgm:pt>
  </dgm:ptLst>
  <dgm:cxnLst>
    <dgm:cxn modelId="{8F9D8706-BFE3-4B80-8CEB-CB9EDBB3E9E1}" srcId="{5D262661-B52E-4754-9C6C-56513C332D89}" destId="{9B3EEAA3-0E5F-4093-9ED1-2026DFD2991A}" srcOrd="0" destOrd="0" parTransId="{DBA07F6A-A19A-4A40-803C-DF2ACA1F2C26}" sibTransId="{90FA7A88-ED2C-4D38-B9DC-766D3504A5D2}"/>
    <dgm:cxn modelId="{BF1D2009-0143-4466-8CA7-8A97775094C4}" srcId="{D259A36D-F1ED-4A02-9A1D-B9AE08E9E9BE}" destId="{06E27F29-26FA-4F0B-9C9F-5581A88073A4}" srcOrd="0" destOrd="0" parTransId="{C9E1C4A6-5C31-4FB7-AA15-7EDEEDF8DD69}" sibTransId="{1CA6A562-19BD-4BEF-A009-705A75AC0811}"/>
    <dgm:cxn modelId="{82A45F19-3917-4A1F-8A2F-4058C14E2EE7}" srcId="{836BC4E3-1A0D-4ECC-BBCD-C38FE26E401D}" destId="{5D262661-B52E-4754-9C6C-56513C332D89}" srcOrd="3" destOrd="0" parTransId="{D078DA9A-06B1-4438-8608-A23A20D3E44F}" sibTransId="{41A494F3-C097-403B-8AC1-5A6ABDCAD7C1}"/>
    <dgm:cxn modelId="{9CBE831A-A55A-440B-B74B-00F10A56CF09}" type="presOf" srcId="{27FBE183-70E4-4B16-BA4C-46BDD5028764}" destId="{146E1C9C-2EEF-49CE-BB57-98491605ED15}" srcOrd="0" destOrd="0" presId="urn:microsoft.com/office/officeart/2005/8/layout/hierarchy3"/>
    <dgm:cxn modelId="{2BF99B1A-D3C7-4292-86BF-FE560D58686F}" type="presOf" srcId="{D259A36D-F1ED-4A02-9A1D-B9AE08E9E9BE}" destId="{48C78552-7ACE-4B90-BA07-4F4BBE23A7DE}" srcOrd="1" destOrd="0" presId="urn:microsoft.com/office/officeart/2005/8/layout/hierarchy3"/>
    <dgm:cxn modelId="{212A6630-EF9D-4F41-A08B-C1CA01CA1AF4}" type="presOf" srcId="{BD8B97B6-E319-415E-A940-00F1CB009BCC}" destId="{26502F14-0982-467C-B9CF-AC231AF3C7A0}" srcOrd="0" destOrd="0" presId="urn:microsoft.com/office/officeart/2005/8/layout/hierarchy3"/>
    <dgm:cxn modelId="{D3A7B03C-A05E-4BD8-BA7C-EF860408FA85}" type="presOf" srcId="{D259A36D-F1ED-4A02-9A1D-B9AE08E9E9BE}" destId="{78BDB26A-D216-4932-AA2F-8ED52877FC3A}" srcOrd="0" destOrd="0" presId="urn:microsoft.com/office/officeart/2005/8/layout/hierarchy3"/>
    <dgm:cxn modelId="{CC93215B-68E7-451B-91C7-FC957EAD3454}" type="presOf" srcId="{C9E1C4A6-5C31-4FB7-AA15-7EDEEDF8DD69}" destId="{F1CBB53C-1A2E-4EB2-A997-991B390EF9D9}" srcOrd="0" destOrd="0" presId="urn:microsoft.com/office/officeart/2005/8/layout/hierarchy3"/>
    <dgm:cxn modelId="{B528575B-EB35-41EF-A8DA-DF099D025985}" type="presOf" srcId="{F1424E82-F4B0-4158-9B82-14FF6BEF24A9}" destId="{C9C6CBC4-6F39-4B33-A47C-B92A1D9EE211}" srcOrd="0" destOrd="0" presId="urn:microsoft.com/office/officeart/2005/8/layout/hierarchy3"/>
    <dgm:cxn modelId="{A0782D64-E34B-45EB-B870-5A3F91BDCE14}" type="presOf" srcId="{9B3EEAA3-0E5F-4093-9ED1-2026DFD2991A}" destId="{F482C054-F2FF-4E9F-BA17-D663ACDAAD26}" srcOrd="0" destOrd="0" presId="urn:microsoft.com/office/officeart/2005/8/layout/hierarchy3"/>
    <dgm:cxn modelId="{716BE26A-B5CE-4356-930C-5C6965C7C5D8}" type="presOf" srcId="{5D262661-B52E-4754-9C6C-56513C332D89}" destId="{8FAA6609-AA02-4165-A3F8-A18786CE0DB1}" srcOrd="1" destOrd="0" presId="urn:microsoft.com/office/officeart/2005/8/layout/hierarchy3"/>
    <dgm:cxn modelId="{C9ECCF4B-97FF-4AE5-B4DD-2C0FD130632B}" srcId="{836BC4E3-1A0D-4ECC-BBCD-C38FE26E401D}" destId="{D259A36D-F1ED-4A02-9A1D-B9AE08E9E9BE}" srcOrd="1" destOrd="0" parTransId="{EA353F37-9AFF-42C6-A7D1-6B0382E01C14}" sibTransId="{51DC30F4-51D2-4B8F-8216-5C4B33BD2334}"/>
    <dgm:cxn modelId="{F501D073-5D47-42B5-A53F-E2B09B18B40B}" srcId="{C738937B-3985-438F-A0D2-51A698B0DD73}" destId="{27FBE183-70E4-4B16-BA4C-46BDD5028764}" srcOrd="0" destOrd="0" parTransId="{F1424E82-F4B0-4158-9B82-14FF6BEF24A9}" sibTransId="{A9F2C8C9-743F-4433-B852-7790318A8A39}"/>
    <dgm:cxn modelId="{5C71245A-B7EC-4417-9971-538D4EDE183A}" type="presOf" srcId="{5BB2F447-555C-48DA-AAB7-6E3945C08E2E}" destId="{1F8F81FF-E271-4011-BF38-8FCF3413AE0A}" srcOrd="0" destOrd="0" presId="urn:microsoft.com/office/officeart/2005/8/layout/hierarchy3"/>
    <dgm:cxn modelId="{8785A987-E5ED-4166-8622-4DAF1924A28F}" type="presOf" srcId="{5BB2F447-555C-48DA-AAB7-6E3945C08E2E}" destId="{9CF58678-93B0-41BC-B507-1981D0A852AB}" srcOrd="1" destOrd="0" presId="urn:microsoft.com/office/officeart/2005/8/layout/hierarchy3"/>
    <dgm:cxn modelId="{5B029788-2EB1-4CC7-B0BF-3480DB088E8F}" type="presOf" srcId="{C738937B-3985-438F-A0D2-51A698B0DD73}" destId="{AA30D75B-6A71-4762-99B1-195F55341B26}" srcOrd="0" destOrd="0" presId="urn:microsoft.com/office/officeart/2005/8/layout/hierarchy3"/>
    <dgm:cxn modelId="{3B47748C-B4CF-429F-9C94-7CB4BE45A4DB}" type="presOf" srcId="{C738937B-3985-438F-A0D2-51A698B0DD73}" destId="{8B874BF1-9742-4AB8-814E-CFB623897976}" srcOrd="1" destOrd="0" presId="urn:microsoft.com/office/officeart/2005/8/layout/hierarchy3"/>
    <dgm:cxn modelId="{9829DA90-B3B7-4992-B75C-BD1C5BB01C7E}" type="presOf" srcId="{836BC4E3-1A0D-4ECC-BBCD-C38FE26E401D}" destId="{4F68E8D6-4A73-4D58-88FA-CB11E46738D1}" srcOrd="0" destOrd="0" presId="urn:microsoft.com/office/officeart/2005/8/layout/hierarchy3"/>
    <dgm:cxn modelId="{FD8E759D-2911-4DF7-93B6-B6C074F0DF5F}" type="presOf" srcId="{DBA07F6A-A19A-4A40-803C-DF2ACA1F2C26}" destId="{FDDE432E-1A75-44DE-B6F2-74A2239B0ABD}" srcOrd="0" destOrd="0" presId="urn:microsoft.com/office/officeart/2005/8/layout/hierarchy3"/>
    <dgm:cxn modelId="{42174BA2-6603-44C0-AD22-D0878DB03123}" srcId="{5BB2F447-555C-48DA-AAB7-6E3945C08E2E}" destId="{BD8B97B6-E319-415E-A940-00F1CB009BCC}" srcOrd="0" destOrd="0" parTransId="{3F13F62A-1FA9-4EC8-B1A5-C900926D5BF2}" sibTransId="{87E70766-ED59-435E-B5C8-ACB9B39C3349}"/>
    <dgm:cxn modelId="{91478EA6-36F4-47C8-B534-DE1E07AFCBA4}" srcId="{836BC4E3-1A0D-4ECC-BBCD-C38FE26E401D}" destId="{5BB2F447-555C-48DA-AAB7-6E3945C08E2E}" srcOrd="0" destOrd="0" parTransId="{E1691A57-66AF-4F27-848B-097F87548801}" sibTransId="{E74EF9AD-A914-4F00-A6F0-149DB88EB8DC}"/>
    <dgm:cxn modelId="{C0AD24BD-6D5A-41AC-8E0B-B637A5E1FA2D}" srcId="{836BC4E3-1A0D-4ECC-BBCD-C38FE26E401D}" destId="{C738937B-3985-438F-A0D2-51A698B0DD73}" srcOrd="2" destOrd="0" parTransId="{CC3205A4-97D2-4D8C-B136-32BB97E88F0C}" sibTransId="{57F08067-0A7F-4FD8-9645-CE6FB923BBC9}"/>
    <dgm:cxn modelId="{8BFDDCC2-D416-4A96-B786-761BF296DCCF}" type="presOf" srcId="{06E27F29-26FA-4F0B-9C9F-5581A88073A4}" destId="{9F5A0EF2-455E-4B71-BA73-EEAF4CC9D8A3}" srcOrd="0" destOrd="0" presId="urn:microsoft.com/office/officeart/2005/8/layout/hierarchy3"/>
    <dgm:cxn modelId="{18F222CC-0BA9-440D-A3CA-CDCC4D2358C0}" type="presOf" srcId="{3F13F62A-1FA9-4EC8-B1A5-C900926D5BF2}" destId="{646913C3-C213-45C9-9008-0D667BA68B50}" srcOrd="0" destOrd="0" presId="urn:microsoft.com/office/officeart/2005/8/layout/hierarchy3"/>
    <dgm:cxn modelId="{BD8AC1EF-CE6C-4694-A8EC-C7F2C0F0AAC1}" type="presOf" srcId="{5D262661-B52E-4754-9C6C-56513C332D89}" destId="{3334412B-2542-42C6-9C13-9D551AA4AA72}" srcOrd="0" destOrd="0" presId="urn:microsoft.com/office/officeart/2005/8/layout/hierarchy3"/>
    <dgm:cxn modelId="{4D5512C8-E827-467C-A615-8B5FDABC5BAA}" type="presParOf" srcId="{4F68E8D6-4A73-4D58-88FA-CB11E46738D1}" destId="{84B32C0F-B732-468B-8D99-6BFDAD4957F3}" srcOrd="0" destOrd="0" presId="urn:microsoft.com/office/officeart/2005/8/layout/hierarchy3"/>
    <dgm:cxn modelId="{831EAA7B-11D6-4D86-A0D6-EDDEECAAB328}" type="presParOf" srcId="{84B32C0F-B732-468B-8D99-6BFDAD4957F3}" destId="{E5AFCBCC-2679-41C3-A078-28CD8AED9350}" srcOrd="0" destOrd="0" presId="urn:microsoft.com/office/officeart/2005/8/layout/hierarchy3"/>
    <dgm:cxn modelId="{96335C8C-088B-49FA-87D0-DCEFBF595A1E}" type="presParOf" srcId="{E5AFCBCC-2679-41C3-A078-28CD8AED9350}" destId="{1F8F81FF-E271-4011-BF38-8FCF3413AE0A}" srcOrd="0" destOrd="0" presId="urn:microsoft.com/office/officeart/2005/8/layout/hierarchy3"/>
    <dgm:cxn modelId="{DEB1B905-1791-425C-86D1-B99538B17B6E}" type="presParOf" srcId="{E5AFCBCC-2679-41C3-A078-28CD8AED9350}" destId="{9CF58678-93B0-41BC-B507-1981D0A852AB}" srcOrd="1" destOrd="0" presId="urn:microsoft.com/office/officeart/2005/8/layout/hierarchy3"/>
    <dgm:cxn modelId="{55A7596C-8F74-4091-A962-0758AEE7C1CB}" type="presParOf" srcId="{84B32C0F-B732-468B-8D99-6BFDAD4957F3}" destId="{BF2C8610-F9A6-4774-8019-62709239DB64}" srcOrd="1" destOrd="0" presId="urn:microsoft.com/office/officeart/2005/8/layout/hierarchy3"/>
    <dgm:cxn modelId="{73F655C1-5055-44B7-A1F5-AE7D97D94CCB}" type="presParOf" srcId="{BF2C8610-F9A6-4774-8019-62709239DB64}" destId="{646913C3-C213-45C9-9008-0D667BA68B50}" srcOrd="0" destOrd="0" presId="urn:microsoft.com/office/officeart/2005/8/layout/hierarchy3"/>
    <dgm:cxn modelId="{98DE9C7E-78E9-4795-AE7F-D8803E0D30F3}" type="presParOf" srcId="{BF2C8610-F9A6-4774-8019-62709239DB64}" destId="{26502F14-0982-467C-B9CF-AC231AF3C7A0}" srcOrd="1" destOrd="0" presId="urn:microsoft.com/office/officeart/2005/8/layout/hierarchy3"/>
    <dgm:cxn modelId="{AD4741F9-4F2C-40D0-8B15-43CA43FF4295}" type="presParOf" srcId="{4F68E8D6-4A73-4D58-88FA-CB11E46738D1}" destId="{736B5D6F-23A5-4D9B-A8C4-33CCF12F338A}" srcOrd="1" destOrd="0" presId="urn:microsoft.com/office/officeart/2005/8/layout/hierarchy3"/>
    <dgm:cxn modelId="{C6730965-8D94-4342-AB55-C0BED2981975}" type="presParOf" srcId="{736B5D6F-23A5-4D9B-A8C4-33CCF12F338A}" destId="{106BCF87-068A-40DA-91AC-3D59A73710CF}" srcOrd="0" destOrd="0" presId="urn:microsoft.com/office/officeart/2005/8/layout/hierarchy3"/>
    <dgm:cxn modelId="{8B6D0D22-3482-4C2B-A958-100413E6B9FB}" type="presParOf" srcId="{106BCF87-068A-40DA-91AC-3D59A73710CF}" destId="{78BDB26A-D216-4932-AA2F-8ED52877FC3A}" srcOrd="0" destOrd="0" presId="urn:microsoft.com/office/officeart/2005/8/layout/hierarchy3"/>
    <dgm:cxn modelId="{CBE3C9FC-24B5-4761-AE29-C771569DC9D9}" type="presParOf" srcId="{106BCF87-068A-40DA-91AC-3D59A73710CF}" destId="{48C78552-7ACE-4B90-BA07-4F4BBE23A7DE}" srcOrd="1" destOrd="0" presId="urn:microsoft.com/office/officeart/2005/8/layout/hierarchy3"/>
    <dgm:cxn modelId="{68BF9196-8034-48F4-BDE7-6E6F3D3056FF}" type="presParOf" srcId="{736B5D6F-23A5-4D9B-A8C4-33CCF12F338A}" destId="{1FAB97D9-449E-4D3D-9935-6D5A267673FB}" srcOrd="1" destOrd="0" presId="urn:microsoft.com/office/officeart/2005/8/layout/hierarchy3"/>
    <dgm:cxn modelId="{323BD66A-ACE0-4C6B-B868-4DAE0417338E}" type="presParOf" srcId="{1FAB97D9-449E-4D3D-9935-6D5A267673FB}" destId="{F1CBB53C-1A2E-4EB2-A997-991B390EF9D9}" srcOrd="0" destOrd="0" presId="urn:microsoft.com/office/officeart/2005/8/layout/hierarchy3"/>
    <dgm:cxn modelId="{548DB1C7-FD70-4A12-A91F-95CA5151E50E}" type="presParOf" srcId="{1FAB97D9-449E-4D3D-9935-6D5A267673FB}" destId="{9F5A0EF2-455E-4B71-BA73-EEAF4CC9D8A3}" srcOrd="1" destOrd="0" presId="urn:microsoft.com/office/officeart/2005/8/layout/hierarchy3"/>
    <dgm:cxn modelId="{8F0028DC-94A1-421C-9F59-BB57254EA452}" type="presParOf" srcId="{4F68E8D6-4A73-4D58-88FA-CB11E46738D1}" destId="{43CC36F9-1AB8-45C8-8BEB-5AE76DD9758B}" srcOrd="2" destOrd="0" presId="urn:microsoft.com/office/officeart/2005/8/layout/hierarchy3"/>
    <dgm:cxn modelId="{11D7397F-7614-4434-875C-2A720A4ED8DE}" type="presParOf" srcId="{43CC36F9-1AB8-45C8-8BEB-5AE76DD9758B}" destId="{6E38A6EC-4DD2-4848-B9FA-7650D28B5452}" srcOrd="0" destOrd="0" presId="urn:microsoft.com/office/officeart/2005/8/layout/hierarchy3"/>
    <dgm:cxn modelId="{1FDFE9A4-A148-4ED8-8561-7562711D9735}" type="presParOf" srcId="{6E38A6EC-4DD2-4848-B9FA-7650D28B5452}" destId="{AA30D75B-6A71-4762-99B1-195F55341B26}" srcOrd="0" destOrd="0" presId="urn:microsoft.com/office/officeart/2005/8/layout/hierarchy3"/>
    <dgm:cxn modelId="{BDDE4A26-6AF7-4958-BDDE-68C7D41BFC9D}" type="presParOf" srcId="{6E38A6EC-4DD2-4848-B9FA-7650D28B5452}" destId="{8B874BF1-9742-4AB8-814E-CFB623897976}" srcOrd="1" destOrd="0" presId="urn:microsoft.com/office/officeart/2005/8/layout/hierarchy3"/>
    <dgm:cxn modelId="{3DC7C68A-9D52-4013-9853-E1842F0CC3B0}" type="presParOf" srcId="{43CC36F9-1AB8-45C8-8BEB-5AE76DD9758B}" destId="{0E941F3B-FE90-43A1-B115-6057D342CE60}" srcOrd="1" destOrd="0" presId="urn:microsoft.com/office/officeart/2005/8/layout/hierarchy3"/>
    <dgm:cxn modelId="{F58DFB0A-457D-4B13-A865-061CE23FBACD}" type="presParOf" srcId="{0E941F3B-FE90-43A1-B115-6057D342CE60}" destId="{C9C6CBC4-6F39-4B33-A47C-B92A1D9EE211}" srcOrd="0" destOrd="0" presId="urn:microsoft.com/office/officeart/2005/8/layout/hierarchy3"/>
    <dgm:cxn modelId="{2481E97F-1A67-4942-BBDF-340550F3DB45}" type="presParOf" srcId="{0E941F3B-FE90-43A1-B115-6057D342CE60}" destId="{146E1C9C-2EEF-49CE-BB57-98491605ED15}" srcOrd="1" destOrd="0" presId="urn:microsoft.com/office/officeart/2005/8/layout/hierarchy3"/>
    <dgm:cxn modelId="{7C364F17-F191-4E59-B1BA-8ECB3705380E}" type="presParOf" srcId="{4F68E8D6-4A73-4D58-88FA-CB11E46738D1}" destId="{E670C039-F31D-4BAC-AF8A-32EF6DB765F9}" srcOrd="3" destOrd="0" presId="urn:microsoft.com/office/officeart/2005/8/layout/hierarchy3"/>
    <dgm:cxn modelId="{1863A3F5-924B-4F8B-A9CD-FE00E359C6C0}" type="presParOf" srcId="{E670C039-F31D-4BAC-AF8A-32EF6DB765F9}" destId="{2B4AC7B8-4CED-4D6E-ABBB-E1F60624C153}" srcOrd="0" destOrd="0" presId="urn:microsoft.com/office/officeart/2005/8/layout/hierarchy3"/>
    <dgm:cxn modelId="{2C0E8353-5410-4E5B-83EC-60C42DF77187}" type="presParOf" srcId="{2B4AC7B8-4CED-4D6E-ABBB-E1F60624C153}" destId="{3334412B-2542-42C6-9C13-9D551AA4AA72}" srcOrd="0" destOrd="0" presId="urn:microsoft.com/office/officeart/2005/8/layout/hierarchy3"/>
    <dgm:cxn modelId="{7D2F590B-9EF2-431A-A0E0-7BA051BF5E89}" type="presParOf" srcId="{2B4AC7B8-4CED-4D6E-ABBB-E1F60624C153}" destId="{8FAA6609-AA02-4165-A3F8-A18786CE0DB1}" srcOrd="1" destOrd="0" presId="urn:microsoft.com/office/officeart/2005/8/layout/hierarchy3"/>
    <dgm:cxn modelId="{F8EEAA98-9BFA-4679-9B04-62132B9E15EC}" type="presParOf" srcId="{E670C039-F31D-4BAC-AF8A-32EF6DB765F9}" destId="{73238F6B-D8EC-4693-985B-C85C526E4E50}" srcOrd="1" destOrd="0" presId="urn:microsoft.com/office/officeart/2005/8/layout/hierarchy3"/>
    <dgm:cxn modelId="{A42A5578-CAA2-4E1F-873D-A259517CE31B}" type="presParOf" srcId="{73238F6B-D8EC-4693-985B-C85C526E4E50}" destId="{FDDE432E-1A75-44DE-B6F2-74A2239B0ABD}" srcOrd="0" destOrd="0" presId="urn:microsoft.com/office/officeart/2005/8/layout/hierarchy3"/>
    <dgm:cxn modelId="{D5E36A81-68D0-4ED0-AB41-3E9CCBCA3FDA}" type="presParOf" srcId="{73238F6B-D8EC-4693-985B-C85C526E4E50}" destId="{F482C054-F2FF-4E9F-BA17-D663ACDAAD26}" srcOrd="1" destOrd="0" presId="urn:microsoft.com/office/officeart/2005/8/layout/hierarchy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C1A8D7-0441-4320-ACC7-5A0FC6138B48}" type="doc">
      <dgm:prSet loTypeId="urn:microsoft.com/office/officeart/2008/layout/RadialCluster" loCatId="cycle" qsTypeId="urn:microsoft.com/office/officeart/2005/8/quickstyle/3d3" qsCatId="3D" csTypeId="urn:microsoft.com/office/officeart/2005/8/colors/colorful4" csCatId="colorful" phldr="1"/>
      <dgm:spPr/>
      <dgm:t>
        <a:bodyPr/>
        <a:lstStyle/>
        <a:p>
          <a:endParaRPr lang="es-PE"/>
        </a:p>
      </dgm:t>
    </dgm:pt>
    <dgm:pt modelId="{D5852E26-DE00-4CBF-A21A-2C6B068D1620}">
      <dgm:prSet phldrT="[Texto]" custT="1"/>
      <dgm:spPr/>
      <dgm:t>
        <a:bodyPr/>
        <a:lstStyle/>
        <a:p>
          <a:pPr marL="0" indent="0"/>
          <a:r>
            <a:rPr lang="es-ES" sz="1400" b="1" dirty="0">
              <a:solidFill>
                <a:schemeClr val="accent1">
                  <a:lumMod val="75000"/>
                </a:schemeClr>
              </a:solidFill>
            </a:rPr>
            <a:t>Análisis de la información</a:t>
          </a:r>
          <a:endParaRPr lang="es-PE" sz="1400" b="1" dirty="0">
            <a:solidFill>
              <a:schemeClr val="accent1">
                <a:lumMod val="75000"/>
              </a:schemeClr>
            </a:solidFill>
          </a:endParaRPr>
        </a:p>
      </dgm:t>
    </dgm:pt>
    <dgm:pt modelId="{2657AE6B-BC23-4B59-B0A3-E40CE426F69C}" type="parTrans" cxnId="{2F88D81B-2327-4F75-A734-9033FA422AD3}">
      <dgm:prSet/>
      <dgm:spPr/>
      <dgm:t>
        <a:bodyPr/>
        <a:lstStyle/>
        <a:p>
          <a:endParaRPr lang="es-PE"/>
        </a:p>
      </dgm:t>
    </dgm:pt>
    <dgm:pt modelId="{833F9263-C74B-47FB-A842-244B5EF39884}" type="sibTrans" cxnId="{2F88D81B-2327-4F75-A734-9033FA422AD3}">
      <dgm:prSet/>
      <dgm:spPr/>
      <dgm:t>
        <a:bodyPr/>
        <a:lstStyle/>
        <a:p>
          <a:endParaRPr lang="es-PE"/>
        </a:p>
      </dgm:t>
    </dgm:pt>
    <dgm:pt modelId="{416FED9C-DD1A-47E6-B23F-E392EFDF93C5}">
      <dgm:prSet phldrT="[Texto]"/>
      <dgm:spPr/>
      <dgm:t>
        <a:bodyPr/>
        <a:lstStyle/>
        <a:p>
          <a:r>
            <a:rPr lang="es-MX" b="1" dirty="0">
              <a:solidFill>
                <a:schemeClr val="accent1">
                  <a:lumMod val="75000"/>
                </a:schemeClr>
              </a:solidFill>
            </a:rPr>
            <a:t>Recojo</a:t>
          </a:r>
          <a:r>
            <a:rPr lang="es-MX" b="1" baseline="0" dirty="0">
              <a:solidFill>
                <a:schemeClr val="accent1">
                  <a:lumMod val="75000"/>
                </a:schemeClr>
              </a:solidFill>
            </a:rPr>
            <a:t> De información</a:t>
          </a:r>
          <a:endParaRPr lang="es-PE" b="1" dirty="0">
            <a:solidFill>
              <a:schemeClr val="accent1">
                <a:lumMod val="75000"/>
              </a:schemeClr>
            </a:solidFill>
          </a:endParaRPr>
        </a:p>
      </dgm:t>
    </dgm:pt>
    <dgm:pt modelId="{244025D1-0670-423A-BD10-4C22BFFDF916}" type="parTrans" cxnId="{B47F3B9B-5176-49FA-AB28-3A1D1F7D4D6F}">
      <dgm:prSet/>
      <dgm:spPr/>
      <dgm:t>
        <a:bodyPr/>
        <a:lstStyle/>
        <a:p>
          <a:endParaRPr lang="es-PE"/>
        </a:p>
      </dgm:t>
    </dgm:pt>
    <dgm:pt modelId="{D149D9E1-8A84-49FF-9F8E-43DC9AB80CF9}" type="sibTrans" cxnId="{B47F3B9B-5176-49FA-AB28-3A1D1F7D4D6F}">
      <dgm:prSet/>
      <dgm:spPr/>
      <dgm:t>
        <a:bodyPr/>
        <a:lstStyle/>
        <a:p>
          <a:endParaRPr lang="es-PE"/>
        </a:p>
      </dgm:t>
    </dgm:pt>
    <dgm:pt modelId="{A7AA681B-9498-4294-A330-6CF0323980C1}">
      <dgm:prSet phldrT="[Texto]"/>
      <dgm:spPr/>
      <dgm:t>
        <a:bodyPr/>
        <a:lstStyle/>
        <a:p>
          <a:r>
            <a:rPr lang="es-MX" b="1" dirty="0">
              <a:solidFill>
                <a:schemeClr val="accent1">
                  <a:lumMod val="75000"/>
                </a:schemeClr>
              </a:solidFill>
            </a:rPr>
            <a:t>Sistematización</a:t>
          </a:r>
          <a:r>
            <a:rPr lang="es-MX" b="1" baseline="0" dirty="0">
              <a:solidFill>
                <a:schemeClr val="accent1">
                  <a:lumMod val="75000"/>
                </a:schemeClr>
              </a:solidFill>
            </a:rPr>
            <a:t> de la información</a:t>
          </a:r>
          <a:endParaRPr lang="es-PE" b="1" dirty="0">
            <a:solidFill>
              <a:schemeClr val="accent1">
                <a:lumMod val="75000"/>
              </a:schemeClr>
            </a:solidFill>
          </a:endParaRPr>
        </a:p>
      </dgm:t>
    </dgm:pt>
    <dgm:pt modelId="{A1A6612D-9C7F-4D1D-A7BD-845CC28D3B08}" type="sibTrans" cxnId="{D10AC523-B3BA-444A-B366-E5F673C55EE7}">
      <dgm:prSet/>
      <dgm:spPr/>
      <dgm:t>
        <a:bodyPr/>
        <a:lstStyle/>
        <a:p>
          <a:endParaRPr lang="es-PE"/>
        </a:p>
      </dgm:t>
    </dgm:pt>
    <dgm:pt modelId="{97EEDC2C-4042-456A-B565-5817DAA10936}" type="parTrans" cxnId="{D10AC523-B3BA-444A-B366-E5F673C55EE7}">
      <dgm:prSet/>
      <dgm:spPr/>
      <dgm:t>
        <a:bodyPr/>
        <a:lstStyle/>
        <a:p>
          <a:endParaRPr lang="es-PE"/>
        </a:p>
      </dgm:t>
    </dgm:pt>
    <dgm:pt modelId="{70D1E89A-5331-4D8D-ADF0-98E4F956C9E0}">
      <dgm:prSet phldrT="[Texto]"/>
      <dgm:spPr/>
      <dgm:t>
        <a:bodyPr/>
        <a:lstStyle/>
        <a:p>
          <a:r>
            <a:rPr lang="es-MX" b="1" dirty="0">
              <a:solidFill>
                <a:schemeClr val="tx1"/>
              </a:solidFill>
            </a:rPr>
            <a:t>Etapas</a:t>
          </a:r>
          <a:endParaRPr lang="es-PE" b="1" dirty="0">
            <a:solidFill>
              <a:schemeClr val="tx1"/>
            </a:solidFill>
          </a:endParaRPr>
        </a:p>
      </dgm:t>
    </dgm:pt>
    <dgm:pt modelId="{2226D9EB-E6FD-4247-AD6D-FB0A476CEEF4}" type="sibTrans" cxnId="{D4E38399-64EB-4D05-B2FA-2B61A7A34589}">
      <dgm:prSet/>
      <dgm:spPr/>
      <dgm:t>
        <a:bodyPr/>
        <a:lstStyle/>
        <a:p>
          <a:endParaRPr lang="es-PE"/>
        </a:p>
      </dgm:t>
    </dgm:pt>
    <dgm:pt modelId="{5F8CAB07-61BC-4B92-95DD-2E202655CCBA}" type="parTrans" cxnId="{D4E38399-64EB-4D05-B2FA-2B61A7A34589}">
      <dgm:prSet/>
      <dgm:spPr/>
      <dgm:t>
        <a:bodyPr/>
        <a:lstStyle/>
        <a:p>
          <a:endParaRPr lang="es-PE"/>
        </a:p>
      </dgm:t>
    </dgm:pt>
    <dgm:pt modelId="{92CDD695-3AF8-49D2-A325-698181A0CDD9}" type="pres">
      <dgm:prSet presAssocID="{ABC1A8D7-0441-4320-ACC7-5A0FC6138B48}" presName="Name0" presStyleCnt="0">
        <dgm:presLayoutVars>
          <dgm:chMax val="1"/>
          <dgm:chPref val="1"/>
          <dgm:dir/>
          <dgm:animOne val="branch"/>
          <dgm:animLvl val="lvl"/>
        </dgm:presLayoutVars>
      </dgm:prSet>
      <dgm:spPr/>
    </dgm:pt>
    <dgm:pt modelId="{A23811C4-A000-4B3B-820A-1C74258D1729}" type="pres">
      <dgm:prSet presAssocID="{70D1E89A-5331-4D8D-ADF0-98E4F956C9E0}" presName="singleCycle" presStyleCnt="0"/>
      <dgm:spPr/>
    </dgm:pt>
    <dgm:pt modelId="{7E5CF3D6-DA61-4AF9-9CD4-0F09CE4A1791}" type="pres">
      <dgm:prSet presAssocID="{70D1E89A-5331-4D8D-ADF0-98E4F956C9E0}" presName="singleCenter" presStyleLbl="node1" presStyleIdx="0" presStyleCnt="4" custLinFactNeighborX="1539" custLinFactNeighborY="-9438">
        <dgm:presLayoutVars>
          <dgm:chMax val="7"/>
          <dgm:chPref val="7"/>
        </dgm:presLayoutVars>
      </dgm:prSet>
      <dgm:spPr/>
    </dgm:pt>
    <dgm:pt modelId="{3C900F83-DDCA-4CE1-8FE3-7E5571FD246A}" type="pres">
      <dgm:prSet presAssocID="{97EEDC2C-4042-456A-B565-5817DAA10936}" presName="Name56" presStyleLbl="parChTrans1D2" presStyleIdx="0" presStyleCnt="3"/>
      <dgm:spPr/>
    </dgm:pt>
    <dgm:pt modelId="{CD25C045-2F35-41B6-842C-F416967E4351}" type="pres">
      <dgm:prSet presAssocID="{A7AA681B-9498-4294-A330-6CF0323980C1}" presName="text0" presStyleLbl="node1" presStyleIdx="1" presStyleCnt="4" custScaleX="262795">
        <dgm:presLayoutVars>
          <dgm:bulletEnabled val="1"/>
        </dgm:presLayoutVars>
      </dgm:prSet>
      <dgm:spPr/>
    </dgm:pt>
    <dgm:pt modelId="{84A34501-1336-4C87-9138-C6C99B837B57}" type="pres">
      <dgm:prSet presAssocID="{2657AE6B-BC23-4B59-B0A3-E40CE426F69C}" presName="Name56" presStyleLbl="parChTrans1D2" presStyleIdx="1" presStyleCnt="3"/>
      <dgm:spPr/>
    </dgm:pt>
    <dgm:pt modelId="{5EB0E3B4-110A-4E57-B842-625580840E8A}" type="pres">
      <dgm:prSet presAssocID="{D5852E26-DE00-4CBF-A21A-2C6B068D1620}" presName="text0" presStyleLbl="node1" presStyleIdx="2" presStyleCnt="4" custScaleX="233828">
        <dgm:presLayoutVars>
          <dgm:bulletEnabled val="1"/>
        </dgm:presLayoutVars>
      </dgm:prSet>
      <dgm:spPr/>
    </dgm:pt>
    <dgm:pt modelId="{78FEA3A8-DEA9-45D3-B708-1ACFCE4DAEBF}" type="pres">
      <dgm:prSet presAssocID="{244025D1-0670-423A-BD10-4C22BFFDF916}" presName="Name56" presStyleLbl="parChTrans1D2" presStyleIdx="2" presStyleCnt="3"/>
      <dgm:spPr/>
    </dgm:pt>
    <dgm:pt modelId="{AE4342CB-C411-4B3F-9F78-A8BEF23839AF}" type="pres">
      <dgm:prSet presAssocID="{416FED9C-DD1A-47E6-B23F-E392EFDF93C5}" presName="text0" presStyleLbl="node1" presStyleIdx="3" presStyleCnt="4" custScaleX="251487">
        <dgm:presLayoutVars>
          <dgm:bulletEnabled val="1"/>
        </dgm:presLayoutVars>
      </dgm:prSet>
      <dgm:spPr/>
    </dgm:pt>
  </dgm:ptLst>
  <dgm:cxnLst>
    <dgm:cxn modelId="{08C23912-2940-47BA-8C5E-DCA5D2B5E230}" type="presOf" srcId="{D5852E26-DE00-4CBF-A21A-2C6B068D1620}" destId="{5EB0E3B4-110A-4E57-B842-625580840E8A}" srcOrd="0" destOrd="0" presId="urn:microsoft.com/office/officeart/2008/layout/RadialCluster"/>
    <dgm:cxn modelId="{2F88D81B-2327-4F75-A734-9033FA422AD3}" srcId="{70D1E89A-5331-4D8D-ADF0-98E4F956C9E0}" destId="{D5852E26-DE00-4CBF-A21A-2C6B068D1620}" srcOrd="1" destOrd="0" parTransId="{2657AE6B-BC23-4B59-B0A3-E40CE426F69C}" sibTransId="{833F9263-C74B-47FB-A842-244B5EF39884}"/>
    <dgm:cxn modelId="{D10AC523-B3BA-444A-B366-E5F673C55EE7}" srcId="{70D1E89A-5331-4D8D-ADF0-98E4F956C9E0}" destId="{A7AA681B-9498-4294-A330-6CF0323980C1}" srcOrd="0" destOrd="0" parTransId="{97EEDC2C-4042-456A-B565-5817DAA10936}" sibTransId="{A1A6612D-9C7F-4D1D-A7BD-845CC28D3B08}"/>
    <dgm:cxn modelId="{B39ADA35-A59C-4BCC-B1F8-7EECD9136460}" type="presOf" srcId="{ABC1A8D7-0441-4320-ACC7-5A0FC6138B48}" destId="{92CDD695-3AF8-49D2-A325-698181A0CDD9}" srcOrd="0" destOrd="0" presId="urn:microsoft.com/office/officeart/2008/layout/RadialCluster"/>
    <dgm:cxn modelId="{80CA5455-A69B-438B-BD6B-A3E76544FEB5}" type="presOf" srcId="{70D1E89A-5331-4D8D-ADF0-98E4F956C9E0}" destId="{7E5CF3D6-DA61-4AF9-9CD4-0F09CE4A1791}" srcOrd="0" destOrd="0" presId="urn:microsoft.com/office/officeart/2008/layout/RadialCluster"/>
    <dgm:cxn modelId="{D4E38399-64EB-4D05-B2FA-2B61A7A34589}" srcId="{ABC1A8D7-0441-4320-ACC7-5A0FC6138B48}" destId="{70D1E89A-5331-4D8D-ADF0-98E4F956C9E0}" srcOrd="0" destOrd="0" parTransId="{5F8CAB07-61BC-4B92-95DD-2E202655CCBA}" sibTransId="{2226D9EB-E6FD-4247-AD6D-FB0A476CEEF4}"/>
    <dgm:cxn modelId="{B47F3B9B-5176-49FA-AB28-3A1D1F7D4D6F}" srcId="{70D1E89A-5331-4D8D-ADF0-98E4F956C9E0}" destId="{416FED9C-DD1A-47E6-B23F-E392EFDF93C5}" srcOrd="2" destOrd="0" parTransId="{244025D1-0670-423A-BD10-4C22BFFDF916}" sibTransId="{D149D9E1-8A84-49FF-9F8E-43DC9AB80CF9}"/>
    <dgm:cxn modelId="{4132E59F-48D8-48DF-B98C-F34DC201D815}" type="presOf" srcId="{97EEDC2C-4042-456A-B565-5817DAA10936}" destId="{3C900F83-DDCA-4CE1-8FE3-7E5571FD246A}" srcOrd="0" destOrd="0" presId="urn:microsoft.com/office/officeart/2008/layout/RadialCluster"/>
    <dgm:cxn modelId="{75FD17D6-2EFF-41E9-9EA2-91D97A23FB91}" type="presOf" srcId="{244025D1-0670-423A-BD10-4C22BFFDF916}" destId="{78FEA3A8-DEA9-45D3-B708-1ACFCE4DAEBF}" srcOrd="0" destOrd="0" presId="urn:microsoft.com/office/officeart/2008/layout/RadialCluster"/>
    <dgm:cxn modelId="{CC4C47DC-A89E-4BF8-B383-1E7608EDEF88}" type="presOf" srcId="{2657AE6B-BC23-4B59-B0A3-E40CE426F69C}" destId="{84A34501-1336-4C87-9138-C6C99B837B57}" srcOrd="0" destOrd="0" presId="urn:microsoft.com/office/officeart/2008/layout/RadialCluster"/>
    <dgm:cxn modelId="{560957E1-646A-4E9A-818C-7E66B3009811}" type="presOf" srcId="{A7AA681B-9498-4294-A330-6CF0323980C1}" destId="{CD25C045-2F35-41B6-842C-F416967E4351}" srcOrd="0" destOrd="0" presId="urn:microsoft.com/office/officeart/2008/layout/RadialCluster"/>
    <dgm:cxn modelId="{6BF6ABF4-8F45-4D0C-A5C9-052FAE5ACDB2}" type="presOf" srcId="{416FED9C-DD1A-47E6-B23F-E392EFDF93C5}" destId="{AE4342CB-C411-4B3F-9F78-A8BEF23839AF}" srcOrd="0" destOrd="0" presId="urn:microsoft.com/office/officeart/2008/layout/RadialCluster"/>
    <dgm:cxn modelId="{98740990-FE0A-4736-A948-35C328694829}" type="presParOf" srcId="{92CDD695-3AF8-49D2-A325-698181A0CDD9}" destId="{A23811C4-A000-4B3B-820A-1C74258D1729}" srcOrd="0" destOrd="0" presId="urn:microsoft.com/office/officeart/2008/layout/RadialCluster"/>
    <dgm:cxn modelId="{CBAA169E-4606-4BEA-B658-3CD85A361C66}" type="presParOf" srcId="{A23811C4-A000-4B3B-820A-1C74258D1729}" destId="{7E5CF3D6-DA61-4AF9-9CD4-0F09CE4A1791}" srcOrd="0" destOrd="0" presId="urn:microsoft.com/office/officeart/2008/layout/RadialCluster"/>
    <dgm:cxn modelId="{E40E721A-4FD6-4473-AF78-4475B6DC6F55}" type="presParOf" srcId="{A23811C4-A000-4B3B-820A-1C74258D1729}" destId="{3C900F83-DDCA-4CE1-8FE3-7E5571FD246A}" srcOrd="1" destOrd="0" presId="urn:microsoft.com/office/officeart/2008/layout/RadialCluster"/>
    <dgm:cxn modelId="{2C1B6A5E-2CCC-4914-8594-246C3E49AEA0}" type="presParOf" srcId="{A23811C4-A000-4B3B-820A-1C74258D1729}" destId="{CD25C045-2F35-41B6-842C-F416967E4351}" srcOrd="2" destOrd="0" presId="urn:microsoft.com/office/officeart/2008/layout/RadialCluster"/>
    <dgm:cxn modelId="{05DD9E58-FF43-4D2A-B063-220AD9BB7C68}" type="presParOf" srcId="{A23811C4-A000-4B3B-820A-1C74258D1729}" destId="{84A34501-1336-4C87-9138-C6C99B837B57}" srcOrd="3" destOrd="0" presId="urn:microsoft.com/office/officeart/2008/layout/RadialCluster"/>
    <dgm:cxn modelId="{C3481873-EC68-4802-A65D-46116D05C230}" type="presParOf" srcId="{A23811C4-A000-4B3B-820A-1C74258D1729}" destId="{5EB0E3B4-110A-4E57-B842-625580840E8A}" srcOrd="4" destOrd="0" presId="urn:microsoft.com/office/officeart/2008/layout/RadialCluster"/>
    <dgm:cxn modelId="{ED31FFB1-2795-467B-8CC0-949EAC949331}" type="presParOf" srcId="{A23811C4-A000-4B3B-820A-1C74258D1729}" destId="{78FEA3A8-DEA9-45D3-B708-1ACFCE4DAEBF}" srcOrd="5" destOrd="0" presId="urn:microsoft.com/office/officeart/2008/layout/RadialCluster"/>
    <dgm:cxn modelId="{5C32AE85-7417-4B2C-A9DE-186ECD23F5CA}" type="presParOf" srcId="{A23811C4-A000-4B3B-820A-1C74258D1729}" destId="{AE4342CB-C411-4B3F-9F78-A8BEF23839AF}" srcOrd="6" destOrd="0" presId="urn:microsoft.com/office/officeart/2008/layout/RadialCluster"/>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6404D7-78F8-4B7A-977E-AC2901FFF0F0}"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es-ES"/>
        </a:p>
      </dgm:t>
    </dgm:pt>
    <dgm:pt modelId="{BE2E6C8C-FD49-4982-8816-5BC06883FA01}">
      <dgm:prSet phldrT="[Texto]" custT="1"/>
      <dgm:spPr/>
      <dgm:t>
        <a:bodyPr/>
        <a:lstStyle/>
        <a:p>
          <a:pPr algn="just"/>
          <a:r>
            <a:rPr lang="es-ES" sz="1600" dirty="0"/>
            <a:t> </a:t>
          </a:r>
          <a:r>
            <a:rPr lang="es-ES" sz="1600" b="1" dirty="0">
              <a:solidFill>
                <a:srgbClr val="002060"/>
              </a:solidFill>
            </a:rPr>
            <a:t>La situacional educativa de los estudiantes: </a:t>
          </a:r>
        </a:p>
        <a:p>
          <a:pPr algn="just"/>
          <a:r>
            <a:rPr lang="es-ES" sz="1400" dirty="0">
              <a:solidFill>
                <a:schemeClr val="tx1"/>
              </a:solidFill>
            </a:rPr>
            <a:t>Consiste en diagnosticar y caracterizar el nivel educativo, comprender que tienen una identidad y cultura propia, reconocer sus diferencias y heterogeneidades</a:t>
          </a:r>
        </a:p>
      </dgm:t>
    </dgm:pt>
    <dgm:pt modelId="{60C63EBF-CF5B-4ABD-ACE0-0BA7654C4A86}" type="parTrans" cxnId="{3DE78A6C-AFD6-4698-8691-2DEE23CFB969}">
      <dgm:prSet/>
      <dgm:spPr/>
      <dgm:t>
        <a:bodyPr/>
        <a:lstStyle/>
        <a:p>
          <a:endParaRPr lang="es-ES"/>
        </a:p>
      </dgm:t>
    </dgm:pt>
    <dgm:pt modelId="{48E668B1-4E96-43FF-9B68-8955F9E7C718}" type="sibTrans" cxnId="{3DE78A6C-AFD6-4698-8691-2DEE23CFB969}">
      <dgm:prSet/>
      <dgm:spPr/>
      <dgm:t>
        <a:bodyPr/>
        <a:lstStyle/>
        <a:p>
          <a:endParaRPr lang="es-ES"/>
        </a:p>
      </dgm:t>
    </dgm:pt>
    <dgm:pt modelId="{F821AEB3-BD9A-4941-BAD8-B13AC6E0B9B0}">
      <dgm:prSet phldrT="[Texto]" custT="1"/>
      <dgm:spPr/>
      <dgm:t>
        <a:bodyPr/>
        <a:lstStyle/>
        <a:p>
          <a:pPr algn="just"/>
          <a:r>
            <a:rPr lang="es-ES" sz="1600" b="1" dirty="0">
              <a:solidFill>
                <a:srgbClr val="002060"/>
              </a:solidFill>
            </a:rPr>
            <a:t>Condiciones de Bienestar</a:t>
          </a:r>
        </a:p>
        <a:p>
          <a:pPr algn="just"/>
          <a:r>
            <a:rPr lang="es-ES" sz="1400" dirty="0">
              <a:solidFill>
                <a:schemeClr val="tx1"/>
              </a:solidFill>
            </a:rPr>
            <a:t>acceso al registro nacional de identidad (DNI) y al Seguro integral de Salud (SIS), el estado  de salud  asociadas a discapacidad u otras enfermedades), </a:t>
          </a:r>
        </a:p>
      </dgm:t>
    </dgm:pt>
    <dgm:pt modelId="{35360C8B-CF7A-47DF-8F82-42D027FFCA2A}" type="parTrans" cxnId="{9FF02DF2-BCBA-43B5-B76B-E57AF20E6573}">
      <dgm:prSet/>
      <dgm:spPr/>
      <dgm:t>
        <a:bodyPr/>
        <a:lstStyle/>
        <a:p>
          <a:endParaRPr lang="es-ES"/>
        </a:p>
      </dgm:t>
    </dgm:pt>
    <dgm:pt modelId="{79B28105-67AF-417D-A042-29C91D0FF64F}" type="sibTrans" cxnId="{9FF02DF2-BCBA-43B5-B76B-E57AF20E6573}">
      <dgm:prSet/>
      <dgm:spPr/>
      <dgm:t>
        <a:bodyPr/>
        <a:lstStyle/>
        <a:p>
          <a:endParaRPr lang="es-ES"/>
        </a:p>
      </dgm:t>
    </dgm:pt>
    <dgm:pt modelId="{FD515ECE-812C-4F34-A142-7756B62BE200}">
      <dgm:prSet phldrT="[Texto]" custT="1"/>
      <dgm:spPr/>
      <dgm:t>
        <a:bodyPr/>
        <a:lstStyle/>
        <a:p>
          <a:pPr algn="just"/>
          <a:r>
            <a:rPr lang="es-ES" sz="1600" b="1" dirty="0">
              <a:solidFill>
                <a:srgbClr val="002060"/>
              </a:solidFill>
            </a:rPr>
            <a:t>Caracterización del contexto de la IE CRFA..</a:t>
          </a:r>
        </a:p>
        <a:p>
          <a:pPr algn="just"/>
          <a:r>
            <a:rPr lang="es-ES" sz="1400" b="0" dirty="0">
              <a:solidFill>
                <a:schemeClr val="tx1"/>
              </a:solidFill>
            </a:rPr>
            <a:t>problemática, las potencialidades, las demandas educativas, las actividades comunales, las tecnologías disponibles, así como las actividades productivas, empresariales </a:t>
          </a:r>
        </a:p>
      </dgm:t>
    </dgm:pt>
    <dgm:pt modelId="{940ED81A-81A6-4252-A3AB-66C10B6B4E82}" type="parTrans" cxnId="{6DDFA208-C4E3-4C15-961E-35022BDD151A}">
      <dgm:prSet/>
      <dgm:spPr/>
      <dgm:t>
        <a:bodyPr/>
        <a:lstStyle/>
        <a:p>
          <a:endParaRPr lang="es-ES"/>
        </a:p>
      </dgm:t>
    </dgm:pt>
    <dgm:pt modelId="{B1A748CF-8D4E-411A-95F5-C8284E771542}" type="sibTrans" cxnId="{6DDFA208-C4E3-4C15-961E-35022BDD151A}">
      <dgm:prSet/>
      <dgm:spPr/>
      <dgm:t>
        <a:bodyPr/>
        <a:lstStyle/>
        <a:p>
          <a:endParaRPr lang="es-ES"/>
        </a:p>
      </dgm:t>
    </dgm:pt>
    <dgm:pt modelId="{F7145565-C65B-44F9-8B00-109A81CAEC9C}">
      <dgm:prSet custT="1"/>
      <dgm:spPr/>
      <dgm:t>
        <a:bodyPr/>
        <a:lstStyle/>
        <a:p>
          <a:pPr algn="just"/>
          <a:r>
            <a:rPr lang="es-ES" sz="1600" b="1" dirty="0">
              <a:solidFill>
                <a:srgbClr val="002060"/>
              </a:solidFill>
            </a:rPr>
            <a:t>Situación sociolingüística cultural</a:t>
          </a:r>
        </a:p>
        <a:p>
          <a:pPr algn="just"/>
          <a:r>
            <a:rPr lang="es-ES" sz="1400" dirty="0">
              <a:solidFill>
                <a:schemeClr val="tx1"/>
              </a:solidFill>
            </a:rPr>
            <a:t>Considera la lengua originaria de los estudiantes y familias, costumbres, sus prácticas de convivencia, sus formas de abordar y afrontar los conflictos</a:t>
          </a:r>
        </a:p>
      </dgm:t>
    </dgm:pt>
    <dgm:pt modelId="{2A80BDB4-17B1-4F63-A052-F5972530D3D8}" type="parTrans" cxnId="{CCA9A492-D9FA-4640-B373-F47CFE1FB8B8}">
      <dgm:prSet/>
      <dgm:spPr/>
      <dgm:t>
        <a:bodyPr/>
        <a:lstStyle/>
        <a:p>
          <a:endParaRPr lang="es-ES"/>
        </a:p>
      </dgm:t>
    </dgm:pt>
    <dgm:pt modelId="{2F700DEE-5C4B-4815-9C05-94DE48C65F5A}" type="sibTrans" cxnId="{CCA9A492-D9FA-4640-B373-F47CFE1FB8B8}">
      <dgm:prSet/>
      <dgm:spPr/>
      <dgm:t>
        <a:bodyPr/>
        <a:lstStyle/>
        <a:p>
          <a:endParaRPr lang="es-ES"/>
        </a:p>
      </dgm:t>
    </dgm:pt>
    <dgm:pt modelId="{F22E48B0-BD84-46C1-9817-63017CE525AD}">
      <dgm:prSet custT="1"/>
      <dgm:spPr/>
      <dgm:t>
        <a:bodyPr/>
        <a:lstStyle/>
        <a:p>
          <a:pPr algn="just"/>
          <a:r>
            <a:rPr lang="es-ES" sz="1600" b="1" dirty="0">
              <a:solidFill>
                <a:srgbClr val="002060"/>
              </a:solidFill>
            </a:rPr>
            <a:t>Actores sociales que contribuyen  a la formación</a:t>
          </a:r>
          <a:r>
            <a:rPr lang="es-ES" sz="1600" b="1" dirty="0">
              <a:solidFill>
                <a:schemeClr val="tx1"/>
              </a:solidFill>
            </a:rPr>
            <a:t>.</a:t>
          </a:r>
        </a:p>
        <a:p>
          <a:pPr algn="just"/>
          <a:r>
            <a:rPr lang="es-ES" sz="1400" dirty="0">
              <a:solidFill>
                <a:schemeClr val="tx1"/>
              </a:solidFill>
            </a:rPr>
            <a:t>como una oportunidad potencial para el desarrollo de la propuesta, entre ellos, organizaciones, instituciones, (PNP,  Salud, el Ministerio Público, el Juez de Paz, el Gobernador, los Apus, la DEMUNA,</a:t>
          </a:r>
        </a:p>
      </dgm:t>
    </dgm:pt>
    <dgm:pt modelId="{E6A2FB43-3F91-44F0-A4A7-4625985944DF}" type="parTrans" cxnId="{B5B63087-5664-4049-9B3B-BDB91E973087}">
      <dgm:prSet/>
      <dgm:spPr/>
      <dgm:t>
        <a:bodyPr/>
        <a:lstStyle/>
        <a:p>
          <a:endParaRPr lang="es-ES"/>
        </a:p>
      </dgm:t>
    </dgm:pt>
    <dgm:pt modelId="{FFA1897B-F6DE-426B-9E2B-50535707CA19}" type="sibTrans" cxnId="{B5B63087-5664-4049-9B3B-BDB91E973087}">
      <dgm:prSet/>
      <dgm:spPr/>
      <dgm:t>
        <a:bodyPr/>
        <a:lstStyle/>
        <a:p>
          <a:endParaRPr lang="es-ES"/>
        </a:p>
      </dgm:t>
    </dgm:pt>
    <dgm:pt modelId="{C49CEE05-63F6-4120-BE6D-EB241F7C94B0}" type="pres">
      <dgm:prSet presAssocID="{4C6404D7-78F8-4B7A-977E-AC2901FFF0F0}" presName="Name0" presStyleCnt="0">
        <dgm:presLayoutVars>
          <dgm:dir/>
          <dgm:resizeHandles val="exact"/>
        </dgm:presLayoutVars>
      </dgm:prSet>
      <dgm:spPr/>
    </dgm:pt>
    <dgm:pt modelId="{0B28E3B8-1A4E-40C1-856D-17A22DABFB97}" type="pres">
      <dgm:prSet presAssocID="{BE2E6C8C-FD49-4982-8816-5BC06883FA01}" presName="compNode" presStyleCnt="0"/>
      <dgm:spPr/>
    </dgm:pt>
    <dgm:pt modelId="{4E4AF23A-BC95-42ED-BEE4-E56CC99B1CE6}" type="pres">
      <dgm:prSet presAssocID="{BE2E6C8C-FD49-4982-8816-5BC06883FA01}" presName="pictRect" presStyleLbl="node1" presStyleIdx="0" presStyleCnt="5" custLinFactNeighborX="1633" custLinFactNeighborY="-36519"/>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pt>
    <dgm:pt modelId="{28034DEB-7BA5-41B2-B846-6148CBF4DA02}" type="pres">
      <dgm:prSet presAssocID="{BE2E6C8C-FD49-4982-8816-5BC06883FA01}" presName="textRect" presStyleLbl="revTx" presStyleIdx="0" presStyleCnt="5" custLinFactNeighborX="817" custLinFactNeighborY="-44027">
        <dgm:presLayoutVars>
          <dgm:bulletEnabled val="1"/>
        </dgm:presLayoutVars>
      </dgm:prSet>
      <dgm:spPr/>
    </dgm:pt>
    <dgm:pt modelId="{643B77DB-AD79-412F-99D7-D5A4D616E610}" type="pres">
      <dgm:prSet presAssocID="{48E668B1-4E96-43FF-9B68-8955F9E7C718}" presName="sibTrans" presStyleLbl="sibTrans2D1" presStyleIdx="0" presStyleCnt="0"/>
      <dgm:spPr/>
    </dgm:pt>
    <dgm:pt modelId="{F4242614-8807-4513-AE4C-A8BD94AC4AAE}" type="pres">
      <dgm:prSet presAssocID="{F821AEB3-BD9A-4941-BAD8-B13AC6E0B9B0}" presName="compNode" presStyleCnt="0"/>
      <dgm:spPr/>
    </dgm:pt>
    <dgm:pt modelId="{683F967D-A6D1-4447-A76D-413EE54ACC87}" type="pres">
      <dgm:prSet presAssocID="{F821AEB3-BD9A-4941-BAD8-B13AC6E0B9B0}" presName="pictRect" presStyleLbl="node1" presStyleIdx="1" presStyleCnt="5" custLinFactNeighborX="3273" custLinFactNeighborY="-36519"/>
      <dgm:spPr>
        <a:blipFill>
          <a:blip xmlns:r="http://schemas.openxmlformats.org/officeDocument/2006/relationships" r:embed="rId2">
            <a:extLst>
              <a:ext uri="{28A0092B-C50C-407E-A947-70E740481C1C}">
                <a14:useLocalDpi xmlns:a14="http://schemas.microsoft.com/office/drawing/2010/main" val="0"/>
              </a:ext>
            </a:extLst>
          </a:blip>
          <a:srcRect/>
          <a:stretch>
            <a:fillRect l="-37000" r="-37000"/>
          </a:stretch>
        </a:blipFill>
      </dgm:spPr>
    </dgm:pt>
    <dgm:pt modelId="{E30BE2A4-6877-4287-8380-3567FAACDDF5}" type="pres">
      <dgm:prSet presAssocID="{F821AEB3-BD9A-4941-BAD8-B13AC6E0B9B0}" presName="textRect" presStyleLbl="revTx" presStyleIdx="1" presStyleCnt="5" custLinFactNeighborX="3273" custLinFactNeighborY="-28617">
        <dgm:presLayoutVars>
          <dgm:bulletEnabled val="1"/>
        </dgm:presLayoutVars>
      </dgm:prSet>
      <dgm:spPr/>
    </dgm:pt>
    <dgm:pt modelId="{C1C2021C-AA8D-4353-A0F3-1208D37861CB}" type="pres">
      <dgm:prSet presAssocID="{79B28105-67AF-417D-A042-29C91D0FF64F}" presName="sibTrans" presStyleLbl="sibTrans2D1" presStyleIdx="0" presStyleCnt="0"/>
      <dgm:spPr/>
    </dgm:pt>
    <dgm:pt modelId="{B4E8F625-7802-4D3F-9E59-02D7840D7DBC}" type="pres">
      <dgm:prSet presAssocID="{FD515ECE-812C-4F34-A142-7756B62BE200}" presName="compNode" presStyleCnt="0"/>
      <dgm:spPr/>
    </dgm:pt>
    <dgm:pt modelId="{3A1C2752-6857-4818-AA10-95EC9D2AD463}" type="pres">
      <dgm:prSet presAssocID="{FD515ECE-812C-4F34-A142-7756B62BE200}" presName="pictRect" presStyleLbl="node1" presStyleIdx="2" presStyleCnt="5" custLinFactNeighborX="-516" custLinFactNeighborY="-36519"/>
      <dgm:spPr>
        <a:blipFill>
          <a:blip xmlns:r="http://schemas.openxmlformats.org/officeDocument/2006/relationships" r:embed="rId3">
            <a:extLst>
              <a:ext uri="{28A0092B-C50C-407E-A947-70E740481C1C}">
                <a14:useLocalDpi xmlns:a14="http://schemas.microsoft.com/office/drawing/2010/main" val="0"/>
              </a:ext>
            </a:extLst>
          </a:blip>
          <a:srcRect/>
          <a:stretch>
            <a:fillRect l="-27000" r="-27000"/>
          </a:stretch>
        </a:blipFill>
      </dgm:spPr>
    </dgm:pt>
    <dgm:pt modelId="{31F0C9CB-8DC2-4AE5-8844-D2D980E29F90}" type="pres">
      <dgm:prSet presAssocID="{FD515ECE-812C-4F34-A142-7756B62BE200}" presName="textRect" presStyleLbl="revTx" presStyleIdx="2" presStyleCnt="5" custLinFactNeighborX="26" custLinFactNeighborY="-30819">
        <dgm:presLayoutVars>
          <dgm:bulletEnabled val="1"/>
        </dgm:presLayoutVars>
      </dgm:prSet>
      <dgm:spPr/>
    </dgm:pt>
    <dgm:pt modelId="{62355614-1155-4C6F-8F5A-506181138875}" type="pres">
      <dgm:prSet presAssocID="{B1A748CF-8D4E-411A-95F5-C8284E771542}" presName="sibTrans" presStyleLbl="sibTrans2D1" presStyleIdx="0" presStyleCnt="0"/>
      <dgm:spPr/>
    </dgm:pt>
    <dgm:pt modelId="{6DB555D4-BB4B-478E-BBDA-4534B7C87F1C}" type="pres">
      <dgm:prSet presAssocID="{F22E48B0-BD84-46C1-9817-63017CE525AD}" presName="compNode" presStyleCnt="0"/>
      <dgm:spPr/>
    </dgm:pt>
    <dgm:pt modelId="{17AC924A-24E3-4B6C-9319-0301B5A25ED3}" type="pres">
      <dgm:prSet presAssocID="{F22E48B0-BD84-46C1-9817-63017CE525AD}" presName="pictRect" presStyleLbl="node1" presStyleIdx="3" presStyleCnt="5" custLinFactNeighborX="-3267" custLinFactNeighborY="-36519"/>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pt>
    <dgm:pt modelId="{3246A51F-B9F7-4A2E-A965-C95A7F3884CE}" type="pres">
      <dgm:prSet presAssocID="{F22E48B0-BD84-46C1-9817-63017CE525AD}" presName="textRect" presStyleLbl="revTx" presStyleIdx="3" presStyleCnt="5" custLinFactNeighborX="-1633" custLinFactNeighborY="-35222">
        <dgm:presLayoutVars>
          <dgm:bulletEnabled val="1"/>
        </dgm:presLayoutVars>
      </dgm:prSet>
      <dgm:spPr/>
    </dgm:pt>
    <dgm:pt modelId="{667C15CA-B99F-4F48-A4E9-80310EF7E599}" type="pres">
      <dgm:prSet presAssocID="{FFA1897B-F6DE-426B-9E2B-50535707CA19}" presName="sibTrans" presStyleLbl="sibTrans2D1" presStyleIdx="0" presStyleCnt="0"/>
      <dgm:spPr/>
    </dgm:pt>
    <dgm:pt modelId="{603B03D0-67C2-41AA-BDFF-E44C4A617FCD}" type="pres">
      <dgm:prSet presAssocID="{F7145565-C65B-44F9-8B00-109A81CAEC9C}" presName="compNode" presStyleCnt="0"/>
      <dgm:spPr/>
    </dgm:pt>
    <dgm:pt modelId="{E35683E3-5A99-4E28-80E7-05EFA63CC3E5}" type="pres">
      <dgm:prSet presAssocID="{F7145565-C65B-44F9-8B00-109A81CAEC9C}" presName="pictRect" presStyleLbl="node1" presStyleIdx="4" presStyleCnt="5" custLinFactNeighborX="290" custLinFactNeighborY="-36519"/>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5000" r="-25000"/>
          </a:stretch>
        </a:blipFill>
      </dgm:spPr>
    </dgm:pt>
    <dgm:pt modelId="{1D86108A-9E55-4274-AD87-C8729F7073D5}" type="pres">
      <dgm:prSet presAssocID="{F7145565-C65B-44F9-8B00-109A81CAEC9C}" presName="textRect" presStyleLbl="revTx" presStyleIdx="4" presStyleCnt="5" custLinFactNeighborX="290" custLinFactNeighborY="-28617">
        <dgm:presLayoutVars>
          <dgm:bulletEnabled val="1"/>
        </dgm:presLayoutVars>
      </dgm:prSet>
      <dgm:spPr/>
    </dgm:pt>
  </dgm:ptLst>
  <dgm:cxnLst>
    <dgm:cxn modelId="{583D2E07-C6B9-4A09-B768-01DB4CD3B7F6}" type="presOf" srcId="{4C6404D7-78F8-4B7A-977E-AC2901FFF0F0}" destId="{C49CEE05-63F6-4120-BE6D-EB241F7C94B0}" srcOrd="0" destOrd="0" presId="urn:microsoft.com/office/officeart/2005/8/layout/pList1"/>
    <dgm:cxn modelId="{6DDFA208-C4E3-4C15-961E-35022BDD151A}" srcId="{4C6404D7-78F8-4B7A-977E-AC2901FFF0F0}" destId="{FD515ECE-812C-4F34-A142-7756B62BE200}" srcOrd="2" destOrd="0" parTransId="{940ED81A-81A6-4252-A3AB-66C10B6B4E82}" sibTransId="{B1A748CF-8D4E-411A-95F5-C8284E771542}"/>
    <dgm:cxn modelId="{6032AE0F-A986-43D0-B40E-F576AC6F3185}" type="presOf" srcId="{FFA1897B-F6DE-426B-9E2B-50535707CA19}" destId="{667C15CA-B99F-4F48-A4E9-80310EF7E599}" srcOrd="0" destOrd="0" presId="urn:microsoft.com/office/officeart/2005/8/layout/pList1"/>
    <dgm:cxn modelId="{3F309118-7F39-4D5E-8B04-7250A0DE5951}" type="presOf" srcId="{B1A748CF-8D4E-411A-95F5-C8284E771542}" destId="{62355614-1155-4C6F-8F5A-506181138875}" srcOrd="0" destOrd="0" presId="urn:microsoft.com/office/officeart/2005/8/layout/pList1"/>
    <dgm:cxn modelId="{3C64AE2A-748A-4867-9C2B-A116894F63EC}" type="presOf" srcId="{48E668B1-4E96-43FF-9B68-8955F9E7C718}" destId="{643B77DB-AD79-412F-99D7-D5A4D616E610}" srcOrd="0" destOrd="0" presId="urn:microsoft.com/office/officeart/2005/8/layout/pList1"/>
    <dgm:cxn modelId="{D986B65D-42B3-4FED-B044-33C8EA2343C9}" type="presOf" srcId="{F7145565-C65B-44F9-8B00-109A81CAEC9C}" destId="{1D86108A-9E55-4274-AD87-C8729F7073D5}" srcOrd="0" destOrd="0" presId="urn:microsoft.com/office/officeart/2005/8/layout/pList1"/>
    <dgm:cxn modelId="{3DE78A6C-AFD6-4698-8691-2DEE23CFB969}" srcId="{4C6404D7-78F8-4B7A-977E-AC2901FFF0F0}" destId="{BE2E6C8C-FD49-4982-8816-5BC06883FA01}" srcOrd="0" destOrd="0" parTransId="{60C63EBF-CF5B-4ABD-ACE0-0BA7654C4A86}" sibTransId="{48E668B1-4E96-43FF-9B68-8955F9E7C718}"/>
    <dgm:cxn modelId="{17BB8454-0816-48B7-9373-2D84DB9386CD}" type="presOf" srcId="{FD515ECE-812C-4F34-A142-7756B62BE200}" destId="{31F0C9CB-8DC2-4AE5-8844-D2D980E29F90}" srcOrd="0" destOrd="0" presId="urn:microsoft.com/office/officeart/2005/8/layout/pList1"/>
    <dgm:cxn modelId="{1896E274-1362-4CF0-B96D-D8632F5184ED}" type="presOf" srcId="{BE2E6C8C-FD49-4982-8816-5BC06883FA01}" destId="{28034DEB-7BA5-41B2-B846-6148CBF4DA02}" srcOrd="0" destOrd="0" presId="urn:microsoft.com/office/officeart/2005/8/layout/pList1"/>
    <dgm:cxn modelId="{BF4DE17D-9903-4C6D-AA36-A0ADF6AADA37}" type="presOf" srcId="{79B28105-67AF-417D-A042-29C91D0FF64F}" destId="{C1C2021C-AA8D-4353-A0F3-1208D37861CB}" srcOrd="0" destOrd="0" presId="urn:microsoft.com/office/officeart/2005/8/layout/pList1"/>
    <dgm:cxn modelId="{B5B63087-5664-4049-9B3B-BDB91E973087}" srcId="{4C6404D7-78F8-4B7A-977E-AC2901FFF0F0}" destId="{F22E48B0-BD84-46C1-9817-63017CE525AD}" srcOrd="3" destOrd="0" parTransId="{E6A2FB43-3F91-44F0-A4A7-4625985944DF}" sibTransId="{FFA1897B-F6DE-426B-9E2B-50535707CA19}"/>
    <dgm:cxn modelId="{CCA9A492-D9FA-4640-B373-F47CFE1FB8B8}" srcId="{4C6404D7-78F8-4B7A-977E-AC2901FFF0F0}" destId="{F7145565-C65B-44F9-8B00-109A81CAEC9C}" srcOrd="4" destOrd="0" parTransId="{2A80BDB4-17B1-4F63-A052-F5972530D3D8}" sibTransId="{2F700DEE-5C4B-4815-9C05-94DE48C65F5A}"/>
    <dgm:cxn modelId="{4EE7E5AC-4F45-4BDA-8A12-1FC029AD630E}" type="presOf" srcId="{F22E48B0-BD84-46C1-9817-63017CE525AD}" destId="{3246A51F-B9F7-4A2E-A965-C95A7F3884CE}" srcOrd="0" destOrd="0" presId="urn:microsoft.com/office/officeart/2005/8/layout/pList1"/>
    <dgm:cxn modelId="{049385CC-B5BD-4EC9-85EC-7D36A24EE0CD}" type="presOf" srcId="{F821AEB3-BD9A-4941-BAD8-B13AC6E0B9B0}" destId="{E30BE2A4-6877-4287-8380-3567FAACDDF5}" srcOrd="0" destOrd="0" presId="urn:microsoft.com/office/officeart/2005/8/layout/pList1"/>
    <dgm:cxn modelId="{9FF02DF2-BCBA-43B5-B76B-E57AF20E6573}" srcId="{4C6404D7-78F8-4B7A-977E-AC2901FFF0F0}" destId="{F821AEB3-BD9A-4941-BAD8-B13AC6E0B9B0}" srcOrd="1" destOrd="0" parTransId="{35360C8B-CF7A-47DF-8F82-42D027FFCA2A}" sibTransId="{79B28105-67AF-417D-A042-29C91D0FF64F}"/>
    <dgm:cxn modelId="{6574E362-138F-4E81-83D7-AADC214365CA}" type="presParOf" srcId="{C49CEE05-63F6-4120-BE6D-EB241F7C94B0}" destId="{0B28E3B8-1A4E-40C1-856D-17A22DABFB97}" srcOrd="0" destOrd="0" presId="urn:microsoft.com/office/officeart/2005/8/layout/pList1"/>
    <dgm:cxn modelId="{47CAA50B-52E5-4F51-9821-5B336617F632}" type="presParOf" srcId="{0B28E3B8-1A4E-40C1-856D-17A22DABFB97}" destId="{4E4AF23A-BC95-42ED-BEE4-E56CC99B1CE6}" srcOrd="0" destOrd="0" presId="urn:microsoft.com/office/officeart/2005/8/layout/pList1"/>
    <dgm:cxn modelId="{8B0EF597-7F20-49C2-A7BE-AA62FB7AE086}" type="presParOf" srcId="{0B28E3B8-1A4E-40C1-856D-17A22DABFB97}" destId="{28034DEB-7BA5-41B2-B846-6148CBF4DA02}" srcOrd="1" destOrd="0" presId="urn:microsoft.com/office/officeart/2005/8/layout/pList1"/>
    <dgm:cxn modelId="{F80D7BE5-2AA4-47CA-AE32-181922B8600C}" type="presParOf" srcId="{C49CEE05-63F6-4120-BE6D-EB241F7C94B0}" destId="{643B77DB-AD79-412F-99D7-D5A4D616E610}" srcOrd="1" destOrd="0" presId="urn:microsoft.com/office/officeart/2005/8/layout/pList1"/>
    <dgm:cxn modelId="{433D4611-9DF7-43CA-8C44-849386CBBB0C}" type="presParOf" srcId="{C49CEE05-63F6-4120-BE6D-EB241F7C94B0}" destId="{F4242614-8807-4513-AE4C-A8BD94AC4AAE}" srcOrd="2" destOrd="0" presId="urn:microsoft.com/office/officeart/2005/8/layout/pList1"/>
    <dgm:cxn modelId="{0ABA9A80-D0EA-4A79-BFF5-520784DE2F72}" type="presParOf" srcId="{F4242614-8807-4513-AE4C-A8BD94AC4AAE}" destId="{683F967D-A6D1-4447-A76D-413EE54ACC87}" srcOrd="0" destOrd="0" presId="urn:microsoft.com/office/officeart/2005/8/layout/pList1"/>
    <dgm:cxn modelId="{3E4EFF76-C108-48AA-AD68-0CD80CBDE75A}" type="presParOf" srcId="{F4242614-8807-4513-AE4C-A8BD94AC4AAE}" destId="{E30BE2A4-6877-4287-8380-3567FAACDDF5}" srcOrd="1" destOrd="0" presId="urn:microsoft.com/office/officeart/2005/8/layout/pList1"/>
    <dgm:cxn modelId="{172C8F5E-EF7B-4841-8C1A-4796DD445F5E}" type="presParOf" srcId="{C49CEE05-63F6-4120-BE6D-EB241F7C94B0}" destId="{C1C2021C-AA8D-4353-A0F3-1208D37861CB}" srcOrd="3" destOrd="0" presId="urn:microsoft.com/office/officeart/2005/8/layout/pList1"/>
    <dgm:cxn modelId="{D21C855B-D52B-4009-9AA5-3310E56F2BAA}" type="presParOf" srcId="{C49CEE05-63F6-4120-BE6D-EB241F7C94B0}" destId="{B4E8F625-7802-4D3F-9E59-02D7840D7DBC}" srcOrd="4" destOrd="0" presId="urn:microsoft.com/office/officeart/2005/8/layout/pList1"/>
    <dgm:cxn modelId="{381E2973-DCB5-45FE-ABA2-7255D7565420}" type="presParOf" srcId="{B4E8F625-7802-4D3F-9E59-02D7840D7DBC}" destId="{3A1C2752-6857-4818-AA10-95EC9D2AD463}" srcOrd="0" destOrd="0" presId="urn:microsoft.com/office/officeart/2005/8/layout/pList1"/>
    <dgm:cxn modelId="{40CCF435-DA56-440A-B9B3-9CCEF003F0C2}" type="presParOf" srcId="{B4E8F625-7802-4D3F-9E59-02D7840D7DBC}" destId="{31F0C9CB-8DC2-4AE5-8844-D2D980E29F90}" srcOrd="1" destOrd="0" presId="urn:microsoft.com/office/officeart/2005/8/layout/pList1"/>
    <dgm:cxn modelId="{D9B02447-A8C2-40BC-9DD0-D9B7EBC21BD4}" type="presParOf" srcId="{C49CEE05-63F6-4120-BE6D-EB241F7C94B0}" destId="{62355614-1155-4C6F-8F5A-506181138875}" srcOrd="5" destOrd="0" presId="urn:microsoft.com/office/officeart/2005/8/layout/pList1"/>
    <dgm:cxn modelId="{B1753E51-621C-414F-AB38-485963064E04}" type="presParOf" srcId="{C49CEE05-63F6-4120-BE6D-EB241F7C94B0}" destId="{6DB555D4-BB4B-478E-BBDA-4534B7C87F1C}" srcOrd="6" destOrd="0" presId="urn:microsoft.com/office/officeart/2005/8/layout/pList1"/>
    <dgm:cxn modelId="{3F06B770-05EA-405A-8248-158DC2C3015B}" type="presParOf" srcId="{6DB555D4-BB4B-478E-BBDA-4534B7C87F1C}" destId="{17AC924A-24E3-4B6C-9319-0301B5A25ED3}" srcOrd="0" destOrd="0" presId="urn:microsoft.com/office/officeart/2005/8/layout/pList1"/>
    <dgm:cxn modelId="{0FF28C49-9DDE-4234-BAA6-B8C3F5DFCF55}" type="presParOf" srcId="{6DB555D4-BB4B-478E-BBDA-4534B7C87F1C}" destId="{3246A51F-B9F7-4A2E-A965-C95A7F3884CE}" srcOrd="1" destOrd="0" presId="urn:microsoft.com/office/officeart/2005/8/layout/pList1"/>
    <dgm:cxn modelId="{D6AD3B65-320F-4EB2-A8CD-67B2358BA7B9}" type="presParOf" srcId="{C49CEE05-63F6-4120-BE6D-EB241F7C94B0}" destId="{667C15CA-B99F-4F48-A4E9-80310EF7E599}" srcOrd="7" destOrd="0" presId="urn:microsoft.com/office/officeart/2005/8/layout/pList1"/>
    <dgm:cxn modelId="{CEFD18DF-6D15-4476-8F13-9D9833C293A3}" type="presParOf" srcId="{C49CEE05-63F6-4120-BE6D-EB241F7C94B0}" destId="{603B03D0-67C2-41AA-BDFF-E44C4A617FCD}" srcOrd="8" destOrd="0" presId="urn:microsoft.com/office/officeart/2005/8/layout/pList1"/>
    <dgm:cxn modelId="{2DCB440C-21E0-4621-ACAC-15EDE7BEE9E3}" type="presParOf" srcId="{603B03D0-67C2-41AA-BDFF-E44C4A617FCD}" destId="{E35683E3-5A99-4E28-80E7-05EFA63CC3E5}" srcOrd="0" destOrd="0" presId="urn:microsoft.com/office/officeart/2005/8/layout/pList1"/>
    <dgm:cxn modelId="{4CDDD551-7282-4F79-B1DE-3C9A6443BE7A}" type="presParOf" srcId="{603B03D0-67C2-41AA-BDFF-E44C4A617FCD}" destId="{1D86108A-9E55-4274-AD87-C8729F7073D5}" srcOrd="1" destOrd="0" presId="urn:microsoft.com/office/officeart/2005/8/layout/p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AADD67-FE34-4B03-8FCD-66E8637D3A46}" type="doc">
      <dgm:prSet loTypeId="urn:microsoft.com/office/officeart/2008/layout/AscendingPictureAccentProcess" loCatId="picture" qsTypeId="urn:microsoft.com/office/officeart/2005/8/quickstyle/simple1" qsCatId="simple" csTypeId="urn:microsoft.com/office/officeart/2005/8/colors/colorful4" csCatId="colorful" phldr="1"/>
      <dgm:spPr/>
    </dgm:pt>
    <dgm:pt modelId="{5200EA1C-53A3-4B8D-85C4-EFEB3F539F6A}">
      <dgm:prSet phldrT="[Texto]" custT="1"/>
      <dgm:spPr/>
      <dgm:t>
        <a:bodyPr/>
        <a:lstStyle/>
        <a:p>
          <a:r>
            <a:rPr lang="es-ES" sz="1200" b="1" dirty="0">
              <a:solidFill>
                <a:srgbClr val="002060"/>
              </a:solidFill>
            </a:rPr>
            <a:t>Personal y familiar, que se constituyen en agentes de cambio </a:t>
          </a:r>
        </a:p>
      </dgm:t>
    </dgm:pt>
    <dgm:pt modelId="{08508C42-2B7F-4B9D-947F-BDB9C3651A70}" type="parTrans" cxnId="{13672015-8AB0-4F57-912C-186C366175C7}">
      <dgm:prSet/>
      <dgm:spPr/>
      <dgm:t>
        <a:bodyPr/>
        <a:lstStyle/>
        <a:p>
          <a:endParaRPr lang="es-ES"/>
        </a:p>
      </dgm:t>
    </dgm:pt>
    <dgm:pt modelId="{2F3DE9FB-DCFD-4159-BA69-0769689F7C5B}" type="sibTrans" cxnId="{13672015-8AB0-4F57-912C-186C366175C7}">
      <dgm:prSet/>
      <dgm:spPr>
        <a:blipFill rotWithShape="1">
          <a:blip xmlns:r="http://schemas.openxmlformats.org/officeDocument/2006/relationships" r:embed="rId1"/>
          <a:stretch>
            <a:fillRect/>
          </a:stretch>
        </a:blipFill>
      </dgm:spPr>
      <dgm:t>
        <a:bodyPr/>
        <a:lstStyle/>
        <a:p>
          <a:endParaRPr lang="es-ES"/>
        </a:p>
      </dgm:t>
    </dgm:pt>
    <dgm:pt modelId="{008C5813-A9D5-4AB8-98DA-9218B13312A8}">
      <dgm:prSet phldrT="[Texto]" custT="1"/>
      <dgm:spPr/>
      <dgm:t>
        <a:bodyPr/>
        <a:lstStyle/>
        <a:p>
          <a:r>
            <a:rPr lang="es-ES" sz="1200" b="1" dirty="0">
              <a:solidFill>
                <a:srgbClr val="002060"/>
              </a:solidFill>
            </a:rPr>
            <a:t>La formación técnica productiva y empresarial</a:t>
          </a:r>
        </a:p>
      </dgm:t>
    </dgm:pt>
    <dgm:pt modelId="{B4276DE8-4B05-4CCD-A5E9-F5046FEB9CE8}" type="sibTrans" cxnId="{D4680E8C-7D3F-43D0-A499-F9864E4CA7B9}">
      <dgm:prSet/>
      <dgm:spPr>
        <a:blipFill rotWithShape="1">
          <a:blip xmlns:r="http://schemas.openxmlformats.org/officeDocument/2006/relationships" r:embed="rId2"/>
          <a:stretch>
            <a:fillRect/>
          </a:stretch>
        </a:blipFill>
      </dgm:spPr>
      <dgm:t>
        <a:bodyPr/>
        <a:lstStyle/>
        <a:p>
          <a:endParaRPr lang="es-ES"/>
        </a:p>
      </dgm:t>
    </dgm:pt>
    <dgm:pt modelId="{B8DBBF82-3BB5-4FC4-87AC-1A1CC8F62BC3}" type="parTrans" cxnId="{D4680E8C-7D3F-43D0-A499-F9864E4CA7B9}">
      <dgm:prSet/>
      <dgm:spPr/>
      <dgm:t>
        <a:bodyPr/>
        <a:lstStyle/>
        <a:p>
          <a:endParaRPr lang="es-ES"/>
        </a:p>
      </dgm:t>
    </dgm:pt>
    <dgm:pt modelId="{48539A0B-9CEF-40EC-928F-A5AB94C87A6C}">
      <dgm:prSet phldrT="[Texto]" custT="1"/>
      <dgm:spPr/>
      <dgm:t>
        <a:bodyPr/>
        <a:lstStyle/>
        <a:p>
          <a:r>
            <a:rPr lang="es-ES" sz="1200" b="1" dirty="0">
              <a:solidFill>
                <a:srgbClr val="002060"/>
              </a:solidFill>
            </a:rPr>
            <a:t>Académico, desarrollo de competencias </a:t>
          </a:r>
        </a:p>
      </dgm:t>
    </dgm:pt>
    <dgm:pt modelId="{C097F510-5D3D-47D6-9296-89B29FC0817A}" type="sibTrans" cxnId="{BA4EFFF0-61CC-4CE8-9355-DFDD68A191FA}">
      <dgm:prSet/>
      <dgm:spPr>
        <a:blipFill rotWithShape="1">
          <a:blip xmlns:r="http://schemas.openxmlformats.org/officeDocument/2006/relationships" r:embed="rId3"/>
          <a:stretch>
            <a:fillRect/>
          </a:stretch>
        </a:blipFill>
      </dgm:spPr>
      <dgm:t>
        <a:bodyPr/>
        <a:lstStyle/>
        <a:p>
          <a:endParaRPr lang="es-ES"/>
        </a:p>
      </dgm:t>
    </dgm:pt>
    <dgm:pt modelId="{1D6FC4C6-67A7-47DA-8B5A-F21B520E101C}" type="parTrans" cxnId="{BA4EFFF0-61CC-4CE8-9355-DFDD68A191FA}">
      <dgm:prSet/>
      <dgm:spPr/>
      <dgm:t>
        <a:bodyPr/>
        <a:lstStyle/>
        <a:p>
          <a:endParaRPr lang="es-ES"/>
        </a:p>
      </dgm:t>
    </dgm:pt>
    <dgm:pt modelId="{F1B1E39F-4E08-46D7-89E7-74B1EF371C80}" type="pres">
      <dgm:prSet presAssocID="{C4AADD67-FE34-4B03-8FCD-66E8637D3A46}" presName="Name0" presStyleCnt="0">
        <dgm:presLayoutVars>
          <dgm:chMax val="7"/>
          <dgm:chPref val="7"/>
          <dgm:dir/>
        </dgm:presLayoutVars>
      </dgm:prSet>
      <dgm:spPr/>
    </dgm:pt>
    <dgm:pt modelId="{BBC1F198-3878-4CBA-94B6-475780F8CDDA}" type="pres">
      <dgm:prSet presAssocID="{C4AADD67-FE34-4B03-8FCD-66E8637D3A46}" presName="dot1" presStyleLbl="alignNode1" presStyleIdx="0" presStyleCnt="12"/>
      <dgm:spPr/>
    </dgm:pt>
    <dgm:pt modelId="{B9B3D008-8C1A-4671-B141-296A52B5DE4B}" type="pres">
      <dgm:prSet presAssocID="{C4AADD67-FE34-4B03-8FCD-66E8637D3A46}" presName="dot2" presStyleLbl="alignNode1" presStyleIdx="1" presStyleCnt="12"/>
      <dgm:spPr/>
    </dgm:pt>
    <dgm:pt modelId="{65D0B3E6-5269-4667-8A70-800D135CAB7B}" type="pres">
      <dgm:prSet presAssocID="{C4AADD67-FE34-4B03-8FCD-66E8637D3A46}" presName="dot3" presStyleLbl="alignNode1" presStyleIdx="2" presStyleCnt="12"/>
      <dgm:spPr/>
    </dgm:pt>
    <dgm:pt modelId="{7AD6FDA4-EEFC-49BC-B5EA-2D37324DB31A}" type="pres">
      <dgm:prSet presAssocID="{C4AADD67-FE34-4B03-8FCD-66E8637D3A46}" presName="dot4" presStyleLbl="alignNode1" presStyleIdx="3" presStyleCnt="12"/>
      <dgm:spPr/>
    </dgm:pt>
    <dgm:pt modelId="{7FFFB767-AD05-472B-BBC9-448C0FAFEE72}" type="pres">
      <dgm:prSet presAssocID="{C4AADD67-FE34-4B03-8FCD-66E8637D3A46}" presName="dot5" presStyleLbl="alignNode1" presStyleIdx="4" presStyleCnt="12"/>
      <dgm:spPr/>
    </dgm:pt>
    <dgm:pt modelId="{38D29CBE-4289-42B7-B947-0D897AE23056}" type="pres">
      <dgm:prSet presAssocID="{C4AADD67-FE34-4B03-8FCD-66E8637D3A46}" presName="dotArrow1" presStyleLbl="alignNode1" presStyleIdx="5" presStyleCnt="12"/>
      <dgm:spPr/>
    </dgm:pt>
    <dgm:pt modelId="{A356D298-87FC-46CD-ABC3-D24AFFE5C77C}" type="pres">
      <dgm:prSet presAssocID="{C4AADD67-FE34-4B03-8FCD-66E8637D3A46}" presName="dotArrow2" presStyleLbl="alignNode1" presStyleIdx="6" presStyleCnt="12"/>
      <dgm:spPr/>
    </dgm:pt>
    <dgm:pt modelId="{974ABB62-7DDD-444A-BA71-9D13751C5AD2}" type="pres">
      <dgm:prSet presAssocID="{C4AADD67-FE34-4B03-8FCD-66E8637D3A46}" presName="dotArrow3" presStyleLbl="alignNode1" presStyleIdx="7" presStyleCnt="12"/>
      <dgm:spPr/>
    </dgm:pt>
    <dgm:pt modelId="{50ECA974-4AB2-485C-9801-F32DF30A7A64}" type="pres">
      <dgm:prSet presAssocID="{C4AADD67-FE34-4B03-8FCD-66E8637D3A46}" presName="dotArrow4" presStyleLbl="alignNode1" presStyleIdx="8" presStyleCnt="12"/>
      <dgm:spPr/>
    </dgm:pt>
    <dgm:pt modelId="{F4A3EF00-93D8-40C0-A0A4-7FD943233FB2}" type="pres">
      <dgm:prSet presAssocID="{C4AADD67-FE34-4B03-8FCD-66E8637D3A46}" presName="dotArrow5" presStyleLbl="alignNode1" presStyleIdx="9" presStyleCnt="12"/>
      <dgm:spPr/>
    </dgm:pt>
    <dgm:pt modelId="{335DB1DE-A023-41CF-9B0F-F5607BAC6FD1}" type="pres">
      <dgm:prSet presAssocID="{C4AADD67-FE34-4B03-8FCD-66E8637D3A46}" presName="dotArrow6" presStyleLbl="alignNode1" presStyleIdx="10" presStyleCnt="12" custAng="2351328"/>
      <dgm:spPr/>
    </dgm:pt>
    <dgm:pt modelId="{0C73BE28-9188-4AC8-921C-BE9A0356F191}" type="pres">
      <dgm:prSet presAssocID="{C4AADD67-FE34-4B03-8FCD-66E8637D3A46}" presName="dotArrow7" presStyleLbl="alignNode1" presStyleIdx="11" presStyleCnt="12"/>
      <dgm:spPr/>
    </dgm:pt>
    <dgm:pt modelId="{96E80ADF-165C-4E5D-A8CC-70BF3070365D}" type="pres">
      <dgm:prSet presAssocID="{5200EA1C-53A3-4B8D-85C4-EFEB3F539F6A}" presName="parTx1" presStyleLbl="node1" presStyleIdx="0" presStyleCnt="3" custScaleX="210861" custLinFactNeighborX="1753" custLinFactNeighborY="56117"/>
      <dgm:spPr/>
    </dgm:pt>
    <dgm:pt modelId="{169E4ED5-8948-4BEA-BF56-A000A5C9345C}" type="pres">
      <dgm:prSet presAssocID="{2F3DE9FB-DCFD-4159-BA69-0769689F7C5B}" presName="picture1" presStyleCnt="0"/>
      <dgm:spPr/>
    </dgm:pt>
    <dgm:pt modelId="{13368572-4B03-4D2B-A6B8-5CDD864DE176}" type="pres">
      <dgm:prSet presAssocID="{2F3DE9FB-DCFD-4159-BA69-0769689F7C5B}" presName="imageRepeatNode" presStyleLbl="fgImgPlace1" presStyleIdx="0" presStyleCnt="3"/>
      <dgm:spPr/>
    </dgm:pt>
    <dgm:pt modelId="{9DA746EE-532D-41AF-97E9-25656DD4A586}" type="pres">
      <dgm:prSet presAssocID="{48539A0B-9CEF-40EC-928F-A5AB94C87A6C}" presName="parTx2" presStyleLbl="node1" presStyleIdx="1" presStyleCnt="3" custScaleX="140816" custLinFactNeighborX="0" custLinFactNeighborY="53285"/>
      <dgm:spPr/>
    </dgm:pt>
    <dgm:pt modelId="{33B31E57-1CA3-4C6F-8149-71AD6A0A5EFC}" type="pres">
      <dgm:prSet presAssocID="{C097F510-5D3D-47D6-9296-89B29FC0817A}" presName="picture2" presStyleCnt="0"/>
      <dgm:spPr/>
    </dgm:pt>
    <dgm:pt modelId="{938F2E64-45A2-4402-A239-369D4C9771C5}" type="pres">
      <dgm:prSet presAssocID="{C097F510-5D3D-47D6-9296-89B29FC0817A}" presName="imageRepeatNode" presStyleLbl="fgImgPlace1" presStyleIdx="1" presStyleCnt="3"/>
      <dgm:spPr/>
    </dgm:pt>
    <dgm:pt modelId="{011CDAD4-D996-4CAA-8579-81FAAFC649F7}" type="pres">
      <dgm:prSet presAssocID="{008C5813-A9D5-4AB8-98DA-9218B13312A8}" presName="parTx3" presStyleLbl="node1" presStyleIdx="2" presStyleCnt="3" custScaleX="137789" custLinFactNeighborX="-894" custLinFactNeighborY="54329"/>
      <dgm:spPr/>
    </dgm:pt>
    <dgm:pt modelId="{49004A5E-3203-421E-A090-5172BE0FC357}" type="pres">
      <dgm:prSet presAssocID="{B4276DE8-4B05-4CCD-A5E9-F5046FEB9CE8}" presName="picture3" presStyleCnt="0"/>
      <dgm:spPr/>
    </dgm:pt>
    <dgm:pt modelId="{927FE060-01B1-48C1-BD2D-0BECD56620DC}" type="pres">
      <dgm:prSet presAssocID="{B4276DE8-4B05-4CCD-A5E9-F5046FEB9CE8}" presName="imageRepeatNode" presStyleLbl="fgImgPlace1" presStyleIdx="2" presStyleCnt="3"/>
      <dgm:spPr/>
    </dgm:pt>
  </dgm:ptLst>
  <dgm:cxnLst>
    <dgm:cxn modelId="{ECEBB109-21CA-4485-BA35-20031022FCFC}" type="presOf" srcId="{C097F510-5D3D-47D6-9296-89B29FC0817A}" destId="{938F2E64-45A2-4402-A239-369D4C9771C5}" srcOrd="0" destOrd="0" presId="urn:microsoft.com/office/officeart/2008/layout/AscendingPictureAccentProcess"/>
    <dgm:cxn modelId="{13672015-8AB0-4F57-912C-186C366175C7}" srcId="{C4AADD67-FE34-4B03-8FCD-66E8637D3A46}" destId="{5200EA1C-53A3-4B8D-85C4-EFEB3F539F6A}" srcOrd="0" destOrd="0" parTransId="{08508C42-2B7F-4B9D-947F-BDB9C3651A70}" sibTransId="{2F3DE9FB-DCFD-4159-BA69-0769689F7C5B}"/>
    <dgm:cxn modelId="{1DD47640-EFD7-4CE7-8AB8-5FC8802237E6}" type="presOf" srcId="{48539A0B-9CEF-40EC-928F-A5AB94C87A6C}" destId="{9DA746EE-532D-41AF-97E9-25656DD4A586}" srcOrd="0" destOrd="0" presId="urn:microsoft.com/office/officeart/2008/layout/AscendingPictureAccentProcess"/>
    <dgm:cxn modelId="{69657277-FBCE-40E0-837E-5793DDED95D9}" type="presOf" srcId="{B4276DE8-4B05-4CCD-A5E9-F5046FEB9CE8}" destId="{927FE060-01B1-48C1-BD2D-0BECD56620DC}" srcOrd="0" destOrd="0" presId="urn:microsoft.com/office/officeart/2008/layout/AscendingPictureAccentProcess"/>
    <dgm:cxn modelId="{D4680E8C-7D3F-43D0-A499-F9864E4CA7B9}" srcId="{C4AADD67-FE34-4B03-8FCD-66E8637D3A46}" destId="{008C5813-A9D5-4AB8-98DA-9218B13312A8}" srcOrd="2" destOrd="0" parTransId="{B8DBBF82-3BB5-4FC4-87AC-1A1CC8F62BC3}" sibTransId="{B4276DE8-4B05-4CCD-A5E9-F5046FEB9CE8}"/>
    <dgm:cxn modelId="{E66DC7B3-9848-4B12-B3F7-C71F2BB9A28C}" type="presOf" srcId="{5200EA1C-53A3-4B8D-85C4-EFEB3F539F6A}" destId="{96E80ADF-165C-4E5D-A8CC-70BF3070365D}" srcOrd="0" destOrd="0" presId="urn:microsoft.com/office/officeart/2008/layout/AscendingPictureAccentProcess"/>
    <dgm:cxn modelId="{7F9422C4-A900-44BB-B7F8-4F2F807460EE}" type="presOf" srcId="{2F3DE9FB-DCFD-4159-BA69-0769689F7C5B}" destId="{13368572-4B03-4D2B-A6B8-5CDD864DE176}" srcOrd="0" destOrd="0" presId="urn:microsoft.com/office/officeart/2008/layout/AscendingPictureAccentProcess"/>
    <dgm:cxn modelId="{AA3ABAE7-BA21-4652-A9F0-16FC7D6C802C}" type="presOf" srcId="{C4AADD67-FE34-4B03-8FCD-66E8637D3A46}" destId="{F1B1E39F-4E08-46D7-89E7-74B1EF371C80}" srcOrd="0" destOrd="0" presId="urn:microsoft.com/office/officeart/2008/layout/AscendingPictureAccentProcess"/>
    <dgm:cxn modelId="{BA4EFFF0-61CC-4CE8-9355-DFDD68A191FA}" srcId="{C4AADD67-FE34-4B03-8FCD-66E8637D3A46}" destId="{48539A0B-9CEF-40EC-928F-A5AB94C87A6C}" srcOrd="1" destOrd="0" parTransId="{1D6FC4C6-67A7-47DA-8B5A-F21B520E101C}" sibTransId="{C097F510-5D3D-47D6-9296-89B29FC0817A}"/>
    <dgm:cxn modelId="{1238FBF3-4A84-4348-8DBB-2E33F74B84D1}" type="presOf" srcId="{008C5813-A9D5-4AB8-98DA-9218B13312A8}" destId="{011CDAD4-D996-4CAA-8579-81FAAFC649F7}" srcOrd="0" destOrd="0" presId="urn:microsoft.com/office/officeart/2008/layout/AscendingPictureAccentProcess"/>
    <dgm:cxn modelId="{B706ADBA-4069-4A13-A15C-4D036C7B8E9F}" type="presParOf" srcId="{F1B1E39F-4E08-46D7-89E7-74B1EF371C80}" destId="{BBC1F198-3878-4CBA-94B6-475780F8CDDA}" srcOrd="0" destOrd="0" presId="urn:microsoft.com/office/officeart/2008/layout/AscendingPictureAccentProcess"/>
    <dgm:cxn modelId="{1099BAD2-9FAB-4129-A74B-94B9306E1B36}" type="presParOf" srcId="{F1B1E39F-4E08-46D7-89E7-74B1EF371C80}" destId="{B9B3D008-8C1A-4671-B141-296A52B5DE4B}" srcOrd="1" destOrd="0" presId="urn:microsoft.com/office/officeart/2008/layout/AscendingPictureAccentProcess"/>
    <dgm:cxn modelId="{82E11161-DE9D-4539-AD7F-AF7149CFC023}" type="presParOf" srcId="{F1B1E39F-4E08-46D7-89E7-74B1EF371C80}" destId="{65D0B3E6-5269-4667-8A70-800D135CAB7B}" srcOrd="2" destOrd="0" presId="urn:microsoft.com/office/officeart/2008/layout/AscendingPictureAccentProcess"/>
    <dgm:cxn modelId="{E251C65C-0EC5-4FD7-9682-BF9B3A7A13F0}" type="presParOf" srcId="{F1B1E39F-4E08-46D7-89E7-74B1EF371C80}" destId="{7AD6FDA4-EEFC-49BC-B5EA-2D37324DB31A}" srcOrd="3" destOrd="0" presId="urn:microsoft.com/office/officeart/2008/layout/AscendingPictureAccentProcess"/>
    <dgm:cxn modelId="{F50091C9-869B-4FFA-8AA6-9C168A783316}" type="presParOf" srcId="{F1B1E39F-4E08-46D7-89E7-74B1EF371C80}" destId="{7FFFB767-AD05-472B-BBC9-448C0FAFEE72}" srcOrd="4" destOrd="0" presId="urn:microsoft.com/office/officeart/2008/layout/AscendingPictureAccentProcess"/>
    <dgm:cxn modelId="{65787138-A41D-48CC-A940-805E40350566}" type="presParOf" srcId="{F1B1E39F-4E08-46D7-89E7-74B1EF371C80}" destId="{38D29CBE-4289-42B7-B947-0D897AE23056}" srcOrd="5" destOrd="0" presId="urn:microsoft.com/office/officeart/2008/layout/AscendingPictureAccentProcess"/>
    <dgm:cxn modelId="{D7B7A000-F170-4D13-A76B-6BD664700B02}" type="presParOf" srcId="{F1B1E39F-4E08-46D7-89E7-74B1EF371C80}" destId="{A356D298-87FC-46CD-ABC3-D24AFFE5C77C}" srcOrd="6" destOrd="0" presId="urn:microsoft.com/office/officeart/2008/layout/AscendingPictureAccentProcess"/>
    <dgm:cxn modelId="{A292C265-DA76-4436-8369-25AAA65F0FF6}" type="presParOf" srcId="{F1B1E39F-4E08-46D7-89E7-74B1EF371C80}" destId="{974ABB62-7DDD-444A-BA71-9D13751C5AD2}" srcOrd="7" destOrd="0" presId="urn:microsoft.com/office/officeart/2008/layout/AscendingPictureAccentProcess"/>
    <dgm:cxn modelId="{22B78C97-FCBA-437B-BA51-4EF1AD386182}" type="presParOf" srcId="{F1B1E39F-4E08-46D7-89E7-74B1EF371C80}" destId="{50ECA974-4AB2-485C-9801-F32DF30A7A64}" srcOrd="8" destOrd="0" presId="urn:microsoft.com/office/officeart/2008/layout/AscendingPictureAccentProcess"/>
    <dgm:cxn modelId="{A63EBA12-23BD-480F-A6E4-991ADABE05A0}" type="presParOf" srcId="{F1B1E39F-4E08-46D7-89E7-74B1EF371C80}" destId="{F4A3EF00-93D8-40C0-A0A4-7FD943233FB2}" srcOrd="9" destOrd="0" presId="urn:microsoft.com/office/officeart/2008/layout/AscendingPictureAccentProcess"/>
    <dgm:cxn modelId="{2734E577-BC88-4E8C-A561-F76138445706}" type="presParOf" srcId="{F1B1E39F-4E08-46D7-89E7-74B1EF371C80}" destId="{335DB1DE-A023-41CF-9B0F-F5607BAC6FD1}" srcOrd="10" destOrd="0" presId="urn:microsoft.com/office/officeart/2008/layout/AscendingPictureAccentProcess"/>
    <dgm:cxn modelId="{B630FE06-072E-404A-9E9F-790AC6B55220}" type="presParOf" srcId="{F1B1E39F-4E08-46D7-89E7-74B1EF371C80}" destId="{0C73BE28-9188-4AC8-921C-BE9A0356F191}" srcOrd="11" destOrd="0" presId="urn:microsoft.com/office/officeart/2008/layout/AscendingPictureAccentProcess"/>
    <dgm:cxn modelId="{AC829A14-6C5C-49ED-A9CE-8FCB277BD6E3}" type="presParOf" srcId="{F1B1E39F-4E08-46D7-89E7-74B1EF371C80}" destId="{96E80ADF-165C-4E5D-A8CC-70BF3070365D}" srcOrd="12" destOrd="0" presId="urn:microsoft.com/office/officeart/2008/layout/AscendingPictureAccentProcess"/>
    <dgm:cxn modelId="{04F0D739-F6E3-4C8C-B67A-93452F0B42CF}" type="presParOf" srcId="{F1B1E39F-4E08-46D7-89E7-74B1EF371C80}" destId="{169E4ED5-8948-4BEA-BF56-A000A5C9345C}" srcOrd="13" destOrd="0" presId="urn:microsoft.com/office/officeart/2008/layout/AscendingPictureAccentProcess"/>
    <dgm:cxn modelId="{4A71A65C-7995-4AA8-B504-CEC52AD4E5AA}" type="presParOf" srcId="{169E4ED5-8948-4BEA-BF56-A000A5C9345C}" destId="{13368572-4B03-4D2B-A6B8-5CDD864DE176}" srcOrd="0" destOrd="0" presId="urn:microsoft.com/office/officeart/2008/layout/AscendingPictureAccentProcess"/>
    <dgm:cxn modelId="{14859E69-31D0-4102-AF10-73A11D54DE30}" type="presParOf" srcId="{F1B1E39F-4E08-46D7-89E7-74B1EF371C80}" destId="{9DA746EE-532D-41AF-97E9-25656DD4A586}" srcOrd="14" destOrd="0" presId="urn:microsoft.com/office/officeart/2008/layout/AscendingPictureAccentProcess"/>
    <dgm:cxn modelId="{859EF4F9-9F76-4C24-97BC-09A57CE958F3}" type="presParOf" srcId="{F1B1E39F-4E08-46D7-89E7-74B1EF371C80}" destId="{33B31E57-1CA3-4C6F-8149-71AD6A0A5EFC}" srcOrd="15" destOrd="0" presId="urn:microsoft.com/office/officeart/2008/layout/AscendingPictureAccentProcess"/>
    <dgm:cxn modelId="{4BFF69B9-3A9B-4B37-BC68-D1453D2B7BD2}" type="presParOf" srcId="{33B31E57-1CA3-4C6F-8149-71AD6A0A5EFC}" destId="{938F2E64-45A2-4402-A239-369D4C9771C5}" srcOrd="0" destOrd="0" presId="urn:microsoft.com/office/officeart/2008/layout/AscendingPictureAccentProcess"/>
    <dgm:cxn modelId="{07E42916-8CDA-4832-9137-0AF7313FC714}" type="presParOf" srcId="{F1B1E39F-4E08-46D7-89E7-74B1EF371C80}" destId="{011CDAD4-D996-4CAA-8579-81FAAFC649F7}" srcOrd="16" destOrd="0" presId="urn:microsoft.com/office/officeart/2008/layout/AscendingPictureAccentProcess"/>
    <dgm:cxn modelId="{D10292A0-9E2A-444D-8CD3-826E44208FD1}" type="presParOf" srcId="{F1B1E39F-4E08-46D7-89E7-74B1EF371C80}" destId="{49004A5E-3203-421E-A090-5172BE0FC357}" srcOrd="17" destOrd="0" presId="urn:microsoft.com/office/officeart/2008/layout/AscendingPictureAccentProcess"/>
    <dgm:cxn modelId="{D956E913-E761-45FE-8449-B1E7153B427A}" type="presParOf" srcId="{49004A5E-3203-421E-A090-5172BE0FC357}" destId="{927FE060-01B1-48C1-BD2D-0BECD56620DC}" srcOrd="0" destOrd="0" presId="urn:microsoft.com/office/officeart/2008/layout/AscendingPictureAccent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315B2A-4B65-4499-83F8-9B1171B94AB7}"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es-ES"/>
        </a:p>
      </dgm:t>
    </dgm:pt>
    <dgm:pt modelId="{4CFF92B7-17E6-48CD-B9D5-DBAD3D0509A2}">
      <dgm:prSet phldrT="[Texto]" custT="1">
        <dgm:style>
          <a:lnRef idx="2">
            <a:schemeClr val="accent1"/>
          </a:lnRef>
          <a:fillRef idx="1">
            <a:schemeClr val="lt1"/>
          </a:fillRef>
          <a:effectRef idx="0">
            <a:schemeClr val="accent1"/>
          </a:effectRef>
          <a:fontRef idx="minor">
            <a:schemeClr val="dk1"/>
          </a:fontRef>
        </dgm:style>
      </dgm:prSet>
      <dgm:spPr>
        <a:solidFill>
          <a:schemeClr val="accent5">
            <a:lumMod val="40000"/>
            <a:lumOff val="60000"/>
          </a:schemeClr>
        </a:solidFill>
      </dgm:spPr>
      <dgm:t>
        <a:bodyPr/>
        <a:lstStyle/>
        <a:p>
          <a:r>
            <a:rPr lang="es-ES" sz="1400" dirty="0"/>
            <a:t>Las II.EE.  MSE-SA con estudiantes bilingües que provienen de una I.E primaria EIB, como parte del desarrollo de las competencias del área de Comunicación, brindan atención diferenciada para atender a sus necesidades de aprendizaje en castellano como segunda lengua (L2) y en su lengua materna</a:t>
          </a:r>
        </a:p>
      </dgm:t>
    </dgm:pt>
    <dgm:pt modelId="{46E9B0E2-A672-4D11-82FD-06A6AF53D0CF}" type="parTrans" cxnId="{AE4145A2-BC05-4822-BA4C-B1A260073C0C}">
      <dgm:prSet/>
      <dgm:spPr/>
      <dgm:t>
        <a:bodyPr/>
        <a:lstStyle/>
        <a:p>
          <a:endParaRPr lang="es-ES"/>
        </a:p>
      </dgm:t>
    </dgm:pt>
    <dgm:pt modelId="{C28708F2-5456-4ABE-8905-CCB2D1C6B693}" type="sibTrans" cxnId="{AE4145A2-BC05-4822-BA4C-B1A260073C0C}">
      <dgm:prSet/>
      <dgm:spPr/>
      <dgm:t>
        <a:bodyPr/>
        <a:lstStyle/>
        <a:p>
          <a:endParaRPr lang="es-ES"/>
        </a:p>
      </dgm:t>
    </dgm:pt>
    <dgm:pt modelId="{79102D14-8FE5-4F0E-A388-00631ADB8CB2}">
      <dgm:prSet phldrT="[Texto]" custT="1">
        <dgm:style>
          <a:lnRef idx="2">
            <a:schemeClr val="accent1"/>
          </a:lnRef>
          <a:fillRef idx="1">
            <a:schemeClr val="lt1"/>
          </a:fillRef>
          <a:effectRef idx="0">
            <a:schemeClr val="accent1"/>
          </a:effectRef>
          <a:fontRef idx="minor">
            <a:schemeClr val="dk1"/>
          </a:fontRef>
        </dgm:style>
      </dgm:prSet>
      <dgm:spPr>
        <a:solidFill>
          <a:schemeClr val="accent5">
            <a:lumMod val="60000"/>
            <a:lumOff val="40000"/>
          </a:schemeClr>
        </a:solidFill>
      </dgm:spPr>
      <dgm:t>
        <a:bodyPr/>
        <a:lstStyle/>
        <a:p>
          <a:r>
            <a:rPr lang="es-ES" sz="1400" dirty="0"/>
            <a:t>En las horas destinadas a EPT; de 1° a 4° grado se desarrolla el </a:t>
          </a:r>
          <a:r>
            <a:rPr lang="es-ES" sz="1400" dirty="0" err="1"/>
            <a:t>Py</a:t>
          </a:r>
          <a:r>
            <a:rPr lang="es-ES" sz="1400" dirty="0"/>
            <a:t>. </a:t>
          </a:r>
          <a:r>
            <a:rPr lang="es-ES" sz="1400" dirty="0" err="1"/>
            <a:t>Prod</a:t>
          </a:r>
          <a:r>
            <a:rPr lang="es-ES" sz="1400" dirty="0"/>
            <a:t>. y en 5° Pd N con base en los aprendizajes adquiridos en la elaboración del plan de investigación y el proyecto productivo; la o el estudiante utiliza los recursos físicos y digitales a su alcance</a:t>
          </a:r>
        </a:p>
      </dgm:t>
    </dgm:pt>
    <dgm:pt modelId="{9C399816-1E19-4C5F-9D8F-BFF5F5B10236}" type="parTrans" cxnId="{4FBF068A-68C9-4554-BCCE-87E56EBDD2D5}">
      <dgm:prSet/>
      <dgm:spPr/>
      <dgm:t>
        <a:bodyPr/>
        <a:lstStyle/>
        <a:p>
          <a:endParaRPr lang="es-ES"/>
        </a:p>
      </dgm:t>
    </dgm:pt>
    <dgm:pt modelId="{ADC79404-E634-46C1-87D9-A53B35082D35}" type="sibTrans" cxnId="{4FBF068A-68C9-4554-BCCE-87E56EBDD2D5}">
      <dgm:prSet/>
      <dgm:spPr/>
      <dgm:t>
        <a:bodyPr/>
        <a:lstStyle/>
        <a:p>
          <a:endParaRPr lang="es-ES"/>
        </a:p>
      </dgm:t>
    </dgm:pt>
    <dgm:pt modelId="{ADD09A83-CFFB-49F5-9624-D2BBAF34D067}">
      <dgm:prSet phldrT="[Texto]" custT="1">
        <dgm:style>
          <a:lnRef idx="2">
            <a:schemeClr val="accent1"/>
          </a:lnRef>
          <a:fillRef idx="1">
            <a:schemeClr val="lt1"/>
          </a:fillRef>
          <a:effectRef idx="0">
            <a:schemeClr val="accent1"/>
          </a:effectRef>
          <a:fontRef idx="minor">
            <a:schemeClr val="dk1"/>
          </a:fontRef>
        </dgm:style>
      </dgm:prSet>
      <dgm:spPr>
        <a:solidFill>
          <a:srgbClr val="92D050"/>
        </a:solidFill>
      </dgm:spPr>
      <dgm:t>
        <a:bodyPr/>
        <a:lstStyle/>
        <a:p>
          <a:r>
            <a:rPr lang="es-ES" sz="1400" dirty="0"/>
            <a:t>El desarrollo de las estrategias pedagógicas (PI, PC, VE, TP, CT, AP)forman parte del plan de estudios del CRFA y son considerados dentro de la jornada laboral de horas presenciales de las y los docentes, independientemente de la especialidad y atienden simultáneamente a los 2 grupos.</a:t>
          </a:r>
        </a:p>
      </dgm:t>
    </dgm:pt>
    <dgm:pt modelId="{DAAEB35E-6467-46EC-8203-084CC41F8F1C}" type="parTrans" cxnId="{7F8FD504-06CD-4C71-B827-DD96EA419DE7}">
      <dgm:prSet/>
      <dgm:spPr/>
      <dgm:t>
        <a:bodyPr/>
        <a:lstStyle/>
        <a:p>
          <a:endParaRPr lang="es-ES"/>
        </a:p>
      </dgm:t>
    </dgm:pt>
    <dgm:pt modelId="{3096949F-B0AC-488E-B46B-1C60A7EF44A8}" type="sibTrans" cxnId="{7F8FD504-06CD-4C71-B827-DD96EA419DE7}">
      <dgm:prSet/>
      <dgm:spPr/>
      <dgm:t>
        <a:bodyPr/>
        <a:lstStyle/>
        <a:p>
          <a:endParaRPr lang="es-ES"/>
        </a:p>
      </dgm:t>
    </dgm:pt>
    <dgm:pt modelId="{B8470020-67B3-4E99-92AD-E7A16978D389}">
      <dgm:prSet custT="1">
        <dgm:style>
          <a:lnRef idx="2">
            <a:schemeClr val="accent1"/>
          </a:lnRef>
          <a:fillRef idx="1">
            <a:schemeClr val="lt1"/>
          </a:fillRef>
          <a:effectRef idx="0">
            <a:schemeClr val="accent1"/>
          </a:effectRef>
          <a:fontRef idx="minor">
            <a:schemeClr val="dk1"/>
          </a:fontRef>
        </dgm:style>
      </dgm:prSet>
      <dgm:spPr>
        <a:solidFill>
          <a:schemeClr val="accent4">
            <a:lumMod val="20000"/>
            <a:lumOff val="80000"/>
          </a:schemeClr>
        </a:solidFill>
      </dgm:spPr>
      <dgm:t>
        <a:bodyPr/>
        <a:lstStyle/>
        <a:p>
          <a:r>
            <a:rPr lang="es-ES" sz="1400" dirty="0"/>
            <a:t>Visita de Estudios.- Se desarrolla en la primera semana (4 horas) de cada alternancia en el CRFA de manera presencial.</a:t>
          </a:r>
        </a:p>
      </dgm:t>
    </dgm:pt>
    <dgm:pt modelId="{40AFE301-D5C7-499F-930B-A8B626FCE4D6}" type="parTrans" cxnId="{30E0527D-5D64-437A-A0EE-1B54771C96D7}">
      <dgm:prSet/>
      <dgm:spPr/>
      <dgm:t>
        <a:bodyPr/>
        <a:lstStyle/>
        <a:p>
          <a:endParaRPr lang="es-ES"/>
        </a:p>
      </dgm:t>
    </dgm:pt>
    <dgm:pt modelId="{5D563542-4A44-451D-8B67-25C2CEEB1559}" type="sibTrans" cxnId="{30E0527D-5D64-437A-A0EE-1B54771C96D7}">
      <dgm:prSet/>
      <dgm:spPr/>
      <dgm:t>
        <a:bodyPr/>
        <a:lstStyle/>
        <a:p>
          <a:endParaRPr lang="es-ES"/>
        </a:p>
      </dgm:t>
    </dgm:pt>
    <dgm:pt modelId="{0A742F88-CAAF-4DAE-8956-82845FBE5B0F}">
      <dgm:prSet custT="1">
        <dgm:style>
          <a:lnRef idx="2">
            <a:schemeClr val="accent1"/>
          </a:lnRef>
          <a:fillRef idx="1">
            <a:schemeClr val="lt1"/>
          </a:fillRef>
          <a:effectRef idx="0">
            <a:schemeClr val="accent1"/>
          </a:effectRef>
          <a:fontRef idx="minor">
            <a:schemeClr val="dk1"/>
          </a:fontRef>
        </dgm:style>
      </dgm:prSet>
      <dgm:spPr>
        <a:solidFill>
          <a:schemeClr val="accent2">
            <a:lumMod val="40000"/>
            <a:lumOff val="60000"/>
          </a:schemeClr>
        </a:solidFill>
      </dgm:spPr>
      <dgm:t>
        <a:bodyPr/>
        <a:lstStyle/>
        <a:p>
          <a:r>
            <a:rPr lang="es-ES" sz="1400" dirty="0"/>
            <a:t>En la segunda semana de la alternancia en el CRFA, se desarrolla la tertulia profesional (2 horas)  y el aprendizaje práctico (2 horas). Ambas estrategias son lideradas por la o el docente responsable.</a:t>
          </a:r>
        </a:p>
      </dgm:t>
    </dgm:pt>
    <dgm:pt modelId="{6D105873-E4BF-4796-9444-67207C6A7501}" type="parTrans" cxnId="{CD1B42CA-05B0-4848-98FE-EBD9240A56A9}">
      <dgm:prSet/>
      <dgm:spPr/>
      <dgm:t>
        <a:bodyPr/>
        <a:lstStyle/>
        <a:p>
          <a:endParaRPr lang="es-ES"/>
        </a:p>
      </dgm:t>
    </dgm:pt>
    <dgm:pt modelId="{EC240EBA-6EE3-41BB-A166-584BE43B8EFD}" type="sibTrans" cxnId="{CD1B42CA-05B0-4848-98FE-EBD9240A56A9}">
      <dgm:prSet/>
      <dgm:spPr/>
      <dgm:t>
        <a:bodyPr/>
        <a:lstStyle/>
        <a:p>
          <a:endParaRPr lang="es-ES"/>
        </a:p>
      </dgm:t>
    </dgm:pt>
    <dgm:pt modelId="{A00653B4-FDD4-4E15-AA26-6F3AA77B3A6E}">
      <dgm:prSet custT="1">
        <dgm:style>
          <a:lnRef idx="2">
            <a:schemeClr val="accent1"/>
          </a:lnRef>
          <a:fillRef idx="1">
            <a:schemeClr val="lt1"/>
          </a:fillRef>
          <a:effectRef idx="0">
            <a:schemeClr val="accent1"/>
          </a:effectRef>
          <a:fontRef idx="minor">
            <a:schemeClr val="dk1"/>
          </a:fontRef>
        </dgm:style>
      </dgm:prSet>
      <dgm:spPr>
        <a:solidFill>
          <a:schemeClr val="accent1">
            <a:lumMod val="40000"/>
            <a:lumOff val="60000"/>
          </a:schemeClr>
        </a:solidFill>
      </dgm:spPr>
      <dgm:t>
        <a:bodyPr/>
        <a:lstStyle/>
        <a:p>
          <a:r>
            <a:rPr lang="es-ES" sz="1400" dirty="0"/>
            <a:t>La atención en el CRFA incluye el desarrollo de actividades formativas orientadas al desarrollo integral y el bienestar de la o el estudiante en el espacio de residencia y complementa el plan de formación del CRFA</a:t>
          </a:r>
        </a:p>
      </dgm:t>
    </dgm:pt>
    <dgm:pt modelId="{B3E6632C-5358-42F8-9B26-94D7644DAC15}" type="parTrans" cxnId="{731A6F29-E899-4CA4-B6C3-9DDBD599C282}">
      <dgm:prSet/>
      <dgm:spPr/>
      <dgm:t>
        <a:bodyPr/>
        <a:lstStyle/>
        <a:p>
          <a:endParaRPr lang="es-ES"/>
        </a:p>
      </dgm:t>
    </dgm:pt>
    <dgm:pt modelId="{E1A13308-7CE9-46A4-9ED0-4A9187C2AB83}" type="sibTrans" cxnId="{731A6F29-E899-4CA4-B6C3-9DDBD599C282}">
      <dgm:prSet/>
      <dgm:spPr/>
      <dgm:t>
        <a:bodyPr/>
        <a:lstStyle/>
        <a:p>
          <a:endParaRPr lang="es-ES"/>
        </a:p>
      </dgm:t>
    </dgm:pt>
    <dgm:pt modelId="{017FFB0E-B6FC-47F5-8916-C8A94EBA33CA}" type="pres">
      <dgm:prSet presAssocID="{94315B2A-4B65-4499-83F8-9B1171B94AB7}" presName="Name0" presStyleCnt="0">
        <dgm:presLayoutVars>
          <dgm:chMax val="7"/>
          <dgm:chPref val="7"/>
          <dgm:dir/>
        </dgm:presLayoutVars>
      </dgm:prSet>
      <dgm:spPr/>
    </dgm:pt>
    <dgm:pt modelId="{D0F535C0-AC92-41B5-A0C5-36FDE81F5803}" type="pres">
      <dgm:prSet presAssocID="{94315B2A-4B65-4499-83F8-9B1171B94AB7}" presName="Name1" presStyleCnt="0"/>
      <dgm:spPr/>
    </dgm:pt>
    <dgm:pt modelId="{A017BFAC-3364-45FF-947E-9A36B66115E8}" type="pres">
      <dgm:prSet presAssocID="{94315B2A-4B65-4499-83F8-9B1171B94AB7}" presName="cycle" presStyleCnt="0"/>
      <dgm:spPr/>
    </dgm:pt>
    <dgm:pt modelId="{A08DE6BA-5537-427E-9AE3-585CA845A6E8}" type="pres">
      <dgm:prSet presAssocID="{94315B2A-4B65-4499-83F8-9B1171B94AB7}" presName="srcNode" presStyleLbl="node1" presStyleIdx="0" presStyleCnt="6"/>
      <dgm:spPr/>
    </dgm:pt>
    <dgm:pt modelId="{2C0F0AB5-2CA4-450C-8D30-420E8FD48B80}" type="pres">
      <dgm:prSet presAssocID="{94315B2A-4B65-4499-83F8-9B1171B94AB7}" presName="conn" presStyleLbl="parChTrans1D2" presStyleIdx="0" presStyleCnt="1"/>
      <dgm:spPr/>
    </dgm:pt>
    <dgm:pt modelId="{31FD7E72-F210-4B54-81B5-44205D52BD04}" type="pres">
      <dgm:prSet presAssocID="{94315B2A-4B65-4499-83F8-9B1171B94AB7}" presName="extraNode" presStyleLbl="node1" presStyleIdx="0" presStyleCnt="6"/>
      <dgm:spPr/>
    </dgm:pt>
    <dgm:pt modelId="{A81A7181-C0EE-4181-9A98-A678065F0601}" type="pres">
      <dgm:prSet presAssocID="{94315B2A-4B65-4499-83F8-9B1171B94AB7}" presName="dstNode" presStyleLbl="node1" presStyleIdx="0" presStyleCnt="6"/>
      <dgm:spPr/>
    </dgm:pt>
    <dgm:pt modelId="{16D2FB52-1495-4E80-B3AD-2A38E7D49F86}" type="pres">
      <dgm:prSet presAssocID="{4CFF92B7-17E6-48CD-B9D5-DBAD3D0509A2}" presName="text_1" presStyleLbl="node1" presStyleIdx="0" presStyleCnt="6">
        <dgm:presLayoutVars>
          <dgm:bulletEnabled val="1"/>
        </dgm:presLayoutVars>
      </dgm:prSet>
      <dgm:spPr/>
    </dgm:pt>
    <dgm:pt modelId="{92EF743C-ABC3-4CD1-B94F-E0BB9B29DAFE}" type="pres">
      <dgm:prSet presAssocID="{4CFF92B7-17E6-48CD-B9D5-DBAD3D0509A2}" presName="accent_1" presStyleCnt="0"/>
      <dgm:spPr/>
    </dgm:pt>
    <dgm:pt modelId="{F7DCC2F9-BC95-4CF0-B797-47AE0A69D31C}" type="pres">
      <dgm:prSet presAssocID="{4CFF92B7-17E6-48CD-B9D5-DBAD3D0509A2}" presName="accentRepeatNode" presStyleLbl="solidFgAcc1" presStyleIdx="0" presStyleCnt="6"/>
      <dgm:spPr>
        <a:solidFill>
          <a:srgbClr val="00B0F0"/>
        </a:solidFill>
      </dgm:spPr>
    </dgm:pt>
    <dgm:pt modelId="{0895DB5A-216B-49FD-BA00-4A6907504DB3}" type="pres">
      <dgm:prSet presAssocID="{79102D14-8FE5-4F0E-A388-00631ADB8CB2}" presName="text_2" presStyleLbl="node1" presStyleIdx="1" presStyleCnt="6">
        <dgm:presLayoutVars>
          <dgm:bulletEnabled val="1"/>
        </dgm:presLayoutVars>
      </dgm:prSet>
      <dgm:spPr/>
    </dgm:pt>
    <dgm:pt modelId="{A365B507-753B-4F1F-BD3E-A00E907AA807}" type="pres">
      <dgm:prSet presAssocID="{79102D14-8FE5-4F0E-A388-00631ADB8CB2}" presName="accent_2" presStyleCnt="0"/>
      <dgm:spPr/>
    </dgm:pt>
    <dgm:pt modelId="{ED3FBCBD-3E94-41EF-B876-62747B860B24}" type="pres">
      <dgm:prSet presAssocID="{79102D14-8FE5-4F0E-A388-00631ADB8CB2}" presName="accentRepeatNode" presStyleLbl="solidFgAcc1" presStyleIdx="1" presStyleCnt="6"/>
      <dgm:spPr>
        <a:solidFill>
          <a:srgbClr val="00B0F0"/>
        </a:solidFill>
      </dgm:spPr>
    </dgm:pt>
    <dgm:pt modelId="{80677AAD-EACE-4FC3-99B8-439C63C6094B}" type="pres">
      <dgm:prSet presAssocID="{B8470020-67B3-4E99-92AD-E7A16978D389}" presName="text_3" presStyleLbl="node1" presStyleIdx="2" presStyleCnt="6">
        <dgm:presLayoutVars>
          <dgm:bulletEnabled val="1"/>
        </dgm:presLayoutVars>
      </dgm:prSet>
      <dgm:spPr/>
    </dgm:pt>
    <dgm:pt modelId="{6083E396-5ACE-498A-ADB3-B22C5A6CE8C3}" type="pres">
      <dgm:prSet presAssocID="{B8470020-67B3-4E99-92AD-E7A16978D389}" presName="accent_3" presStyleCnt="0"/>
      <dgm:spPr/>
    </dgm:pt>
    <dgm:pt modelId="{A5388332-99FB-4513-9398-9DF2DF1A8773}" type="pres">
      <dgm:prSet presAssocID="{B8470020-67B3-4E99-92AD-E7A16978D389}" presName="accentRepeatNode" presStyleLbl="solidFgAcc1" presStyleIdx="2" presStyleCnt="6"/>
      <dgm:spPr>
        <a:solidFill>
          <a:srgbClr val="00B0F0"/>
        </a:solidFill>
      </dgm:spPr>
    </dgm:pt>
    <dgm:pt modelId="{4476AC7C-2708-4C26-9870-5DEBB559C84B}" type="pres">
      <dgm:prSet presAssocID="{0A742F88-CAAF-4DAE-8956-82845FBE5B0F}" presName="text_4" presStyleLbl="node1" presStyleIdx="3" presStyleCnt="6">
        <dgm:presLayoutVars>
          <dgm:bulletEnabled val="1"/>
        </dgm:presLayoutVars>
      </dgm:prSet>
      <dgm:spPr/>
    </dgm:pt>
    <dgm:pt modelId="{4AAEC9E2-17E5-4B5A-A5A9-43FAF0FE93CC}" type="pres">
      <dgm:prSet presAssocID="{0A742F88-CAAF-4DAE-8956-82845FBE5B0F}" presName="accent_4" presStyleCnt="0"/>
      <dgm:spPr/>
    </dgm:pt>
    <dgm:pt modelId="{06AEC4C4-1DA2-4A15-BEB3-4D18EB8C67CC}" type="pres">
      <dgm:prSet presAssocID="{0A742F88-CAAF-4DAE-8956-82845FBE5B0F}" presName="accentRepeatNode" presStyleLbl="solidFgAcc1" presStyleIdx="3" presStyleCnt="6"/>
      <dgm:spPr>
        <a:solidFill>
          <a:srgbClr val="00B0F0"/>
        </a:solidFill>
      </dgm:spPr>
    </dgm:pt>
    <dgm:pt modelId="{3B08BE79-4E03-4097-8130-1F5183B6C729}" type="pres">
      <dgm:prSet presAssocID="{A00653B4-FDD4-4E15-AA26-6F3AA77B3A6E}" presName="text_5" presStyleLbl="node1" presStyleIdx="4" presStyleCnt="6">
        <dgm:presLayoutVars>
          <dgm:bulletEnabled val="1"/>
        </dgm:presLayoutVars>
      </dgm:prSet>
      <dgm:spPr/>
    </dgm:pt>
    <dgm:pt modelId="{4C094F1C-145F-474E-97AB-16D2A9560F56}" type="pres">
      <dgm:prSet presAssocID="{A00653B4-FDD4-4E15-AA26-6F3AA77B3A6E}" presName="accent_5" presStyleCnt="0"/>
      <dgm:spPr/>
    </dgm:pt>
    <dgm:pt modelId="{AF438D8C-779C-4BC5-A969-E65CF829CEDD}" type="pres">
      <dgm:prSet presAssocID="{A00653B4-FDD4-4E15-AA26-6F3AA77B3A6E}" presName="accentRepeatNode" presStyleLbl="solidFgAcc1" presStyleIdx="4" presStyleCnt="6"/>
      <dgm:spPr>
        <a:solidFill>
          <a:srgbClr val="00B0F0"/>
        </a:solidFill>
      </dgm:spPr>
    </dgm:pt>
    <dgm:pt modelId="{B08476A1-EF10-4440-99AF-E9400003ACCC}" type="pres">
      <dgm:prSet presAssocID="{ADD09A83-CFFB-49F5-9624-D2BBAF34D067}" presName="text_6" presStyleLbl="node1" presStyleIdx="5" presStyleCnt="6">
        <dgm:presLayoutVars>
          <dgm:bulletEnabled val="1"/>
        </dgm:presLayoutVars>
      </dgm:prSet>
      <dgm:spPr/>
    </dgm:pt>
    <dgm:pt modelId="{52D9B682-0EA5-451F-8A63-E4D9E0D7FD34}" type="pres">
      <dgm:prSet presAssocID="{ADD09A83-CFFB-49F5-9624-D2BBAF34D067}" presName="accent_6" presStyleCnt="0"/>
      <dgm:spPr/>
    </dgm:pt>
    <dgm:pt modelId="{CA5E3AAD-6CAA-4CF1-A6F4-43EC9FC82BAB}" type="pres">
      <dgm:prSet presAssocID="{ADD09A83-CFFB-49F5-9624-D2BBAF34D067}" presName="accentRepeatNode" presStyleLbl="solidFgAcc1" presStyleIdx="5" presStyleCnt="6"/>
      <dgm:spPr>
        <a:solidFill>
          <a:srgbClr val="00B0F0"/>
        </a:solidFill>
      </dgm:spPr>
    </dgm:pt>
  </dgm:ptLst>
  <dgm:cxnLst>
    <dgm:cxn modelId="{7F8FD504-06CD-4C71-B827-DD96EA419DE7}" srcId="{94315B2A-4B65-4499-83F8-9B1171B94AB7}" destId="{ADD09A83-CFFB-49F5-9624-D2BBAF34D067}" srcOrd="5" destOrd="0" parTransId="{DAAEB35E-6467-46EC-8203-084CC41F8F1C}" sibTransId="{3096949F-B0AC-488E-B46B-1C60A7EF44A8}"/>
    <dgm:cxn modelId="{731A6F29-E899-4CA4-B6C3-9DDBD599C282}" srcId="{94315B2A-4B65-4499-83F8-9B1171B94AB7}" destId="{A00653B4-FDD4-4E15-AA26-6F3AA77B3A6E}" srcOrd="4" destOrd="0" parTransId="{B3E6632C-5358-42F8-9B26-94D7644DAC15}" sibTransId="{E1A13308-7CE9-46A4-9ED0-4A9187C2AB83}"/>
    <dgm:cxn modelId="{D00B7030-0CF3-47FD-9727-8461D4220EDE}" type="presOf" srcId="{94315B2A-4B65-4499-83F8-9B1171B94AB7}" destId="{017FFB0E-B6FC-47F5-8916-C8A94EBA33CA}" srcOrd="0" destOrd="0" presId="urn:microsoft.com/office/officeart/2008/layout/VerticalCurvedList"/>
    <dgm:cxn modelId="{44A1784A-9368-499F-8806-09D90E7DE7BE}" type="presOf" srcId="{A00653B4-FDD4-4E15-AA26-6F3AA77B3A6E}" destId="{3B08BE79-4E03-4097-8130-1F5183B6C729}" srcOrd="0" destOrd="0" presId="urn:microsoft.com/office/officeart/2008/layout/VerticalCurvedList"/>
    <dgm:cxn modelId="{CAFD8D7C-1959-4497-81DB-0672DEDD5AF0}" type="presOf" srcId="{ADD09A83-CFFB-49F5-9624-D2BBAF34D067}" destId="{B08476A1-EF10-4440-99AF-E9400003ACCC}" srcOrd="0" destOrd="0" presId="urn:microsoft.com/office/officeart/2008/layout/VerticalCurvedList"/>
    <dgm:cxn modelId="{30E0527D-5D64-437A-A0EE-1B54771C96D7}" srcId="{94315B2A-4B65-4499-83F8-9B1171B94AB7}" destId="{B8470020-67B3-4E99-92AD-E7A16978D389}" srcOrd="2" destOrd="0" parTransId="{40AFE301-D5C7-499F-930B-A8B626FCE4D6}" sibTransId="{5D563542-4A44-451D-8B67-25C2CEEB1559}"/>
    <dgm:cxn modelId="{4FBF068A-68C9-4554-BCCE-87E56EBDD2D5}" srcId="{94315B2A-4B65-4499-83F8-9B1171B94AB7}" destId="{79102D14-8FE5-4F0E-A388-00631ADB8CB2}" srcOrd="1" destOrd="0" parTransId="{9C399816-1E19-4C5F-9D8F-BFF5F5B10236}" sibTransId="{ADC79404-E634-46C1-87D9-A53B35082D35}"/>
    <dgm:cxn modelId="{AB4154A1-4ADD-4784-9814-F0342487D4C9}" type="presOf" srcId="{79102D14-8FE5-4F0E-A388-00631ADB8CB2}" destId="{0895DB5A-216B-49FD-BA00-4A6907504DB3}" srcOrd="0" destOrd="0" presId="urn:microsoft.com/office/officeart/2008/layout/VerticalCurvedList"/>
    <dgm:cxn modelId="{AE4145A2-BC05-4822-BA4C-B1A260073C0C}" srcId="{94315B2A-4B65-4499-83F8-9B1171B94AB7}" destId="{4CFF92B7-17E6-48CD-B9D5-DBAD3D0509A2}" srcOrd="0" destOrd="0" parTransId="{46E9B0E2-A672-4D11-82FD-06A6AF53D0CF}" sibTransId="{C28708F2-5456-4ABE-8905-CCB2D1C6B693}"/>
    <dgm:cxn modelId="{6A15CEB0-860C-4FFF-8DD7-5E7187F326F6}" type="presOf" srcId="{C28708F2-5456-4ABE-8905-CCB2D1C6B693}" destId="{2C0F0AB5-2CA4-450C-8D30-420E8FD48B80}" srcOrd="0" destOrd="0" presId="urn:microsoft.com/office/officeart/2008/layout/VerticalCurvedList"/>
    <dgm:cxn modelId="{A6B421B3-A34F-4DA7-A8FD-FEDCDCBE0DE5}" type="presOf" srcId="{4CFF92B7-17E6-48CD-B9D5-DBAD3D0509A2}" destId="{16D2FB52-1495-4E80-B3AD-2A38E7D49F86}" srcOrd="0" destOrd="0" presId="urn:microsoft.com/office/officeart/2008/layout/VerticalCurvedList"/>
    <dgm:cxn modelId="{CD5926C1-0AEA-48E7-A6AD-AECBC240F821}" type="presOf" srcId="{B8470020-67B3-4E99-92AD-E7A16978D389}" destId="{80677AAD-EACE-4FC3-99B8-439C63C6094B}" srcOrd="0" destOrd="0" presId="urn:microsoft.com/office/officeart/2008/layout/VerticalCurvedList"/>
    <dgm:cxn modelId="{CD1B42CA-05B0-4848-98FE-EBD9240A56A9}" srcId="{94315B2A-4B65-4499-83F8-9B1171B94AB7}" destId="{0A742F88-CAAF-4DAE-8956-82845FBE5B0F}" srcOrd="3" destOrd="0" parTransId="{6D105873-E4BF-4796-9444-67207C6A7501}" sibTransId="{EC240EBA-6EE3-41BB-A166-584BE43B8EFD}"/>
    <dgm:cxn modelId="{581305E9-C8E2-4675-A944-508E25763DFC}" type="presOf" srcId="{0A742F88-CAAF-4DAE-8956-82845FBE5B0F}" destId="{4476AC7C-2708-4C26-9870-5DEBB559C84B}" srcOrd="0" destOrd="0" presId="urn:microsoft.com/office/officeart/2008/layout/VerticalCurvedList"/>
    <dgm:cxn modelId="{068BF3EC-3A58-484D-84AB-8C4A45FCE09F}" type="presParOf" srcId="{017FFB0E-B6FC-47F5-8916-C8A94EBA33CA}" destId="{D0F535C0-AC92-41B5-A0C5-36FDE81F5803}" srcOrd="0" destOrd="0" presId="urn:microsoft.com/office/officeart/2008/layout/VerticalCurvedList"/>
    <dgm:cxn modelId="{FB741DA2-6C1A-43BA-8E39-08CF8B891418}" type="presParOf" srcId="{D0F535C0-AC92-41B5-A0C5-36FDE81F5803}" destId="{A017BFAC-3364-45FF-947E-9A36B66115E8}" srcOrd="0" destOrd="0" presId="urn:microsoft.com/office/officeart/2008/layout/VerticalCurvedList"/>
    <dgm:cxn modelId="{A2AB2BA2-7304-4566-8F22-1908FEDD4953}" type="presParOf" srcId="{A017BFAC-3364-45FF-947E-9A36B66115E8}" destId="{A08DE6BA-5537-427E-9AE3-585CA845A6E8}" srcOrd="0" destOrd="0" presId="urn:microsoft.com/office/officeart/2008/layout/VerticalCurvedList"/>
    <dgm:cxn modelId="{AA53950C-329A-4569-8DE1-951213B06E28}" type="presParOf" srcId="{A017BFAC-3364-45FF-947E-9A36B66115E8}" destId="{2C0F0AB5-2CA4-450C-8D30-420E8FD48B80}" srcOrd="1" destOrd="0" presId="urn:microsoft.com/office/officeart/2008/layout/VerticalCurvedList"/>
    <dgm:cxn modelId="{A45735B0-4C7A-4A71-92E8-CF75B678B888}" type="presParOf" srcId="{A017BFAC-3364-45FF-947E-9A36B66115E8}" destId="{31FD7E72-F210-4B54-81B5-44205D52BD04}" srcOrd="2" destOrd="0" presId="urn:microsoft.com/office/officeart/2008/layout/VerticalCurvedList"/>
    <dgm:cxn modelId="{93AA1439-AB8C-405E-915C-477E77F73EF7}" type="presParOf" srcId="{A017BFAC-3364-45FF-947E-9A36B66115E8}" destId="{A81A7181-C0EE-4181-9A98-A678065F0601}" srcOrd="3" destOrd="0" presId="urn:microsoft.com/office/officeart/2008/layout/VerticalCurvedList"/>
    <dgm:cxn modelId="{FB5D86E6-084B-418A-9BC5-00E4D1F441B1}" type="presParOf" srcId="{D0F535C0-AC92-41B5-A0C5-36FDE81F5803}" destId="{16D2FB52-1495-4E80-B3AD-2A38E7D49F86}" srcOrd="1" destOrd="0" presId="urn:microsoft.com/office/officeart/2008/layout/VerticalCurvedList"/>
    <dgm:cxn modelId="{42296BE1-7117-4C87-8879-E04C32A6AEEB}" type="presParOf" srcId="{D0F535C0-AC92-41B5-A0C5-36FDE81F5803}" destId="{92EF743C-ABC3-4CD1-B94F-E0BB9B29DAFE}" srcOrd="2" destOrd="0" presId="urn:microsoft.com/office/officeart/2008/layout/VerticalCurvedList"/>
    <dgm:cxn modelId="{1883940A-C2D3-4253-A6F4-DC5153C4110A}" type="presParOf" srcId="{92EF743C-ABC3-4CD1-B94F-E0BB9B29DAFE}" destId="{F7DCC2F9-BC95-4CF0-B797-47AE0A69D31C}" srcOrd="0" destOrd="0" presId="urn:microsoft.com/office/officeart/2008/layout/VerticalCurvedList"/>
    <dgm:cxn modelId="{F2438ADC-EF5E-4C73-8F2D-BC6F3D53F64C}" type="presParOf" srcId="{D0F535C0-AC92-41B5-A0C5-36FDE81F5803}" destId="{0895DB5A-216B-49FD-BA00-4A6907504DB3}" srcOrd="3" destOrd="0" presId="urn:microsoft.com/office/officeart/2008/layout/VerticalCurvedList"/>
    <dgm:cxn modelId="{57870A09-268E-4118-BB72-147605FB45E2}" type="presParOf" srcId="{D0F535C0-AC92-41B5-A0C5-36FDE81F5803}" destId="{A365B507-753B-4F1F-BD3E-A00E907AA807}" srcOrd="4" destOrd="0" presId="urn:microsoft.com/office/officeart/2008/layout/VerticalCurvedList"/>
    <dgm:cxn modelId="{93877BE3-90B3-4834-A628-1F18ED549E52}" type="presParOf" srcId="{A365B507-753B-4F1F-BD3E-A00E907AA807}" destId="{ED3FBCBD-3E94-41EF-B876-62747B860B24}" srcOrd="0" destOrd="0" presId="urn:microsoft.com/office/officeart/2008/layout/VerticalCurvedList"/>
    <dgm:cxn modelId="{7AA1525C-5367-4C4B-9069-FBA0D9A81B0C}" type="presParOf" srcId="{D0F535C0-AC92-41B5-A0C5-36FDE81F5803}" destId="{80677AAD-EACE-4FC3-99B8-439C63C6094B}" srcOrd="5" destOrd="0" presId="urn:microsoft.com/office/officeart/2008/layout/VerticalCurvedList"/>
    <dgm:cxn modelId="{8087BE04-FA7D-4391-8D79-F4F4A98BEA58}" type="presParOf" srcId="{D0F535C0-AC92-41B5-A0C5-36FDE81F5803}" destId="{6083E396-5ACE-498A-ADB3-B22C5A6CE8C3}" srcOrd="6" destOrd="0" presId="urn:microsoft.com/office/officeart/2008/layout/VerticalCurvedList"/>
    <dgm:cxn modelId="{FA9E2A90-503F-494C-8C9B-4ACCFF4EF6E5}" type="presParOf" srcId="{6083E396-5ACE-498A-ADB3-B22C5A6CE8C3}" destId="{A5388332-99FB-4513-9398-9DF2DF1A8773}" srcOrd="0" destOrd="0" presId="urn:microsoft.com/office/officeart/2008/layout/VerticalCurvedList"/>
    <dgm:cxn modelId="{2847D9A0-CFF3-4224-BCB4-9149BA1374F3}" type="presParOf" srcId="{D0F535C0-AC92-41B5-A0C5-36FDE81F5803}" destId="{4476AC7C-2708-4C26-9870-5DEBB559C84B}" srcOrd="7" destOrd="0" presId="urn:microsoft.com/office/officeart/2008/layout/VerticalCurvedList"/>
    <dgm:cxn modelId="{B2A60AB4-532E-4A3F-BE70-F711714A234A}" type="presParOf" srcId="{D0F535C0-AC92-41B5-A0C5-36FDE81F5803}" destId="{4AAEC9E2-17E5-4B5A-A5A9-43FAF0FE93CC}" srcOrd="8" destOrd="0" presId="urn:microsoft.com/office/officeart/2008/layout/VerticalCurvedList"/>
    <dgm:cxn modelId="{25939ABB-5D6C-4BE5-80F8-55FA29740BC3}" type="presParOf" srcId="{4AAEC9E2-17E5-4B5A-A5A9-43FAF0FE93CC}" destId="{06AEC4C4-1DA2-4A15-BEB3-4D18EB8C67CC}" srcOrd="0" destOrd="0" presId="urn:microsoft.com/office/officeart/2008/layout/VerticalCurvedList"/>
    <dgm:cxn modelId="{2780F9D0-036D-4270-AFC9-D37315D0E7F0}" type="presParOf" srcId="{D0F535C0-AC92-41B5-A0C5-36FDE81F5803}" destId="{3B08BE79-4E03-4097-8130-1F5183B6C729}" srcOrd="9" destOrd="0" presId="urn:microsoft.com/office/officeart/2008/layout/VerticalCurvedList"/>
    <dgm:cxn modelId="{4813B6D5-941A-453A-B69E-B947F63FD593}" type="presParOf" srcId="{D0F535C0-AC92-41B5-A0C5-36FDE81F5803}" destId="{4C094F1C-145F-474E-97AB-16D2A9560F56}" srcOrd="10" destOrd="0" presId="urn:microsoft.com/office/officeart/2008/layout/VerticalCurvedList"/>
    <dgm:cxn modelId="{771675E0-B2F4-4E40-8273-D728987F18A9}" type="presParOf" srcId="{4C094F1C-145F-474E-97AB-16D2A9560F56}" destId="{AF438D8C-779C-4BC5-A969-E65CF829CEDD}" srcOrd="0" destOrd="0" presId="urn:microsoft.com/office/officeart/2008/layout/VerticalCurvedList"/>
    <dgm:cxn modelId="{5979BF43-D1DE-4DAF-BE5A-8B0E9C6F4B52}" type="presParOf" srcId="{D0F535C0-AC92-41B5-A0C5-36FDE81F5803}" destId="{B08476A1-EF10-4440-99AF-E9400003ACCC}" srcOrd="11" destOrd="0" presId="urn:microsoft.com/office/officeart/2008/layout/VerticalCurvedList"/>
    <dgm:cxn modelId="{74725F2A-6718-4751-9E2C-327BF80CEAD9}" type="presParOf" srcId="{D0F535C0-AC92-41B5-A0C5-36FDE81F5803}" destId="{52D9B682-0EA5-451F-8A63-E4D9E0D7FD34}" srcOrd="12" destOrd="0" presId="urn:microsoft.com/office/officeart/2008/layout/VerticalCurvedList"/>
    <dgm:cxn modelId="{22DD8F28-E19A-412E-82EF-A3E89677989F}" type="presParOf" srcId="{52D9B682-0EA5-451F-8A63-E4D9E0D7FD34}" destId="{CA5E3AAD-6CAA-4CF1-A6F4-43EC9FC82BAB}" srcOrd="0" destOrd="0" presId="urn:microsoft.com/office/officeart/2008/layout/VerticalCurve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62D0B-D6F4-4C70-AA1C-27B6F900CFB5}">
      <dsp:nvSpPr>
        <dsp:cNvPr id="0" name=""/>
        <dsp:cNvSpPr/>
      </dsp:nvSpPr>
      <dsp:spPr>
        <a:xfrm>
          <a:off x="1569660" y="717"/>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Diagnostico Situacional</a:t>
          </a:r>
        </a:p>
      </dsp:txBody>
      <dsp:txXfrm>
        <a:off x="1606415" y="37472"/>
        <a:ext cx="1084849" cy="679423"/>
      </dsp:txXfrm>
    </dsp:sp>
    <dsp:sp modelId="{A86E219F-4142-4797-88C4-D37A673A574D}">
      <dsp:nvSpPr>
        <dsp:cNvPr id="0" name=""/>
        <dsp:cNvSpPr/>
      </dsp:nvSpPr>
      <dsp:spPr>
        <a:xfrm>
          <a:off x="376727" y="377184"/>
          <a:ext cx="3544224" cy="3544224"/>
        </a:xfrm>
        <a:custGeom>
          <a:avLst/>
          <a:gdLst/>
          <a:ahLst/>
          <a:cxnLst/>
          <a:rect l="0" t="0" r="0" b="0"/>
          <a:pathLst>
            <a:path>
              <a:moveTo>
                <a:pt x="2496637" y="154878"/>
              </a:moveTo>
              <a:arcTo wR="1772112" hR="1772112" stAng="17647950" swAng="92266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F0C4879-0CA3-4E58-945E-76D34546A632}">
      <dsp:nvSpPr>
        <dsp:cNvPr id="0" name=""/>
        <dsp:cNvSpPr/>
      </dsp:nvSpPr>
      <dsp:spPr>
        <a:xfrm>
          <a:off x="3104354" y="886773"/>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Perfil del egresado</a:t>
          </a:r>
        </a:p>
      </dsp:txBody>
      <dsp:txXfrm>
        <a:off x="3141109" y="923528"/>
        <a:ext cx="1084849" cy="679423"/>
      </dsp:txXfrm>
    </dsp:sp>
    <dsp:sp modelId="{62BE70A8-22CE-4C04-B534-5674F77A6C81}">
      <dsp:nvSpPr>
        <dsp:cNvPr id="0" name=""/>
        <dsp:cNvSpPr/>
      </dsp:nvSpPr>
      <dsp:spPr>
        <a:xfrm>
          <a:off x="376727" y="377184"/>
          <a:ext cx="3544224" cy="3544224"/>
        </a:xfrm>
        <a:custGeom>
          <a:avLst/>
          <a:gdLst/>
          <a:ahLst/>
          <a:cxnLst/>
          <a:rect l="0" t="0" r="0" b="0"/>
          <a:pathLst>
            <a:path>
              <a:moveTo>
                <a:pt x="3516645" y="1460686"/>
              </a:moveTo>
              <a:arcTo wR="1772112" hR="1772112" stAng="20992706" swAng="121458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D46DE8FC-4BD3-49A3-8694-1AB324DE47F0}">
      <dsp:nvSpPr>
        <dsp:cNvPr id="0" name=""/>
        <dsp:cNvSpPr/>
      </dsp:nvSpPr>
      <dsp:spPr>
        <a:xfrm>
          <a:off x="3104354" y="2658886"/>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Centros de Interés</a:t>
          </a:r>
        </a:p>
      </dsp:txBody>
      <dsp:txXfrm>
        <a:off x="3141109" y="2695641"/>
        <a:ext cx="1084849" cy="679423"/>
      </dsp:txXfrm>
    </dsp:sp>
    <dsp:sp modelId="{67CF81E9-43B3-4241-99B7-A8A447E7C588}">
      <dsp:nvSpPr>
        <dsp:cNvPr id="0" name=""/>
        <dsp:cNvSpPr/>
      </dsp:nvSpPr>
      <dsp:spPr>
        <a:xfrm>
          <a:off x="376727" y="377184"/>
          <a:ext cx="3544224" cy="3544224"/>
        </a:xfrm>
        <a:custGeom>
          <a:avLst/>
          <a:gdLst/>
          <a:ahLst/>
          <a:cxnLst/>
          <a:rect l="0" t="0" r="0" b="0"/>
          <a:pathLst>
            <a:path>
              <a:moveTo>
                <a:pt x="2899558" y="3139316"/>
              </a:moveTo>
              <a:arcTo wR="1772112" hR="1772112" stAng="3029386" swAng="92266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B5404B6-637E-4778-BC13-16CE68AAED6D}">
      <dsp:nvSpPr>
        <dsp:cNvPr id="0" name=""/>
        <dsp:cNvSpPr/>
      </dsp:nvSpPr>
      <dsp:spPr>
        <a:xfrm>
          <a:off x="1569660" y="3544942"/>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Plan de investigación</a:t>
          </a:r>
        </a:p>
      </dsp:txBody>
      <dsp:txXfrm>
        <a:off x="1606415" y="3581697"/>
        <a:ext cx="1084849" cy="679423"/>
      </dsp:txXfrm>
    </dsp:sp>
    <dsp:sp modelId="{CD8BAE3C-C9E7-42AD-A101-92C876C206BA}">
      <dsp:nvSpPr>
        <dsp:cNvPr id="0" name=""/>
        <dsp:cNvSpPr/>
      </dsp:nvSpPr>
      <dsp:spPr>
        <a:xfrm>
          <a:off x="376727" y="377184"/>
          <a:ext cx="3544224" cy="3544224"/>
        </a:xfrm>
        <a:custGeom>
          <a:avLst/>
          <a:gdLst/>
          <a:ahLst/>
          <a:cxnLst/>
          <a:rect l="0" t="0" r="0" b="0"/>
          <a:pathLst>
            <a:path>
              <a:moveTo>
                <a:pt x="1047587" y="3389346"/>
              </a:moveTo>
              <a:arcTo wR="1772112" hR="1772112" stAng="6847950" swAng="92266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24A74FD-A65C-41D9-8EEE-E19438D9309C}">
      <dsp:nvSpPr>
        <dsp:cNvPr id="0" name=""/>
        <dsp:cNvSpPr/>
      </dsp:nvSpPr>
      <dsp:spPr>
        <a:xfrm>
          <a:off x="34966" y="2658886"/>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Matriz Curricular</a:t>
          </a:r>
        </a:p>
      </dsp:txBody>
      <dsp:txXfrm>
        <a:off x="71721" y="2695641"/>
        <a:ext cx="1084849" cy="679423"/>
      </dsp:txXfrm>
    </dsp:sp>
    <dsp:sp modelId="{ADF75AF1-8C32-44B8-BD64-DF04A077F7EC}">
      <dsp:nvSpPr>
        <dsp:cNvPr id="0" name=""/>
        <dsp:cNvSpPr/>
      </dsp:nvSpPr>
      <dsp:spPr>
        <a:xfrm>
          <a:off x="376727" y="377184"/>
          <a:ext cx="3544224" cy="3544224"/>
        </a:xfrm>
        <a:custGeom>
          <a:avLst/>
          <a:gdLst/>
          <a:ahLst/>
          <a:cxnLst/>
          <a:rect l="0" t="0" r="0" b="0"/>
          <a:pathLst>
            <a:path>
              <a:moveTo>
                <a:pt x="27579" y="2083538"/>
              </a:moveTo>
              <a:arcTo wR="1772112" hR="1772112" stAng="10192706" swAng="121458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BE61721-97AF-4ECF-9805-923C8C601CB3}">
      <dsp:nvSpPr>
        <dsp:cNvPr id="0" name=""/>
        <dsp:cNvSpPr/>
      </dsp:nvSpPr>
      <dsp:spPr>
        <a:xfrm>
          <a:off x="34966" y="886773"/>
          <a:ext cx="1158359" cy="752933"/>
        </a:xfrm>
        <a:prstGeom prst="roundRect">
          <a:avLst/>
        </a:prstGeom>
        <a:solidFill>
          <a:schemeClr val="accent2">
            <a:lumMod val="40000"/>
            <a:lumOff val="6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chemeClr val="tx1"/>
              </a:solidFill>
            </a:rPr>
            <a:t>Plan de estudios</a:t>
          </a:r>
        </a:p>
      </dsp:txBody>
      <dsp:txXfrm>
        <a:off x="71721" y="923528"/>
        <a:ext cx="1084849" cy="679423"/>
      </dsp:txXfrm>
    </dsp:sp>
    <dsp:sp modelId="{26537A6C-FED8-4821-B6CE-EFB66611AFB5}">
      <dsp:nvSpPr>
        <dsp:cNvPr id="0" name=""/>
        <dsp:cNvSpPr/>
      </dsp:nvSpPr>
      <dsp:spPr>
        <a:xfrm>
          <a:off x="376727" y="377184"/>
          <a:ext cx="3544224" cy="3544224"/>
        </a:xfrm>
        <a:custGeom>
          <a:avLst/>
          <a:gdLst/>
          <a:ahLst/>
          <a:cxnLst/>
          <a:rect l="0" t="0" r="0" b="0"/>
          <a:pathLst>
            <a:path>
              <a:moveTo>
                <a:pt x="644666" y="404908"/>
              </a:moveTo>
              <a:arcTo wR="1772112" hR="1772112" stAng="13829386" swAng="92266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8F81FF-E271-4011-BF38-8FCF3413AE0A}">
      <dsp:nvSpPr>
        <dsp:cNvPr id="0" name=""/>
        <dsp:cNvSpPr/>
      </dsp:nvSpPr>
      <dsp:spPr>
        <a:xfrm>
          <a:off x="324" y="15144"/>
          <a:ext cx="1669507" cy="834753"/>
        </a:xfrm>
        <a:prstGeom prst="roundRect">
          <a:avLst>
            <a:gd name="adj" fmla="val 10000"/>
          </a:avLst>
        </a:prstGeom>
        <a:solidFill>
          <a:schemeClr val="accent2">
            <a:lumMod val="40000"/>
            <a:lumOff val="6000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s-PE" sz="1700" b="1" kern="1200" dirty="0">
              <a:solidFill>
                <a:schemeClr val="tx1"/>
              </a:solidFill>
              <a:latin typeface="+mj-lt"/>
            </a:rPr>
            <a:t>Diagnóstico situacional participativo</a:t>
          </a:r>
          <a:r>
            <a:rPr lang="es-PE" sz="1700" kern="1200" dirty="0">
              <a:solidFill>
                <a:schemeClr val="tx1"/>
              </a:solidFill>
              <a:latin typeface="+mj-lt"/>
            </a:rPr>
            <a:t>: </a:t>
          </a:r>
          <a:endParaRPr lang="es-ES" sz="1700" kern="1200" dirty="0">
            <a:solidFill>
              <a:schemeClr val="tx1"/>
            </a:solidFill>
            <a:latin typeface="+mj-lt"/>
          </a:endParaRPr>
        </a:p>
      </dsp:txBody>
      <dsp:txXfrm>
        <a:off x="24773" y="39593"/>
        <a:ext cx="1620609" cy="785855"/>
      </dsp:txXfrm>
    </dsp:sp>
    <dsp:sp modelId="{646913C3-C213-45C9-9008-0D667BA68B50}">
      <dsp:nvSpPr>
        <dsp:cNvPr id="0" name=""/>
        <dsp:cNvSpPr/>
      </dsp:nvSpPr>
      <dsp:spPr>
        <a:xfrm>
          <a:off x="167274" y="849898"/>
          <a:ext cx="166950" cy="1731976"/>
        </a:xfrm>
        <a:custGeom>
          <a:avLst/>
          <a:gdLst/>
          <a:ahLst/>
          <a:cxnLst/>
          <a:rect l="0" t="0" r="0" b="0"/>
          <a:pathLst>
            <a:path>
              <a:moveTo>
                <a:pt x="0" y="0"/>
              </a:moveTo>
              <a:lnTo>
                <a:pt x="0" y="1731976"/>
              </a:lnTo>
              <a:lnTo>
                <a:pt x="166950" y="17319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502F14-0982-467C-B9CF-AC231AF3C7A0}">
      <dsp:nvSpPr>
        <dsp:cNvPr id="0" name=""/>
        <dsp:cNvSpPr/>
      </dsp:nvSpPr>
      <dsp:spPr>
        <a:xfrm>
          <a:off x="334225" y="1058587"/>
          <a:ext cx="2524335" cy="30465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just" defTabSz="622300">
            <a:lnSpc>
              <a:spcPct val="90000"/>
            </a:lnSpc>
            <a:spcBef>
              <a:spcPct val="0"/>
            </a:spcBef>
            <a:spcAft>
              <a:spcPct val="35000"/>
            </a:spcAft>
            <a:buNone/>
          </a:pPr>
          <a:r>
            <a:rPr lang="es-PE" sz="1400" b="0" kern="1200" dirty="0">
              <a:latin typeface="+mj-lt"/>
            </a:rPr>
            <a:t>La situación educativa de los estudiantes</a:t>
          </a:r>
        </a:p>
        <a:p>
          <a:pPr marL="0" lvl="0" indent="0" algn="just" defTabSz="622300">
            <a:lnSpc>
              <a:spcPct val="90000"/>
            </a:lnSpc>
            <a:spcBef>
              <a:spcPct val="0"/>
            </a:spcBef>
            <a:spcAft>
              <a:spcPct val="35000"/>
            </a:spcAft>
            <a:buNone/>
          </a:pPr>
          <a:r>
            <a:rPr lang="es-PE" sz="1400" b="0" kern="1200" dirty="0">
              <a:latin typeface="+mj-lt"/>
            </a:rPr>
            <a:t>Condiciones de bienestar</a:t>
          </a:r>
        </a:p>
        <a:p>
          <a:pPr marL="0" lvl="0" indent="0" algn="just" defTabSz="622300">
            <a:lnSpc>
              <a:spcPct val="90000"/>
            </a:lnSpc>
            <a:spcBef>
              <a:spcPct val="0"/>
            </a:spcBef>
            <a:spcAft>
              <a:spcPct val="35000"/>
            </a:spcAft>
            <a:buNone/>
          </a:pPr>
          <a:r>
            <a:rPr lang="es-PE" sz="1400" b="0" kern="1200" dirty="0">
              <a:latin typeface="+mj-lt"/>
            </a:rPr>
            <a:t>Caracterización del contexto de la IE  y de los estudiantes.</a:t>
          </a:r>
        </a:p>
        <a:p>
          <a:pPr marL="0" lvl="0" indent="0" algn="just" defTabSz="622300">
            <a:lnSpc>
              <a:spcPct val="90000"/>
            </a:lnSpc>
            <a:spcBef>
              <a:spcPct val="0"/>
            </a:spcBef>
            <a:spcAft>
              <a:spcPct val="35000"/>
            </a:spcAft>
            <a:buNone/>
          </a:pPr>
          <a:r>
            <a:rPr lang="es-PE" sz="1400" b="0" kern="1200" dirty="0">
              <a:latin typeface="+mj-lt"/>
            </a:rPr>
            <a:t>Actores sociales que contribuyan en la formación.</a:t>
          </a:r>
        </a:p>
        <a:p>
          <a:pPr marL="0" lvl="0" indent="0" algn="just" defTabSz="622300">
            <a:lnSpc>
              <a:spcPct val="90000"/>
            </a:lnSpc>
            <a:spcBef>
              <a:spcPct val="0"/>
            </a:spcBef>
            <a:spcAft>
              <a:spcPct val="35000"/>
            </a:spcAft>
            <a:buNone/>
          </a:pPr>
          <a:r>
            <a:rPr lang="es-PE" sz="1400" b="0" kern="1200" dirty="0">
              <a:latin typeface="+mj-lt"/>
            </a:rPr>
            <a:t>Situación sociolingüística cultural que considera la lengua originaria. </a:t>
          </a:r>
        </a:p>
        <a:p>
          <a:pPr marL="0" lvl="0" indent="0" algn="just" defTabSz="622300">
            <a:lnSpc>
              <a:spcPct val="90000"/>
            </a:lnSpc>
            <a:spcBef>
              <a:spcPct val="0"/>
            </a:spcBef>
            <a:spcAft>
              <a:spcPct val="35000"/>
            </a:spcAft>
            <a:buNone/>
          </a:pPr>
          <a:r>
            <a:rPr lang="es-PE" sz="1400" b="1"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xmlns:r="http://schemas.openxmlformats.org/officeDocument/2006/relationships" r:id="" action="ppaction://hlinksldjump"/>
            </a:rPr>
            <a:t>Diagnóstico de las demandas de formación.</a:t>
          </a:r>
          <a:endParaRPr lang="es-ES" sz="1400" b="0" kern="1200" dirty="0">
            <a:latin typeface="+mj-lt"/>
          </a:endParaRPr>
        </a:p>
      </dsp:txBody>
      <dsp:txXfrm>
        <a:off x="408160" y="1132522"/>
        <a:ext cx="2376465" cy="2898706"/>
      </dsp:txXfrm>
    </dsp:sp>
    <dsp:sp modelId="{78BDB26A-D216-4932-AA2F-8ED52877FC3A}">
      <dsp:nvSpPr>
        <dsp:cNvPr id="0" name=""/>
        <dsp:cNvSpPr/>
      </dsp:nvSpPr>
      <dsp:spPr>
        <a:xfrm>
          <a:off x="2942037" y="15144"/>
          <a:ext cx="1669507" cy="834753"/>
        </a:xfrm>
        <a:prstGeom prst="roundRect">
          <a:avLst>
            <a:gd name="adj" fmla="val 10000"/>
          </a:avLst>
        </a:prstGeom>
        <a:solidFill>
          <a:schemeClr val="accent4">
            <a:lumMod val="40000"/>
            <a:lumOff val="6000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s-PE" sz="1700" b="1" kern="1200" dirty="0">
              <a:solidFill>
                <a:schemeClr val="tx1"/>
              </a:solidFill>
              <a:latin typeface="+mj-lt"/>
            </a:rPr>
            <a:t>Perfil del egresado del CRFA</a:t>
          </a:r>
          <a:endParaRPr lang="es-ES" sz="1700" kern="1200" dirty="0">
            <a:solidFill>
              <a:schemeClr val="tx1"/>
            </a:solidFill>
            <a:latin typeface="+mj-lt"/>
          </a:endParaRPr>
        </a:p>
      </dsp:txBody>
      <dsp:txXfrm>
        <a:off x="2966486" y="39593"/>
        <a:ext cx="1620609" cy="785855"/>
      </dsp:txXfrm>
    </dsp:sp>
    <dsp:sp modelId="{F1CBB53C-1A2E-4EB2-A997-991B390EF9D9}">
      <dsp:nvSpPr>
        <dsp:cNvPr id="0" name=""/>
        <dsp:cNvSpPr/>
      </dsp:nvSpPr>
      <dsp:spPr>
        <a:xfrm>
          <a:off x="3108987" y="849898"/>
          <a:ext cx="183712" cy="1757336"/>
        </a:xfrm>
        <a:custGeom>
          <a:avLst/>
          <a:gdLst/>
          <a:ahLst/>
          <a:cxnLst/>
          <a:rect l="0" t="0" r="0" b="0"/>
          <a:pathLst>
            <a:path>
              <a:moveTo>
                <a:pt x="0" y="0"/>
              </a:moveTo>
              <a:lnTo>
                <a:pt x="0" y="1757336"/>
              </a:lnTo>
              <a:lnTo>
                <a:pt x="183712" y="1757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5A0EF2-455E-4B71-BA73-EEAF4CC9D8A3}">
      <dsp:nvSpPr>
        <dsp:cNvPr id="0" name=""/>
        <dsp:cNvSpPr/>
      </dsp:nvSpPr>
      <dsp:spPr>
        <a:xfrm>
          <a:off x="3292700" y="1326701"/>
          <a:ext cx="2076974" cy="256106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s-PE" sz="1400" b="0" kern="1200" dirty="0">
              <a:latin typeface="+mj-lt"/>
            </a:rPr>
            <a:t>El desarrollo personal y familiar.</a:t>
          </a:r>
        </a:p>
        <a:p>
          <a:pPr marL="0" lvl="0" indent="0" algn="l" defTabSz="622300">
            <a:lnSpc>
              <a:spcPct val="90000"/>
            </a:lnSpc>
            <a:spcBef>
              <a:spcPct val="0"/>
            </a:spcBef>
            <a:spcAft>
              <a:spcPct val="35000"/>
            </a:spcAft>
            <a:buNone/>
          </a:pPr>
          <a:r>
            <a:rPr lang="es-PE" sz="1400" b="0" kern="1200" dirty="0">
              <a:latin typeface="+mj-lt"/>
            </a:rPr>
            <a:t>El aspecto académico, </a:t>
          </a:r>
          <a:r>
            <a:rPr lang="es-ES" sz="1400" kern="1200" dirty="0">
              <a:solidFill>
                <a:schemeClr val="tx1"/>
              </a:solidFill>
            </a:rPr>
            <a:t>desarrollo de competencias y capacidades</a:t>
          </a:r>
          <a:r>
            <a:rPr lang="es-PE" sz="1400" b="0" kern="1200" dirty="0">
              <a:latin typeface="+mj-lt"/>
            </a:rPr>
            <a:t>.</a:t>
          </a:r>
        </a:p>
        <a:p>
          <a:pPr marL="0" lvl="0" indent="0" algn="l" defTabSz="622300">
            <a:lnSpc>
              <a:spcPct val="90000"/>
            </a:lnSpc>
            <a:spcBef>
              <a:spcPct val="0"/>
            </a:spcBef>
            <a:spcAft>
              <a:spcPct val="35000"/>
            </a:spcAft>
            <a:buNone/>
          </a:pPr>
          <a:r>
            <a:rPr lang="es-PE" sz="1400" b="0" kern="1200" dirty="0">
              <a:latin typeface="+mj-lt"/>
            </a:rPr>
            <a:t>La formación técnica productiva y/o empresarial.</a:t>
          </a:r>
          <a:endParaRPr lang="es-ES" sz="1400" b="0" kern="1200" dirty="0">
            <a:latin typeface="+mj-lt"/>
          </a:endParaRPr>
        </a:p>
      </dsp:txBody>
      <dsp:txXfrm>
        <a:off x="3353532" y="1387533"/>
        <a:ext cx="1955310" cy="2439402"/>
      </dsp:txXfrm>
    </dsp:sp>
    <dsp:sp modelId="{AA30D75B-6A71-4762-99B1-195F55341B26}">
      <dsp:nvSpPr>
        <dsp:cNvPr id="0" name=""/>
        <dsp:cNvSpPr/>
      </dsp:nvSpPr>
      <dsp:spPr>
        <a:xfrm>
          <a:off x="5436388" y="15144"/>
          <a:ext cx="1669507" cy="834753"/>
        </a:xfrm>
        <a:prstGeom prst="roundRect">
          <a:avLst>
            <a:gd name="adj" fmla="val 10000"/>
          </a:avLst>
        </a:prstGeom>
        <a:solidFill>
          <a:schemeClr val="accent4">
            <a:lumMod val="60000"/>
            <a:lumOff val="4000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s-PE" sz="1700" b="1" kern="1200" dirty="0">
              <a:solidFill>
                <a:schemeClr val="tx1"/>
              </a:solidFill>
              <a:latin typeface="+mj-lt"/>
              <a:hlinkClick xmlns:r="http://schemas.openxmlformats.org/officeDocument/2006/relationships" r:id="" action="ppaction://hlinksldjump"/>
            </a:rPr>
            <a:t>Centros de interés</a:t>
          </a:r>
          <a:r>
            <a:rPr lang="es-PE" sz="1700" b="1" kern="1200" dirty="0">
              <a:solidFill>
                <a:schemeClr val="tx1"/>
              </a:solidFill>
              <a:latin typeface="+mj-lt"/>
            </a:rPr>
            <a:t> </a:t>
          </a:r>
          <a:endParaRPr lang="es-ES" sz="1700" kern="1200" dirty="0">
            <a:solidFill>
              <a:schemeClr val="tx1"/>
            </a:solidFill>
            <a:latin typeface="+mj-lt"/>
          </a:endParaRPr>
        </a:p>
      </dsp:txBody>
      <dsp:txXfrm>
        <a:off x="5460837" y="39593"/>
        <a:ext cx="1620609" cy="785855"/>
      </dsp:txXfrm>
    </dsp:sp>
    <dsp:sp modelId="{C9C6CBC4-6F39-4B33-A47C-B92A1D9EE211}">
      <dsp:nvSpPr>
        <dsp:cNvPr id="0" name=""/>
        <dsp:cNvSpPr/>
      </dsp:nvSpPr>
      <dsp:spPr>
        <a:xfrm>
          <a:off x="5603339" y="849898"/>
          <a:ext cx="166950" cy="1549395"/>
        </a:xfrm>
        <a:custGeom>
          <a:avLst/>
          <a:gdLst/>
          <a:ahLst/>
          <a:cxnLst/>
          <a:rect l="0" t="0" r="0" b="0"/>
          <a:pathLst>
            <a:path>
              <a:moveTo>
                <a:pt x="0" y="0"/>
              </a:moveTo>
              <a:lnTo>
                <a:pt x="0" y="1549395"/>
              </a:lnTo>
              <a:lnTo>
                <a:pt x="166950" y="154939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6E1C9C-2EEF-49CE-BB57-98491605ED15}">
      <dsp:nvSpPr>
        <dsp:cNvPr id="0" name=""/>
        <dsp:cNvSpPr/>
      </dsp:nvSpPr>
      <dsp:spPr>
        <a:xfrm>
          <a:off x="5770290" y="1058587"/>
          <a:ext cx="2613447" cy="26814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just" defTabSz="622300">
            <a:lnSpc>
              <a:spcPct val="90000"/>
            </a:lnSpc>
            <a:spcBef>
              <a:spcPct val="0"/>
            </a:spcBef>
            <a:spcAft>
              <a:spcPct val="35000"/>
            </a:spcAft>
            <a:buNone/>
          </a:pPr>
          <a:r>
            <a:rPr lang="es-PE" sz="1400" b="0" kern="1200" dirty="0">
              <a:latin typeface="+mj-lt"/>
            </a:rPr>
            <a:t>Es el </a:t>
          </a:r>
          <a:r>
            <a:rPr lang="es-PE" sz="1400" b="1" kern="1200" dirty="0">
              <a:latin typeface="+mj-lt"/>
            </a:rPr>
            <a:t>eje generador </a:t>
          </a:r>
          <a:r>
            <a:rPr lang="es-PE" sz="1400" b="0" kern="1200" dirty="0">
              <a:latin typeface="+mj-lt"/>
            </a:rPr>
            <a:t>de los planes de Investigación. </a:t>
          </a:r>
        </a:p>
        <a:p>
          <a:pPr marL="0" lvl="0" indent="0" algn="just" defTabSz="622300">
            <a:lnSpc>
              <a:spcPct val="90000"/>
            </a:lnSpc>
            <a:spcBef>
              <a:spcPct val="0"/>
            </a:spcBef>
            <a:spcAft>
              <a:spcPct val="35000"/>
            </a:spcAft>
            <a:buNone/>
          </a:pPr>
          <a:r>
            <a:rPr lang="es-PE" sz="1400" b="0" kern="1200" dirty="0">
              <a:latin typeface="+mj-lt"/>
            </a:rPr>
            <a:t>Constituye el hilo conductor del proceso de aprendizaje que permite integrar las competencias que establece el CNEB.</a:t>
          </a:r>
          <a:endParaRPr lang="es-ES" sz="1400" b="0" kern="1200" dirty="0">
            <a:latin typeface="+mj-lt"/>
          </a:endParaRPr>
        </a:p>
      </dsp:txBody>
      <dsp:txXfrm>
        <a:off x="5846835" y="1135132"/>
        <a:ext cx="2460357" cy="2528323"/>
      </dsp:txXfrm>
    </dsp:sp>
    <dsp:sp modelId="{3334412B-2542-42C6-9C13-9D551AA4AA72}">
      <dsp:nvSpPr>
        <dsp:cNvPr id="0" name=""/>
        <dsp:cNvSpPr/>
      </dsp:nvSpPr>
      <dsp:spPr>
        <a:xfrm>
          <a:off x="8467213" y="15144"/>
          <a:ext cx="1669507" cy="834753"/>
        </a:xfrm>
        <a:prstGeom prst="roundRect">
          <a:avLst>
            <a:gd name="adj" fmla="val 10000"/>
          </a:avLst>
        </a:prstGeom>
        <a:solidFill>
          <a:schemeClr val="accent5">
            <a:lumMod val="40000"/>
            <a:lumOff val="6000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s-PE" sz="1700" b="1" kern="1200" dirty="0">
              <a:solidFill>
                <a:srgbClr val="000000"/>
              </a:solidFill>
              <a:effectLst/>
              <a:latin typeface="+mj-lt"/>
              <a:ea typeface="Calibri" panose="020F0502020204030204" pitchFamily="34" charset="0"/>
              <a:cs typeface="Times New Roman" panose="02020603050405020304" pitchFamily="18" charset="0"/>
            </a:rPr>
            <a:t>Matriz curricular </a:t>
          </a:r>
          <a:endParaRPr lang="es-ES" sz="1700" kern="1200" dirty="0">
            <a:latin typeface="+mj-lt"/>
          </a:endParaRPr>
        </a:p>
      </dsp:txBody>
      <dsp:txXfrm>
        <a:off x="8491662" y="39593"/>
        <a:ext cx="1620609" cy="785855"/>
      </dsp:txXfrm>
    </dsp:sp>
    <dsp:sp modelId="{FDDE432E-1A75-44DE-B6F2-74A2239B0ABD}">
      <dsp:nvSpPr>
        <dsp:cNvPr id="0" name=""/>
        <dsp:cNvSpPr/>
      </dsp:nvSpPr>
      <dsp:spPr>
        <a:xfrm>
          <a:off x="8634163" y="849898"/>
          <a:ext cx="166950" cy="1602356"/>
        </a:xfrm>
        <a:custGeom>
          <a:avLst/>
          <a:gdLst/>
          <a:ahLst/>
          <a:cxnLst/>
          <a:rect l="0" t="0" r="0" b="0"/>
          <a:pathLst>
            <a:path>
              <a:moveTo>
                <a:pt x="0" y="0"/>
              </a:moveTo>
              <a:lnTo>
                <a:pt x="0" y="1602356"/>
              </a:lnTo>
              <a:lnTo>
                <a:pt x="166950" y="16023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82C054-F2FF-4E9F-BA17-D663ACDAAD26}">
      <dsp:nvSpPr>
        <dsp:cNvPr id="0" name=""/>
        <dsp:cNvSpPr/>
      </dsp:nvSpPr>
      <dsp:spPr>
        <a:xfrm>
          <a:off x="8801114" y="1058587"/>
          <a:ext cx="2245902" cy="2787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just" defTabSz="622300">
            <a:lnSpc>
              <a:spcPct val="90000"/>
            </a:lnSpc>
            <a:spcBef>
              <a:spcPct val="0"/>
            </a:spcBef>
            <a:spcAft>
              <a:spcPct val="35000"/>
            </a:spcAft>
            <a:buNone/>
          </a:pPr>
          <a:r>
            <a:rPr lang="es-PE" sz="1400" b="0" kern="1200" dirty="0">
              <a:latin typeface="+mj-lt"/>
            </a:rPr>
            <a:t>Es un </a:t>
          </a:r>
          <a:r>
            <a:rPr lang="es-PE" sz="1400" b="1" kern="1200" dirty="0">
              <a:latin typeface="+mj-lt"/>
            </a:rPr>
            <a:t>elemento del Plan de Formación  </a:t>
          </a:r>
          <a:r>
            <a:rPr lang="es-PE" sz="1400" b="0" kern="1200" dirty="0">
              <a:latin typeface="+mj-lt"/>
            </a:rPr>
            <a:t>que facilita el proceso de planificación curricular.</a:t>
          </a:r>
        </a:p>
        <a:p>
          <a:pPr marL="0" lvl="0" indent="0" algn="just" defTabSz="622300">
            <a:lnSpc>
              <a:spcPct val="90000"/>
            </a:lnSpc>
            <a:spcBef>
              <a:spcPct val="0"/>
            </a:spcBef>
            <a:spcAft>
              <a:spcPct val="35000"/>
            </a:spcAft>
            <a:buNone/>
          </a:pPr>
          <a:r>
            <a:rPr lang="es-PE" sz="1400" b="0" kern="1200" dirty="0">
              <a:latin typeface="+mj-lt"/>
            </a:rPr>
            <a:t>Es elaborada de manera colegiada entre los docentes, liderada por el director del CRFA.</a:t>
          </a:r>
          <a:endParaRPr lang="es-ES" sz="1400" b="0" kern="1200" dirty="0">
            <a:latin typeface="+mj-lt"/>
          </a:endParaRPr>
        </a:p>
      </dsp:txBody>
      <dsp:txXfrm>
        <a:off x="8866894" y="1124367"/>
        <a:ext cx="2114342" cy="26557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CF3D6-DA61-4AF9-9CD4-0F09CE4A1791}">
      <dsp:nvSpPr>
        <dsp:cNvPr id="0" name=""/>
        <dsp:cNvSpPr/>
      </dsp:nvSpPr>
      <dsp:spPr>
        <a:xfrm>
          <a:off x="2276913" y="1048782"/>
          <a:ext cx="831865" cy="831865"/>
        </a:xfrm>
        <a:prstGeom prst="round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s-MX" sz="1800" b="1" kern="1200" dirty="0">
              <a:solidFill>
                <a:schemeClr val="tx1"/>
              </a:solidFill>
            </a:rPr>
            <a:t>Etapas</a:t>
          </a:r>
          <a:endParaRPr lang="es-PE" sz="1800" b="1" kern="1200" dirty="0">
            <a:solidFill>
              <a:schemeClr val="tx1"/>
            </a:solidFill>
          </a:endParaRPr>
        </a:p>
      </dsp:txBody>
      <dsp:txXfrm>
        <a:off x="2317521" y="1089390"/>
        <a:ext cx="750649" cy="750649"/>
      </dsp:txXfrm>
    </dsp:sp>
    <dsp:sp modelId="{3C900F83-DDCA-4CE1-8FE3-7E5571FD246A}">
      <dsp:nvSpPr>
        <dsp:cNvPr id="0" name=""/>
        <dsp:cNvSpPr/>
      </dsp:nvSpPr>
      <dsp:spPr>
        <a:xfrm rot="16069628">
          <a:off x="2499318" y="877652"/>
          <a:ext cx="342506" cy="0"/>
        </a:xfrm>
        <a:custGeom>
          <a:avLst/>
          <a:gdLst/>
          <a:ahLst/>
          <a:cxnLst/>
          <a:rect l="0" t="0" r="0" b="0"/>
          <a:pathLst>
            <a:path>
              <a:moveTo>
                <a:pt x="0" y="0"/>
              </a:moveTo>
              <a:lnTo>
                <a:pt x="342506" y="0"/>
              </a:lnTo>
            </a:path>
          </a:pathLst>
        </a:custGeom>
        <a:noFill/>
        <a:ln w="1270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D25C045-2F35-41B6-842C-F416967E4351}">
      <dsp:nvSpPr>
        <dsp:cNvPr id="0" name=""/>
        <dsp:cNvSpPr/>
      </dsp:nvSpPr>
      <dsp:spPr>
        <a:xfrm>
          <a:off x="1921161" y="149172"/>
          <a:ext cx="1464688" cy="557350"/>
        </a:xfrm>
        <a:prstGeom prst="roundRect">
          <a:avLst/>
        </a:prstGeom>
        <a:solidFill>
          <a:schemeClr val="accent4">
            <a:hueOff val="3266964"/>
            <a:satOff val="-13592"/>
            <a:lumOff val="320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s-MX" sz="1300" b="1" kern="1200" dirty="0">
              <a:solidFill>
                <a:schemeClr val="accent1">
                  <a:lumMod val="75000"/>
                </a:schemeClr>
              </a:solidFill>
            </a:rPr>
            <a:t>Sistematización</a:t>
          </a:r>
          <a:r>
            <a:rPr lang="es-MX" sz="1300" b="1" kern="1200" baseline="0" dirty="0">
              <a:solidFill>
                <a:schemeClr val="accent1">
                  <a:lumMod val="75000"/>
                </a:schemeClr>
              </a:solidFill>
            </a:rPr>
            <a:t> de la información</a:t>
          </a:r>
          <a:endParaRPr lang="es-PE" sz="1300" b="1" kern="1200" dirty="0">
            <a:solidFill>
              <a:schemeClr val="accent1">
                <a:lumMod val="75000"/>
              </a:schemeClr>
            </a:solidFill>
          </a:endParaRPr>
        </a:p>
      </dsp:txBody>
      <dsp:txXfrm>
        <a:off x="1948369" y="176380"/>
        <a:ext cx="1410272" cy="502934"/>
      </dsp:txXfrm>
    </dsp:sp>
    <dsp:sp modelId="{84A34501-1336-4C87-9138-C6C99B837B57}">
      <dsp:nvSpPr>
        <dsp:cNvPr id="0" name=""/>
        <dsp:cNvSpPr/>
      </dsp:nvSpPr>
      <dsp:spPr>
        <a:xfrm rot="2370580">
          <a:off x="3062332" y="1937032"/>
          <a:ext cx="406566" cy="0"/>
        </a:xfrm>
        <a:custGeom>
          <a:avLst/>
          <a:gdLst/>
          <a:ahLst/>
          <a:cxnLst/>
          <a:rect l="0" t="0" r="0" b="0"/>
          <a:pathLst>
            <a:path>
              <a:moveTo>
                <a:pt x="0" y="0"/>
              </a:moveTo>
              <a:lnTo>
                <a:pt x="406566" y="0"/>
              </a:lnTo>
            </a:path>
          </a:pathLst>
        </a:custGeom>
        <a:noFill/>
        <a:ln w="1270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EB0E3B4-110A-4E57-B842-625580840E8A}">
      <dsp:nvSpPr>
        <dsp:cNvPr id="0" name=""/>
        <dsp:cNvSpPr/>
      </dsp:nvSpPr>
      <dsp:spPr>
        <a:xfrm>
          <a:off x="3108775" y="2066363"/>
          <a:ext cx="1303240" cy="557350"/>
        </a:xfrm>
        <a:prstGeom prst="roundRect">
          <a:avLst/>
        </a:prstGeom>
        <a:solidFill>
          <a:schemeClr val="accent4">
            <a:hueOff val="6533927"/>
            <a:satOff val="-27185"/>
            <a:lumOff val="640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chemeClr val="accent1">
                  <a:lumMod val="75000"/>
                </a:schemeClr>
              </a:solidFill>
            </a:rPr>
            <a:t>Análisis de la información</a:t>
          </a:r>
          <a:endParaRPr lang="es-PE" sz="1400" b="1" kern="1200" dirty="0">
            <a:solidFill>
              <a:schemeClr val="accent1">
                <a:lumMod val="75000"/>
              </a:schemeClr>
            </a:solidFill>
          </a:endParaRPr>
        </a:p>
      </dsp:txBody>
      <dsp:txXfrm>
        <a:off x="3135983" y="2093571"/>
        <a:ext cx="1248824" cy="502934"/>
      </dsp:txXfrm>
    </dsp:sp>
    <dsp:sp modelId="{78FEA3A8-DEA9-45D3-B708-1ACFCE4DAEBF}">
      <dsp:nvSpPr>
        <dsp:cNvPr id="0" name=""/>
        <dsp:cNvSpPr/>
      </dsp:nvSpPr>
      <dsp:spPr>
        <a:xfrm rot="8548512">
          <a:off x="1861534" y="1925260"/>
          <a:ext cx="463311" cy="0"/>
        </a:xfrm>
        <a:custGeom>
          <a:avLst/>
          <a:gdLst/>
          <a:ahLst/>
          <a:cxnLst/>
          <a:rect l="0" t="0" r="0" b="0"/>
          <a:pathLst>
            <a:path>
              <a:moveTo>
                <a:pt x="0" y="0"/>
              </a:moveTo>
              <a:lnTo>
                <a:pt x="463311" y="0"/>
              </a:lnTo>
            </a:path>
          </a:pathLst>
        </a:custGeom>
        <a:noFill/>
        <a:ln w="1270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E4342CB-C411-4B3F-9F78-A8BEF23839AF}">
      <dsp:nvSpPr>
        <dsp:cNvPr id="0" name=""/>
        <dsp:cNvSpPr/>
      </dsp:nvSpPr>
      <dsp:spPr>
        <a:xfrm>
          <a:off x="845783" y="2066363"/>
          <a:ext cx="1401663" cy="557350"/>
        </a:xfrm>
        <a:prstGeom prst="roundRect">
          <a:avLst/>
        </a:prstGeom>
        <a:solidFill>
          <a:schemeClr val="accent4">
            <a:hueOff val="9800891"/>
            <a:satOff val="-40777"/>
            <a:lumOff val="960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s-MX" sz="1400" b="1" kern="1200" dirty="0">
              <a:solidFill>
                <a:schemeClr val="accent1">
                  <a:lumMod val="75000"/>
                </a:schemeClr>
              </a:solidFill>
            </a:rPr>
            <a:t>Recojo</a:t>
          </a:r>
          <a:r>
            <a:rPr lang="es-MX" sz="1400" b="1" kern="1200" baseline="0" dirty="0">
              <a:solidFill>
                <a:schemeClr val="accent1">
                  <a:lumMod val="75000"/>
                </a:schemeClr>
              </a:solidFill>
            </a:rPr>
            <a:t> De información</a:t>
          </a:r>
          <a:endParaRPr lang="es-PE" sz="1400" b="1" kern="1200" dirty="0">
            <a:solidFill>
              <a:schemeClr val="accent1">
                <a:lumMod val="75000"/>
              </a:schemeClr>
            </a:solidFill>
          </a:endParaRPr>
        </a:p>
      </dsp:txBody>
      <dsp:txXfrm>
        <a:off x="872991" y="2093571"/>
        <a:ext cx="1347247" cy="5029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4AF23A-BC95-42ED-BEE4-E56CC99B1CE6}">
      <dsp:nvSpPr>
        <dsp:cNvPr id="0" name=""/>
        <dsp:cNvSpPr/>
      </dsp:nvSpPr>
      <dsp:spPr>
        <a:xfrm>
          <a:off x="40619" y="540491"/>
          <a:ext cx="2112510" cy="1455519"/>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034DEB-7BA5-41B2-B846-6148CBF4DA02}">
      <dsp:nvSpPr>
        <dsp:cNvPr id="0" name=""/>
        <dsp:cNvSpPr/>
      </dsp:nvSpPr>
      <dsp:spPr>
        <a:xfrm>
          <a:off x="23381" y="2182495"/>
          <a:ext cx="2112510" cy="783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just" defTabSz="711200">
            <a:lnSpc>
              <a:spcPct val="90000"/>
            </a:lnSpc>
            <a:spcBef>
              <a:spcPct val="0"/>
            </a:spcBef>
            <a:spcAft>
              <a:spcPct val="35000"/>
            </a:spcAft>
            <a:buNone/>
          </a:pPr>
          <a:r>
            <a:rPr lang="es-ES" sz="1600" kern="1200" dirty="0"/>
            <a:t> </a:t>
          </a:r>
          <a:r>
            <a:rPr lang="es-ES" sz="1600" b="1" kern="1200" dirty="0">
              <a:solidFill>
                <a:srgbClr val="002060"/>
              </a:solidFill>
            </a:rPr>
            <a:t>La situacional educativa de los estudiantes: </a:t>
          </a:r>
        </a:p>
        <a:p>
          <a:pPr marL="0" lvl="0" indent="0" algn="just" defTabSz="711200">
            <a:lnSpc>
              <a:spcPct val="90000"/>
            </a:lnSpc>
            <a:spcBef>
              <a:spcPct val="0"/>
            </a:spcBef>
            <a:spcAft>
              <a:spcPct val="35000"/>
            </a:spcAft>
            <a:buNone/>
          </a:pPr>
          <a:r>
            <a:rPr lang="es-ES" sz="1400" kern="1200" dirty="0">
              <a:solidFill>
                <a:schemeClr val="tx1"/>
              </a:solidFill>
            </a:rPr>
            <a:t>Consiste en diagnosticar y caracterizar el nivel educativo, comprender que tienen una identidad y cultura propia, reconocer sus diferencias y heterogeneidades</a:t>
          </a:r>
        </a:p>
      </dsp:txBody>
      <dsp:txXfrm>
        <a:off x="23381" y="2182495"/>
        <a:ext cx="2112510" cy="783741"/>
      </dsp:txXfrm>
    </dsp:sp>
    <dsp:sp modelId="{683F967D-A6D1-4447-A76D-413EE54ACC87}">
      <dsp:nvSpPr>
        <dsp:cNvPr id="0" name=""/>
        <dsp:cNvSpPr/>
      </dsp:nvSpPr>
      <dsp:spPr>
        <a:xfrm>
          <a:off x="2399115" y="540491"/>
          <a:ext cx="2112510" cy="1455519"/>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7000" r="-3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0BE2A4-6877-4287-8380-3567FAACDDF5}">
      <dsp:nvSpPr>
        <dsp:cNvPr id="0" name=""/>
        <dsp:cNvSpPr/>
      </dsp:nvSpPr>
      <dsp:spPr>
        <a:xfrm>
          <a:off x="2399115" y="2303269"/>
          <a:ext cx="2112510" cy="783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just" defTabSz="711200">
            <a:lnSpc>
              <a:spcPct val="90000"/>
            </a:lnSpc>
            <a:spcBef>
              <a:spcPct val="0"/>
            </a:spcBef>
            <a:spcAft>
              <a:spcPct val="35000"/>
            </a:spcAft>
            <a:buNone/>
          </a:pPr>
          <a:r>
            <a:rPr lang="es-ES" sz="1600" b="1" kern="1200" dirty="0">
              <a:solidFill>
                <a:srgbClr val="002060"/>
              </a:solidFill>
            </a:rPr>
            <a:t>Condiciones de Bienestar</a:t>
          </a:r>
        </a:p>
        <a:p>
          <a:pPr marL="0" lvl="0" indent="0" algn="just" defTabSz="711200">
            <a:lnSpc>
              <a:spcPct val="90000"/>
            </a:lnSpc>
            <a:spcBef>
              <a:spcPct val="0"/>
            </a:spcBef>
            <a:spcAft>
              <a:spcPct val="35000"/>
            </a:spcAft>
            <a:buNone/>
          </a:pPr>
          <a:r>
            <a:rPr lang="es-ES" sz="1400" kern="1200" dirty="0">
              <a:solidFill>
                <a:schemeClr val="tx1"/>
              </a:solidFill>
            </a:rPr>
            <a:t>acceso al registro nacional de identidad (DNI) y al Seguro integral de Salud (SIS), el estado  de salud  asociadas a discapacidad u otras enfermedades), </a:t>
          </a:r>
        </a:p>
      </dsp:txBody>
      <dsp:txXfrm>
        <a:off x="2399115" y="2303269"/>
        <a:ext cx="2112510" cy="783741"/>
      </dsp:txXfrm>
    </dsp:sp>
    <dsp:sp modelId="{3A1C2752-6857-4818-AA10-95EC9D2AD463}">
      <dsp:nvSpPr>
        <dsp:cNvPr id="0" name=""/>
        <dsp:cNvSpPr/>
      </dsp:nvSpPr>
      <dsp:spPr>
        <a:xfrm>
          <a:off x="4642923" y="540491"/>
          <a:ext cx="2112510" cy="1455519"/>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7000" r="-2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F0C9CB-8DC2-4AE5-8844-D2D980E29F90}">
      <dsp:nvSpPr>
        <dsp:cNvPr id="0" name=""/>
        <dsp:cNvSpPr/>
      </dsp:nvSpPr>
      <dsp:spPr>
        <a:xfrm>
          <a:off x="4654372" y="2286011"/>
          <a:ext cx="2112510" cy="783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just" defTabSz="711200">
            <a:lnSpc>
              <a:spcPct val="90000"/>
            </a:lnSpc>
            <a:spcBef>
              <a:spcPct val="0"/>
            </a:spcBef>
            <a:spcAft>
              <a:spcPct val="35000"/>
            </a:spcAft>
            <a:buNone/>
          </a:pPr>
          <a:r>
            <a:rPr lang="es-ES" sz="1600" b="1" kern="1200" dirty="0">
              <a:solidFill>
                <a:srgbClr val="002060"/>
              </a:solidFill>
            </a:rPr>
            <a:t>Caracterización del contexto de la IE CRFA..</a:t>
          </a:r>
        </a:p>
        <a:p>
          <a:pPr marL="0" lvl="0" indent="0" algn="just" defTabSz="711200">
            <a:lnSpc>
              <a:spcPct val="90000"/>
            </a:lnSpc>
            <a:spcBef>
              <a:spcPct val="0"/>
            </a:spcBef>
            <a:spcAft>
              <a:spcPct val="35000"/>
            </a:spcAft>
            <a:buNone/>
          </a:pPr>
          <a:r>
            <a:rPr lang="es-ES" sz="1400" b="0" kern="1200" dirty="0">
              <a:solidFill>
                <a:schemeClr val="tx1"/>
              </a:solidFill>
            </a:rPr>
            <a:t>problemática, las potencialidades, las demandas educativas, las actividades comunales, las tecnologías disponibles, así como las actividades productivas, empresariales </a:t>
          </a:r>
        </a:p>
      </dsp:txBody>
      <dsp:txXfrm>
        <a:off x="4654372" y="2286011"/>
        <a:ext cx="2112510" cy="783741"/>
      </dsp:txXfrm>
    </dsp:sp>
    <dsp:sp modelId="{17AC924A-24E3-4B6C-9319-0301B5A25ED3}">
      <dsp:nvSpPr>
        <dsp:cNvPr id="0" name=""/>
        <dsp:cNvSpPr/>
      </dsp:nvSpPr>
      <dsp:spPr>
        <a:xfrm>
          <a:off x="6908658" y="540491"/>
          <a:ext cx="2112510" cy="1455519"/>
        </a:xfrm>
        <a:prstGeom prst="round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46A51F-B9F7-4A2E-A965-C95A7F3884CE}">
      <dsp:nvSpPr>
        <dsp:cNvPr id="0" name=""/>
        <dsp:cNvSpPr/>
      </dsp:nvSpPr>
      <dsp:spPr>
        <a:xfrm>
          <a:off x="6943176" y="2251503"/>
          <a:ext cx="2112510" cy="783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just" defTabSz="711200">
            <a:lnSpc>
              <a:spcPct val="90000"/>
            </a:lnSpc>
            <a:spcBef>
              <a:spcPct val="0"/>
            </a:spcBef>
            <a:spcAft>
              <a:spcPct val="35000"/>
            </a:spcAft>
            <a:buNone/>
          </a:pPr>
          <a:r>
            <a:rPr lang="es-ES" sz="1600" b="1" kern="1200" dirty="0">
              <a:solidFill>
                <a:srgbClr val="002060"/>
              </a:solidFill>
            </a:rPr>
            <a:t>Actores sociales que contribuyen  a la formación</a:t>
          </a:r>
          <a:r>
            <a:rPr lang="es-ES" sz="1600" b="1" kern="1200" dirty="0">
              <a:solidFill>
                <a:schemeClr val="tx1"/>
              </a:solidFill>
            </a:rPr>
            <a:t>.</a:t>
          </a:r>
        </a:p>
        <a:p>
          <a:pPr marL="0" lvl="0" indent="0" algn="just" defTabSz="711200">
            <a:lnSpc>
              <a:spcPct val="90000"/>
            </a:lnSpc>
            <a:spcBef>
              <a:spcPct val="0"/>
            </a:spcBef>
            <a:spcAft>
              <a:spcPct val="35000"/>
            </a:spcAft>
            <a:buNone/>
          </a:pPr>
          <a:r>
            <a:rPr lang="es-ES" sz="1400" kern="1200" dirty="0">
              <a:solidFill>
                <a:schemeClr val="tx1"/>
              </a:solidFill>
            </a:rPr>
            <a:t>como una oportunidad potencial para el desarrollo de la propuesta, entre ellos, organizaciones, instituciones, (PNP,  Salud, el Ministerio Público, el Juez de Paz, el Gobernador, los Apus, la DEMUNA,</a:t>
          </a:r>
        </a:p>
      </dsp:txBody>
      <dsp:txXfrm>
        <a:off x="6943176" y="2251503"/>
        <a:ext cx="2112510" cy="783741"/>
      </dsp:txXfrm>
    </dsp:sp>
    <dsp:sp modelId="{E35683E3-5A99-4E28-80E7-05EFA63CC3E5}">
      <dsp:nvSpPr>
        <dsp:cNvPr id="0" name=""/>
        <dsp:cNvSpPr/>
      </dsp:nvSpPr>
      <dsp:spPr>
        <a:xfrm>
          <a:off x="9307647" y="540491"/>
          <a:ext cx="2112510" cy="1455519"/>
        </a:xfrm>
        <a:prstGeom prst="roundRect">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86108A-9E55-4274-AD87-C8729F7073D5}">
      <dsp:nvSpPr>
        <dsp:cNvPr id="0" name=""/>
        <dsp:cNvSpPr/>
      </dsp:nvSpPr>
      <dsp:spPr>
        <a:xfrm>
          <a:off x="9307647" y="2303269"/>
          <a:ext cx="2112510" cy="783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just" defTabSz="711200">
            <a:lnSpc>
              <a:spcPct val="90000"/>
            </a:lnSpc>
            <a:spcBef>
              <a:spcPct val="0"/>
            </a:spcBef>
            <a:spcAft>
              <a:spcPct val="35000"/>
            </a:spcAft>
            <a:buNone/>
          </a:pPr>
          <a:r>
            <a:rPr lang="es-ES" sz="1600" b="1" kern="1200" dirty="0">
              <a:solidFill>
                <a:srgbClr val="002060"/>
              </a:solidFill>
            </a:rPr>
            <a:t>Situación sociolingüística cultural</a:t>
          </a:r>
        </a:p>
        <a:p>
          <a:pPr marL="0" lvl="0" indent="0" algn="just" defTabSz="711200">
            <a:lnSpc>
              <a:spcPct val="90000"/>
            </a:lnSpc>
            <a:spcBef>
              <a:spcPct val="0"/>
            </a:spcBef>
            <a:spcAft>
              <a:spcPct val="35000"/>
            </a:spcAft>
            <a:buNone/>
          </a:pPr>
          <a:r>
            <a:rPr lang="es-ES" sz="1400" kern="1200" dirty="0">
              <a:solidFill>
                <a:schemeClr val="tx1"/>
              </a:solidFill>
            </a:rPr>
            <a:t>Considera la lengua originaria de los estudiantes y familias, costumbres, sus prácticas de convivencia, sus formas de abordar y afrontar los conflictos</a:t>
          </a:r>
        </a:p>
      </dsp:txBody>
      <dsp:txXfrm>
        <a:off x="9307647" y="2303269"/>
        <a:ext cx="2112510" cy="7837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C1F198-3878-4CBA-94B6-475780F8CDDA}">
      <dsp:nvSpPr>
        <dsp:cNvPr id="0" name=""/>
        <dsp:cNvSpPr/>
      </dsp:nvSpPr>
      <dsp:spPr>
        <a:xfrm>
          <a:off x="1219775" y="2374023"/>
          <a:ext cx="71543" cy="71543"/>
        </a:xfrm>
        <a:prstGeom prst="ellips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B3D008-8C1A-4671-B141-296A52B5DE4B}">
      <dsp:nvSpPr>
        <dsp:cNvPr id="0" name=""/>
        <dsp:cNvSpPr/>
      </dsp:nvSpPr>
      <dsp:spPr>
        <a:xfrm>
          <a:off x="1084915" y="2438943"/>
          <a:ext cx="71543" cy="71543"/>
        </a:xfrm>
        <a:prstGeom prst="ellipse">
          <a:avLst/>
        </a:prstGeom>
        <a:solidFill>
          <a:schemeClr val="accent4">
            <a:hueOff val="890990"/>
            <a:satOff val="-3707"/>
            <a:lumOff val="873"/>
            <a:alphaOff val="0"/>
          </a:schemeClr>
        </a:solidFill>
        <a:ln w="12700" cap="flat" cmpd="sng" algn="ctr">
          <a:solidFill>
            <a:schemeClr val="accent4">
              <a:hueOff val="890990"/>
              <a:satOff val="-3707"/>
              <a:lumOff val="8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D0B3E6-5269-4667-8A70-800D135CAB7B}">
      <dsp:nvSpPr>
        <dsp:cNvPr id="0" name=""/>
        <dsp:cNvSpPr/>
      </dsp:nvSpPr>
      <dsp:spPr>
        <a:xfrm>
          <a:off x="943617" y="2490223"/>
          <a:ext cx="71543" cy="71543"/>
        </a:xfrm>
        <a:prstGeom prst="ellipse">
          <a:avLst/>
        </a:prstGeom>
        <a:solidFill>
          <a:schemeClr val="accent4">
            <a:hueOff val="1781980"/>
            <a:satOff val="-7414"/>
            <a:lumOff val="1747"/>
            <a:alphaOff val="0"/>
          </a:schemeClr>
        </a:solidFill>
        <a:ln w="12700" cap="flat" cmpd="sng" algn="ctr">
          <a:solidFill>
            <a:schemeClr val="accent4">
              <a:hueOff val="1781980"/>
              <a:satOff val="-7414"/>
              <a:lumOff val="174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D6FDA4-EEFC-49BC-B5EA-2D37324DB31A}">
      <dsp:nvSpPr>
        <dsp:cNvPr id="0" name=""/>
        <dsp:cNvSpPr/>
      </dsp:nvSpPr>
      <dsp:spPr>
        <a:xfrm>
          <a:off x="1867243" y="1622517"/>
          <a:ext cx="71543" cy="71543"/>
        </a:xfrm>
        <a:prstGeom prst="ellipse">
          <a:avLst/>
        </a:prstGeom>
        <a:solidFill>
          <a:schemeClr val="accent4">
            <a:hueOff val="2672970"/>
            <a:satOff val="-11121"/>
            <a:lumOff val="2620"/>
            <a:alphaOff val="0"/>
          </a:schemeClr>
        </a:solidFill>
        <a:ln w="12700" cap="flat" cmpd="sng" algn="ctr">
          <a:solidFill>
            <a:schemeClr val="accent4">
              <a:hueOff val="2672970"/>
              <a:satOff val="-11121"/>
              <a:lumOff val="262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FFB767-AD05-472B-BBC9-448C0FAFEE72}">
      <dsp:nvSpPr>
        <dsp:cNvPr id="0" name=""/>
        <dsp:cNvSpPr/>
      </dsp:nvSpPr>
      <dsp:spPr>
        <a:xfrm>
          <a:off x="1812870" y="1754630"/>
          <a:ext cx="71543" cy="71543"/>
        </a:xfrm>
        <a:prstGeom prst="ellipse">
          <a:avLst/>
        </a:prstGeom>
        <a:solidFill>
          <a:schemeClr val="accent4">
            <a:hueOff val="3563960"/>
            <a:satOff val="-14828"/>
            <a:lumOff val="3494"/>
            <a:alphaOff val="0"/>
          </a:schemeClr>
        </a:solidFill>
        <a:ln w="12700" cap="flat" cmpd="sng" algn="ctr">
          <a:solidFill>
            <a:schemeClr val="accent4">
              <a:hueOff val="3563960"/>
              <a:satOff val="-14828"/>
              <a:lumOff val="34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D29CBE-4289-42B7-B947-0D897AE23056}">
      <dsp:nvSpPr>
        <dsp:cNvPr id="0" name=""/>
        <dsp:cNvSpPr/>
      </dsp:nvSpPr>
      <dsp:spPr>
        <a:xfrm>
          <a:off x="1774236" y="628001"/>
          <a:ext cx="71543" cy="71543"/>
        </a:xfrm>
        <a:prstGeom prst="ellipse">
          <a:avLst/>
        </a:prstGeom>
        <a:solidFill>
          <a:schemeClr val="accent4">
            <a:hueOff val="4454951"/>
            <a:satOff val="-18535"/>
            <a:lumOff val="4367"/>
            <a:alphaOff val="0"/>
          </a:schemeClr>
        </a:solidFill>
        <a:ln w="12700" cap="flat" cmpd="sng" algn="ctr">
          <a:solidFill>
            <a:schemeClr val="accent4">
              <a:hueOff val="4454951"/>
              <a:satOff val="-18535"/>
              <a:lumOff val="436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56D298-87FC-46CD-ABC3-D24AFFE5C77C}">
      <dsp:nvSpPr>
        <dsp:cNvPr id="0" name=""/>
        <dsp:cNvSpPr/>
      </dsp:nvSpPr>
      <dsp:spPr>
        <a:xfrm>
          <a:off x="1873682" y="564850"/>
          <a:ext cx="71543" cy="71543"/>
        </a:xfrm>
        <a:prstGeom prst="ellipse">
          <a:avLst/>
        </a:prstGeom>
        <a:solidFill>
          <a:schemeClr val="accent4">
            <a:hueOff val="5345940"/>
            <a:satOff val="-22242"/>
            <a:lumOff val="5241"/>
            <a:alphaOff val="0"/>
          </a:schemeClr>
        </a:solidFill>
        <a:ln w="12700" cap="flat" cmpd="sng" algn="ctr">
          <a:solidFill>
            <a:schemeClr val="accent4">
              <a:hueOff val="5345940"/>
              <a:satOff val="-22242"/>
              <a:lumOff val="52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4ABB62-7DDD-444A-BA71-9D13751C5AD2}">
      <dsp:nvSpPr>
        <dsp:cNvPr id="0" name=""/>
        <dsp:cNvSpPr/>
      </dsp:nvSpPr>
      <dsp:spPr>
        <a:xfrm>
          <a:off x="1973127" y="501698"/>
          <a:ext cx="71543" cy="71543"/>
        </a:xfrm>
        <a:prstGeom prst="ellipse">
          <a:avLst/>
        </a:prstGeom>
        <a:solidFill>
          <a:schemeClr val="accent4">
            <a:hueOff val="6236930"/>
            <a:satOff val="-25949"/>
            <a:lumOff val="6114"/>
            <a:alphaOff val="0"/>
          </a:schemeClr>
        </a:solidFill>
        <a:ln w="12700" cap="flat" cmpd="sng" algn="ctr">
          <a:solidFill>
            <a:schemeClr val="accent4">
              <a:hueOff val="6236930"/>
              <a:satOff val="-25949"/>
              <a:lumOff val="61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ECA974-4AB2-485C-9801-F32DF30A7A64}">
      <dsp:nvSpPr>
        <dsp:cNvPr id="0" name=""/>
        <dsp:cNvSpPr/>
      </dsp:nvSpPr>
      <dsp:spPr>
        <a:xfrm>
          <a:off x="2072573" y="564850"/>
          <a:ext cx="71543" cy="71543"/>
        </a:xfrm>
        <a:prstGeom prst="ellipse">
          <a:avLst/>
        </a:prstGeom>
        <a:solidFill>
          <a:schemeClr val="accent4">
            <a:hueOff val="7127921"/>
            <a:satOff val="-29656"/>
            <a:lumOff val="6988"/>
            <a:alphaOff val="0"/>
          </a:schemeClr>
        </a:solidFill>
        <a:ln w="12700" cap="flat" cmpd="sng" algn="ctr">
          <a:solidFill>
            <a:schemeClr val="accent4">
              <a:hueOff val="7127921"/>
              <a:satOff val="-29656"/>
              <a:lumOff val="69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A3EF00-93D8-40C0-A0A4-7FD943233FB2}">
      <dsp:nvSpPr>
        <dsp:cNvPr id="0" name=""/>
        <dsp:cNvSpPr/>
      </dsp:nvSpPr>
      <dsp:spPr>
        <a:xfrm>
          <a:off x="2172018" y="628001"/>
          <a:ext cx="71543" cy="71543"/>
        </a:xfrm>
        <a:prstGeom prst="ellipse">
          <a:avLst/>
        </a:prstGeom>
        <a:solidFill>
          <a:schemeClr val="accent4">
            <a:hueOff val="8018910"/>
            <a:satOff val="-33363"/>
            <a:lumOff val="7861"/>
            <a:alphaOff val="0"/>
          </a:schemeClr>
        </a:solidFill>
        <a:ln w="12700" cap="flat" cmpd="sng" algn="ctr">
          <a:solidFill>
            <a:schemeClr val="accent4">
              <a:hueOff val="8018910"/>
              <a:satOff val="-33363"/>
              <a:lumOff val="78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5DB1DE-A023-41CF-9B0F-F5607BAC6FD1}">
      <dsp:nvSpPr>
        <dsp:cNvPr id="0" name=""/>
        <dsp:cNvSpPr/>
      </dsp:nvSpPr>
      <dsp:spPr>
        <a:xfrm rot="2351328">
          <a:off x="1973127" y="634822"/>
          <a:ext cx="71543" cy="71543"/>
        </a:xfrm>
        <a:prstGeom prst="ellipse">
          <a:avLst/>
        </a:prstGeom>
        <a:solidFill>
          <a:schemeClr val="accent4">
            <a:hueOff val="8909901"/>
            <a:satOff val="-37070"/>
            <a:lumOff val="8735"/>
            <a:alphaOff val="0"/>
          </a:schemeClr>
        </a:solidFill>
        <a:ln w="12700" cap="flat" cmpd="sng" algn="ctr">
          <a:solidFill>
            <a:schemeClr val="accent4">
              <a:hueOff val="8909901"/>
              <a:satOff val="-37070"/>
              <a:lumOff val="87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73BE28-9188-4AC8-921C-BE9A0356F191}">
      <dsp:nvSpPr>
        <dsp:cNvPr id="0" name=""/>
        <dsp:cNvSpPr/>
      </dsp:nvSpPr>
      <dsp:spPr>
        <a:xfrm>
          <a:off x="1973127" y="768199"/>
          <a:ext cx="71543" cy="71543"/>
        </a:xfrm>
        <a:prstGeom prst="ellips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E80ADF-165C-4E5D-A8CC-70BF3070365D}">
      <dsp:nvSpPr>
        <dsp:cNvPr id="0" name=""/>
        <dsp:cNvSpPr/>
      </dsp:nvSpPr>
      <dsp:spPr>
        <a:xfrm>
          <a:off x="-233503" y="2874642"/>
          <a:ext cx="3253990" cy="41377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6642" tIns="45720" rIns="45720" bIns="45720" numCol="1" spcCol="1270" anchor="ctr" anchorCtr="0">
          <a:noAutofit/>
        </a:bodyPr>
        <a:lstStyle/>
        <a:p>
          <a:pPr marL="0" lvl="0" indent="0" algn="l" defTabSz="533400">
            <a:lnSpc>
              <a:spcPct val="90000"/>
            </a:lnSpc>
            <a:spcBef>
              <a:spcPct val="0"/>
            </a:spcBef>
            <a:spcAft>
              <a:spcPct val="35000"/>
            </a:spcAft>
            <a:buNone/>
          </a:pPr>
          <a:r>
            <a:rPr lang="es-ES" sz="1200" b="1" kern="1200" dirty="0">
              <a:solidFill>
                <a:srgbClr val="002060"/>
              </a:solidFill>
            </a:rPr>
            <a:t>Personal y familiar, que se constituyen en agentes de cambio </a:t>
          </a:r>
        </a:p>
      </dsp:txBody>
      <dsp:txXfrm>
        <a:off x="-213304" y="2894841"/>
        <a:ext cx="3213592" cy="373372"/>
      </dsp:txXfrm>
    </dsp:sp>
    <dsp:sp modelId="{13368572-4B03-4D2B-A6B8-5CDD864DE176}">
      <dsp:nvSpPr>
        <dsp:cNvPr id="0" name=""/>
        <dsp:cNvSpPr/>
      </dsp:nvSpPr>
      <dsp:spPr>
        <a:xfrm>
          <a:off x="167013" y="2236759"/>
          <a:ext cx="715434" cy="715383"/>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A746EE-532D-41AF-97E9-25656DD4A586}">
      <dsp:nvSpPr>
        <dsp:cNvPr id="0" name=""/>
        <dsp:cNvSpPr/>
      </dsp:nvSpPr>
      <dsp:spPr>
        <a:xfrm>
          <a:off x="1272573" y="2325628"/>
          <a:ext cx="2173061" cy="413770"/>
        </a:xfrm>
        <a:prstGeom prst="roundRect">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6642" tIns="45720" rIns="45720" bIns="45720" numCol="1" spcCol="1270" anchor="ctr" anchorCtr="0">
          <a:noAutofit/>
        </a:bodyPr>
        <a:lstStyle/>
        <a:p>
          <a:pPr marL="0" lvl="0" indent="0" algn="l" defTabSz="533400">
            <a:lnSpc>
              <a:spcPct val="90000"/>
            </a:lnSpc>
            <a:spcBef>
              <a:spcPct val="0"/>
            </a:spcBef>
            <a:spcAft>
              <a:spcPct val="35000"/>
            </a:spcAft>
            <a:buNone/>
          </a:pPr>
          <a:r>
            <a:rPr lang="es-ES" sz="1200" b="1" kern="1200" dirty="0">
              <a:solidFill>
                <a:srgbClr val="002060"/>
              </a:solidFill>
            </a:rPr>
            <a:t>Académico, desarrollo de competencias </a:t>
          </a:r>
        </a:p>
      </dsp:txBody>
      <dsp:txXfrm>
        <a:off x="1292772" y="2345827"/>
        <a:ext cx="2132663" cy="373372"/>
      </dsp:txXfrm>
    </dsp:sp>
    <dsp:sp modelId="{938F2E64-45A2-4402-A239-369D4C9771C5}">
      <dsp:nvSpPr>
        <dsp:cNvPr id="0" name=""/>
        <dsp:cNvSpPr/>
      </dsp:nvSpPr>
      <dsp:spPr>
        <a:xfrm>
          <a:off x="1159678" y="1699463"/>
          <a:ext cx="715434" cy="715383"/>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1CDAD4-D996-4CAA-8579-81FAAFC649F7}">
      <dsp:nvSpPr>
        <dsp:cNvPr id="0" name=""/>
        <dsp:cNvSpPr/>
      </dsp:nvSpPr>
      <dsp:spPr>
        <a:xfrm>
          <a:off x="1737865" y="1515037"/>
          <a:ext cx="2126349" cy="413770"/>
        </a:xfrm>
        <a:prstGeom prst="roundRect">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6642" tIns="45720" rIns="45720" bIns="45720" numCol="1" spcCol="1270" anchor="ctr" anchorCtr="0">
          <a:noAutofit/>
        </a:bodyPr>
        <a:lstStyle/>
        <a:p>
          <a:pPr marL="0" lvl="0" indent="0" algn="l" defTabSz="533400">
            <a:lnSpc>
              <a:spcPct val="90000"/>
            </a:lnSpc>
            <a:spcBef>
              <a:spcPct val="0"/>
            </a:spcBef>
            <a:spcAft>
              <a:spcPct val="35000"/>
            </a:spcAft>
            <a:buNone/>
          </a:pPr>
          <a:r>
            <a:rPr lang="es-ES" sz="1200" b="1" kern="1200" dirty="0">
              <a:solidFill>
                <a:srgbClr val="002060"/>
              </a:solidFill>
            </a:rPr>
            <a:t>La formación técnica productiva y empresarial</a:t>
          </a:r>
        </a:p>
      </dsp:txBody>
      <dsp:txXfrm>
        <a:off x="1758064" y="1535236"/>
        <a:ext cx="2085951" cy="373372"/>
      </dsp:txXfrm>
    </dsp:sp>
    <dsp:sp modelId="{927FE060-01B1-48C1-BD2D-0BECD56620DC}">
      <dsp:nvSpPr>
        <dsp:cNvPr id="0" name=""/>
        <dsp:cNvSpPr/>
      </dsp:nvSpPr>
      <dsp:spPr>
        <a:xfrm>
          <a:off x="1615410" y="884552"/>
          <a:ext cx="715434" cy="715383"/>
        </a:xfrm>
        <a:prstGeom prst="ellipse">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0F0AB5-2CA4-450C-8D30-420E8FD48B80}">
      <dsp:nvSpPr>
        <dsp:cNvPr id="0" name=""/>
        <dsp:cNvSpPr/>
      </dsp:nvSpPr>
      <dsp:spPr>
        <a:xfrm>
          <a:off x="-6126981" y="-937410"/>
          <a:ext cx="7293488" cy="7293488"/>
        </a:xfrm>
        <a:prstGeom prst="blockArc">
          <a:avLst>
            <a:gd name="adj1" fmla="val 18900000"/>
            <a:gd name="adj2" fmla="val 2700000"/>
            <a:gd name="adj3" fmla="val 296"/>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D2FB52-1495-4E80-B3AD-2A38E7D49F86}">
      <dsp:nvSpPr>
        <dsp:cNvPr id="0" name=""/>
        <dsp:cNvSpPr/>
      </dsp:nvSpPr>
      <dsp:spPr>
        <a:xfrm>
          <a:off x="434398" y="285347"/>
          <a:ext cx="7881179" cy="570477"/>
        </a:xfrm>
        <a:prstGeom prst="rect">
          <a:avLst/>
        </a:prstGeom>
        <a:solidFill>
          <a:schemeClr val="accent5">
            <a:lumMod val="40000"/>
            <a:lumOff val="60000"/>
          </a:schemeClr>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Las II.EE.  MSE-SA con estudiantes bilingües que provienen de una I.E primaria EIB, como parte del desarrollo de las competencias del área de Comunicación, brindan atención diferenciada para atender a sus necesidades de aprendizaje en castellano como segunda lengua (L2) y en su lengua materna</a:t>
          </a:r>
        </a:p>
      </dsp:txBody>
      <dsp:txXfrm>
        <a:off x="434398" y="285347"/>
        <a:ext cx="7881179" cy="570477"/>
      </dsp:txXfrm>
    </dsp:sp>
    <dsp:sp modelId="{F7DCC2F9-BC95-4CF0-B797-47AE0A69D31C}">
      <dsp:nvSpPr>
        <dsp:cNvPr id="0" name=""/>
        <dsp:cNvSpPr/>
      </dsp:nvSpPr>
      <dsp:spPr>
        <a:xfrm>
          <a:off x="77849" y="214037"/>
          <a:ext cx="713096" cy="713096"/>
        </a:xfrm>
        <a:prstGeom prst="ellipse">
          <a:avLst/>
        </a:prstGeom>
        <a:solidFill>
          <a:srgbClr val="00B0F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895DB5A-216B-49FD-BA00-4A6907504DB3}">
      <dsp:nvSpPr>
        <dsp:cNvPr id="0" name=""/>
        <dsp:cNvSpPr/>
      </dsp:nvSpPr>
      <dsp:spPr>
        <a:xfrm>
          <a:off x="903654" y="1140954"/>
          <a:ext cx="7411923" cy="570477"/>
        </a:xfrm>
        <a:prstGeom prst="rect">
          <a:avLst/>
        </a:prstGeom>
        <a:solidFill>
          <a:schemeClr val="accent5">
            <a:lumMod val="60000"/>
            <a:lumOff val="40000"/>
          </a:schemeClr>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En las horas destinadas a EPT; de 1° a 4° grado se desarrolla el </a:t>
          </a:r>
          <a:r>
            <a:rPr lang="es-ES" sz="1400" kern="1200" dirty="0" err="1"/>
            <a:t>Py</a:t>
          </a:r>
          <a:r>
            <a:rPr lang="es-ES" sz="1400" kern="1200" dirty="0"/>
            <a:t>. </a:t>
          </a:r>
          <a:r>
            <a:rPr lang="es-ES" sz="1400" kern="1200" dirty="0" err="1"/>
            <a:t>Prod</a:t>
          </a:r>
          <a:r>
            <a:rPr lang="es-ES" sz="1400" kern="1200" dirty="0"/>
            <a:t>. y en 5° Pd N con base en los aprendizajes adquiridos en la elaboración del plan de investigación y el proyecto productivo; la o el estudiante utiliza los recursos físicos y digitales a su alcance</a:t>
          </a:r>
        </a:p>
      </dsp:txBody>
      <dsp:txXfrm>
        <a:off x="903654" y="1140954"/>
        <a:ext cx="7411923" cy="570477"/>
      </dsp:txXfrm>
    </dsp:sp>
    <dsp:sp modelId="{ED3FBCBD-3E94-41EF-B876-62747B860B24}">
      <dsp:nvSpPr>
        <dsp:cNvPr id="0" name=""/>
        <dsp:cNvSpPr/>
      </dsp:nvSpPr>
      <dsp:spPr>
        <a:xfrm>
          <a:off x="547106" y="1069644"/>
          <a:ext cx="713096" cy="713096"/>
        </a:xfrm>
        <a:prstGeom prst="ellipse">
          <a:avLst/>
        </a:prstGeom>
        <a:solidFill>
          <a:srgbClr val="00B0F0"/>
        </a:solidFill>
        <a:ln w="12700" cap="flat" cmpd="sng" algn="ctr">
          <a:solidFill>
            <a:schemeClr val="accent4">
              <a:hueOff val="1960178"/>
              <a:satOff val="-8155"/>
              <a:lumOff val="1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677AAD-EACE-4FC3-99B8-439C63C6094B}">
      <dsp:nvSpPr>
        <dsp:cNvPr id="0" name=""/>
        <dsp:cNvSpPr/>
      </dsp:nvSpPr>
      <dsp:spPr>
        <a:xfrm>
          <a:off x="1118233" y="1996562"/>
          <a:ext cx="7197343" cy="570477"/>
        </a:xfrm>
        <a:prstGeom prst="rect">
          <a:avLst/>
        </a:prstGeom>
        <a:solidFill>
          <a:schemeClr val="accent4">
            <a:lumMod val="20000"/>
            <a:lumOff val="80000"/>
          </a:schemeClr>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Visita de Estudios.- Se desarrolla en la primera semana (4 horas) de cada alternancia en el CRFA de manera presencial.</a:t>
          </a:r>
        </a:p>
      </dsp:txBody>
      <dsp:txXfrm>
        <a:off x="1118233" y="1996562"/>
        <a:ext cx="7197343" cy="570477"/>
      </dsp:txXfrm>
    </dsp:sp>
    <dsp:sp modelId="{A5388332-99FB-4513-9398-9DF2DF1A8773}">
      <dsp:nvSpPr>
        <dsp:cNvPr id="0" name=""/>
        <dsp:cNvSpPr/>
      </dsp:nvSpPr>
      <dsp:spPr>
        <a:xfrm>
          <a:off x="761685" y="1925252"/>
          <a:ext cx="713096" cy="713096"/>
        </a:xfrm>
        <a:prstGeom prst="ellipse">
          <a:avLst/>
        </a:prstGeom>
        <a:solidFill>
          <a:srgbClr val="00B0F0"/>
        </a:solidFill>
        <a:ln w="12700" cap="flat" cmpd="sng" algn="ctr">
          <a:solidFill>
            <a:schemeClr val="accent4">
              <a:hueOff val="3920356"/>
              <a:satOff val="-16311"/>
              <a:lumOff val="3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76AC7C-2708-4C26-9870-5DEBB559C84B}">
      <dsp:nvSpPr>
        <dsp:cNvPr id="0" name=""/>
        <dsp:cNvSpPr/>
      </dsp:nvSpPr>
      <dsp:spPr>
        <a:xfrm>
          <a:off x="1118233" y="2851627"/>
          <a:ext cx="7197343" cy="570477"/>
        </a:xfrm>
        <a:prstGeom prst="rect">
          <a:avLst/>
        </a:prstGeom>
        <a:solidFill>
          <a:schemeClr val="accent2">
            <a:lumMod val="40000"/>
            <a:lumOff val="60000"/>
          </a:schemeClr>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En la segunda semana de la alternancia en el CRFA, se desarrolla la tertulia profesional (2 horas)  y el aprendizaje práctico (2 horas). Ambas estrategias son lideradas por la o el docente responsable.</a:t>
          </a:r>
        </a:p>
      </dsp:txBody>
      <dsp:txXfrm>
        <a:off x="1118233" y="2851627"/>
        <a:ext cx="7197343" cy="570477"/>
      </dsp:txXfrm>
    </dsp:sp>
    <dsp:sp modelId="{06AEC4C4-1DA2-4A15-BEB3-4D18EB8C67CC}">
      <dsp:nvSpPr>
        <dsp:cNvPr id="0" name=""/>
        <dsp:cNvSpPr/>
      </dsp:nvSpPr>
      <dsp:spPr>
        <a:xfrm>
          <a:off x="761685" y="2780318"/>
          <a:ext cx="713096" cy="713096"/>
        </a:xfrm>
        <a:prstGeom prst="ellipse">
          <a:avLst/>
        </a:prstGeom>
        <a:solidFill>
          <a:srgbClr val="00B0F0"/>
        </a:solidFill>
        <a:ln w="12700" cap="flat" cmpd="sng" algn="ctr">
          <a:solidFill>
            <a:schemeClr val="accent4">
              <a:hueOff val="5880535"/>
              <a:satOff val="-24466"/>
              <a:lumOff val="5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08BE79-4E03-4097-8130-1F5183B6C729}">
      <dsp:nvSpPr>
        <dsp:cNvPr id="0" name=""/>
        <dsp:cNvSpPr/>
      </dsp:nvSpPr>
      <dsp:spPr>
        <a:xfrm>
          <a:off x="903654" y="3707235"/>
          <a:ext cx="7411923" cy="570477"/>
        </a:xfrm>
        <a:prstGeom prst="rect">
          <a:avLst/>
        </a:prstGeom>
        <a:solidFill>
          <a:schemeClr val="accent1">
            <a:lumMod val="40000"/>
            <a:lumOff val="60000"/>
          </a:schemeClr>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La atención en el CRFA incluye el desarrollo de actividades formativas orientadas al desarrollo integral y el bienestar de la o el estudiante en el espacio de residencia y complementa el plan de formación del CRFA</a:t>
          </a:r>
        </a:p>
      </dsp:txBody>
      <dsp:txXfrm>
        <a:off x="903654" y="3707235"/>
        <a:ext cx="7411923" cy="570477"/>
      </dsp:txXfrm>
    </dsp:sp>
    <dsp:sp modelId="{AF438D8C-779C-4BC5-A969-E65CF829CEDD}">
      <dsp:nvSpPr>
        <dsp:cNvPr id="0" name=""/>
        <dsp:cNvSpPr/>
      </dsp:nvSpPr>
      <dsp:spPr>
        <a:xfrm>
          <a:off x="547106" y="3635925"/>
          <a:ext cx="713096" cy="713096"/>
        </a:xfrm>
        <a:prstGeom prst="ellipse">
          <a:avLst/>
        </a:prstGeom>
        <a:solidFill>
          <a:srgbClr val="00B0F0"/>
        </a:solidFill>
        <a:ln w="12700" cap="flat" cmpd="sng" algn="ctr">
          <a:solidFill>
            <a:schemeClr val="accent4">
              <a:hueOff val="7840713"/>
              <a:satOff val="-32622"/>
              <a:lumOff val="7686"/>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8476A1-EF10-4440-99AF-E9400003ACCC}">
      <dsp:nvSpPr>
        <dsp:cNvPr id="0" name=""/>
        <dsp:cNvSpPr/>
      </dsp:nvSpPr>
      <dsp:spPr>
        <a:xfrm>
          <a:off x="434398" y="4562842"/>
          <a:ext cx="7881179" cy="570477"/>
        </a:xfrm>
        <a:prstGeom prst="rect">
          <a:avLst/>
        </a:prstGeom>
        <a:solidFill>
          <a:srgbClr val="92D050"/>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452816"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t>El desarrollo de las estrategias pedagógicas (PI, PC, VE, TP, CT, AP)forman parte del plan de estudios del CRFA y son considerados dentro de la jornada laboral de horas presenciales de las y los docentes, independientemente de la especialidad y atienden simultáneamente a los 2 grupos.</a:t>
          </a:r>
        </a:p>
      </dsp:txBody>
      <dsp:txXfrm>
        <a:off x="434398" y="4562842"/>
        <a:ext cx="7881179" cy="570477"/>
      </dsp:txXfrm>
    </dsp:sp>
    <dsp:sp modelId="{CA5E3AAD-6CAA-4CF1-A6F4-43EC9FC82BAB}">
      <dsp:nvSpPr>
        <dsp:cNvPr id="0" name=""/>
        <dsp:cNvSpPr/>
      </dsp:nvSpPr>
      <dsp:spPr>
        <a:xfrm>
          <a:off x="77849" y="4491533"/>
          <a:ext cx="713096" cy="713096"/>
        </a:xfrm>
        <a:prstGeom prst="ellipse">
          <a:avLst/>
        </a:prstGeom>
        <a:solidFill>
          <a:srgbClr val="00B0F0"/>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558011-2227-402B-9F29-58A13774AE75}" type="datetimeFigureOut">
              <a:rPr lang="es-PE" smtClean="0"/>
              <a:t>10/04/2024</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C217FF-8DCE-4709-BF9C-06E479528225}" type="slidenum">
              <a:rPr lang="es-PE" smtClean="0"/>
              <a:t>‹Nº›</a:t>
            </a:fld>
            <a:endParaRPr lang="es-PE"/>
          </a:p>
        </p:txBody>
      </p:sp>
    </p:spTree>
    <p:extLst>
      <p:ext uri="{BB962C8B-B14F-4D97-AF65-F5344CB8AC3E}">
        <p14:creationId xmlns:p14="http://schemas.microsoft.com/office/powerpoint/2010/main" val="177170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Plan de estudios </a:t>
            </a:r>
            <a:r>
              <a:rPr lang="es-PE" sz="1200" dirty="0">
                <a:latin typeface="Poppins" panose="00000500000000000000" pitchFamily="2" charset="0"/>
                <a:ea typeface="Calibri" panose="020F0502020204030204" pitchFamily="34" charset="0"/>
                <a:cs typeface="Poppins" panose="00000500000000000000" pitchFamily="2" charset="0"/>
              </a:rPr>
              <a:t> </a:t>
            </a:r>
            <a:r>
              <a:rPr lang="es-PE" sz="1200" i="1" dirty="0">
                <a:effectLst/>
                <a:latin typeface="Poppins" panose="00000500000000000000" pitchFamily="2" charset="0"/>
                <a:ea typeface="Calibri" panose="020F0502020204030204" pitchFamily="34" charset="0"/>
                <a:cs typeface="Poppins" panose="00000500000000000000" pitchFamily="2" charset="0"/>
              </a:rPr>
              <a:t>(Recuerda que en esta sección los formatos empleados los propone cada IE según su preferencia)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Orientaciones pedagógicas </a:t>
            </a:r>
            <a:r>
              <a:rPr lang="es-PE" sz="1200" i="1" dirty="0">
                <a:effectLst/>
                <a:latin typeface="Poppins" panose="00000500000000000000" pitchFamily="2" charset="0"/>
                <a:ea typeface="Calibri" panose="020F0502020204030204" pitchFamily="34" charset="0"/>
                <a:cs typeface="Poppins" panose="00000500000000000000" pitchFamily="2" charset="0"/>
              </a:rPr>
              <a:t>(Recuerda tener en cuenta como mínimo el Plan de estudios, los modelos y estrategias didácticas, el uso de espacios y materiales, la tutoría y orientación educativa, los proyectos de innovación curricular)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la tutoría y orientación educativa </a:t>
            </a: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El proceso de evaluación de los aprendizajes (qué evaluar y para qué evaluar) </a:t>
            </a:r>
          </a:p>
          <a:p>
            <a:pPr>
              <a:lnSpc>
                <a:spcPct val="107000"/>
              </a:lnSpc>
              <a:spcAft>
                <a:spcPts val="200"/>
              </a:spcAft>
            </a:pPr>
            <a:r>
              <a:rPr lang="es-PE" sz="1200" b="1" dirty="0">
                <a:effectLst/>
                <a:latin typeface="Poppins" panose="00000500000000000000" pitchFamily="2" charset="0"/>
                <a:ea typeface="Calibri" panose="020F0502020204030204" pitchFamily="34" charset="0"/>
                <a:cs typeface="Poppins" panose="00000500000000000000" pitchFamily="2" charset="0"/>
              </a:rPr>
              <a:t>Seguimiento y Evaluación del PCI y de su implementación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r>
              <a:rPr lang="es-PE" sz="1200" i="1" dirty="0">
                <a:effectLst/>
                <a:latin typeface="Poppins" panose="00000500000000000000" pitchFamily="2" charset="0"/>
                <a:ea typeface="Calibri" panose="020F0502020204030204" pitchFamily="34" charset="0"/>
                <a:cs typeface="Poppins" panose="00000500000000000000" pitchFamily="2" charset="0"/>
              </a:rPr>
              <a:t>Programación de actividades de seguimiento y evaluación del PCI/PF que se incluyen en los formatos sugeridos del PAT</a:t>
            </a:r>
            <a:endParaRPr lang="es-PE" sz="1200" dirty="0">
              <a:latin typeface="Poppins" panose="00000500000000000000" pitchFamily="2" charset="0"/>
              <a:cs typeface="Poppins" panose="00000500000000000000" pitchFamily="2" charset="0"/>
            </a:endParaRPr>
          </a:p>
          <a:p>
            <a:endParaRPr lang="es-PE" dirty="0"/>
          </a:p>
        </p:txBody>
      </p:sp>
      <p:sp>
        <p:nvSpPr>
          <p:cNvPr id="4" name="Marcador de número de diapositiva 3"/>
          <p:cNvSpPr>
            <a:spLocks noGrp="1"/>
          </p:cNvSpPr>
          <p:nvPr>
            <p:ph type="sldNum" sz="quarter" idx="5"/>
          </p:nvPr>
        </p:nvSpPr>
        <p:spPr/>
        <p:txBody>
          <a:bodyPr/>
          <a:lstStyle/>
          <a:p>
            <a:fld id="{8DC217FF-8DCE-4709-BF9C-06E479528225}" type="slidenum">
              <a:rPr lang="es-PE" smtClean="0"/>
              <a:t>3</a:t>
            </a:fld>
            <a:endParaRPr lang="es-PE"/>
          </a:p>
        </p:txBody>
      </p:sp>
    </p:spTree>
    <p:extLst>
      <p:ext uri="{BB962C8B-B14F-4D97-AF65-F5344CB8AC3E}">
        <p14:creationId xmlns:p14="http://schemas.microsoft.com/office/powerpoint/2010/main" val="21958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Plan de estudios </a:t>
            </a:r>
            <a:r>
              <a:rPr lang="es-PE" sz="1200" dirty="0">
                <a:latin typeface="Poppins" panose="00000500000000000000" pitchFamily="2" charset="0"/>
                <a:ea typeface="Calibri" panose="020F0502020204030204" pitchFamily="34" charset="0"/>
                <a:cs typeface="Poppins" panose="00000500000000000000" pitchFamily="2" charset="0"/>
              </a:rPr>
              <a:t> </a:t>
            </a:r>
            <a:r>
              <a:rPr lang="es-PE" sz="1200" i="1" dirty="0">
                <a:effectLst/>
                <a:latin typeface="Poppins" panose="00000500000000000000" pitchFamily="2" charset="0"/>
                <a:ea typeface="Calibri" panose="020F0502020204030204" pitchFamily="34" charset="0"/>
                <a:cs typeface="Poppins" panose="00000500000000000000" pitchFamily="2" charset="0"/>
              </a:rPr>
              <a:t>(Recuerda que en esta sección los formatos empleados los propone cada IE según su preferencia)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Orientaciones pedagógicas </a:t>
            </a:r>
            <a:r>
              <a:rPr lang="es-PE" sz="1200" i="1" dirty="0">
                <a:effectLst/>
                <a:latin typeface="Poppins" panose="00000500000000000000" pitchFamily="2" charset="0"/>
                <a:ea typeface="Calibri" panose="020F0502020204030204" pitchFamily="34" charset="0"/>
                <a:cs typeface="Poppins" panose="00000500000000000000" pitchFamily="2" charset="0"/>
              </a:rPr>
              <a:t>(Recuerda tener en cuenta como mínimo el Plan de estudios, los modelos y estrategias didácticas, el uso de espacios y materiales, la tutoría y orientación educativa, los proyectos de innovación curricular)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la tutoría y orientación educativa </a:t>
            </a:r>
          </a:p>
          <a:p>
            <a:pPr marL="285750" indent="-285750">
              <a:lnSpc>
                <a:spcPct val="107000"/>
              </a:lnSpc>
              <a:spcAft>
                <a:spcPts val="200"/>
              </a:spcAft>
              <a:buFont typeface="Arial" panose="020B0604020202020204" pitchFamily="34" charset="0"/>
              <a:buChar char="•"/>
            </a:pPr>
            <a:r>
              <a:rPr lang="es-PE" sz="1200" dirty="0">
                <a:effectLst/>
                <a:latin typeface="Poppins" panose="00000500000000000000" pitchFamily="2" charset="0"/>
                <a:ea typeface="Calibri" panose="020F0502020204030204" pitchFamily="34" charset="0"/>
                <a:cs typeface="Poppins" panose="00000500000000000000" pitchFamily="2" charset="0"/>
              </a:rPr>
              <a:t>El proceso de evaluación de los aprendizajes (qué evaluar y para qué evaluar) </a:t>
            </a:r>
          </a:p>
          <a:p>
            <a:pPr>
              <a:lnSpc>
                <a:spcPct val="107000"/>
              </a:lnSpc>
              <a:spcAft>
                <a:spcPts val="200"/>
              </a:spcAft>
            </a:pPr>
            <a:r>
              <a:rPr lang="es-PE" sz="1200" b="1" dirty="0">
                <a:effectLst/>
                <a:latin typeface="Poppins" panose="00000500000000000000" pitchFamily="2" charset="0"/>
                <a:ea typeface="Calibri" panose="020F0502020204030204" pitchFamily="34" charset="0"/>
                <a:cs typeface="Poppins" panose="00000500000000000000" pitchFamily="2" charset="0"/>
              </a:rPr>
              <a:t>Seguimiento y Evaluación del PCI y de su implementación </a:t>
            </a:r>
            <a:endParaRPr lang="es-PE" sz="1200" dirty="0">
              <a:effectLst/>
              <a:latin typeface="Poppins" panose="00000500000000000000" pitchFamily="2" charset="0"/>
              <a:ea typeface="Calibri" panose="020F0502020204030204" pitchFamily="34" charset="0"/>
              <a:cs typeface="Poppins" panose="00000500000000000000" pitchFamily="2" charset="0"/>
            </a:endParaRPr>
          </a:p>
          <a:p>
            <a:r>
              <a:rPr lang="es-PE" sz="1200" i="1" dirty="0">
                <a:effectLst/>
                <a:latin typeface="Poppins" panose="00000500000000000000" pitchFamily="2" charset="0"/>
                <a:ea typeface="Calibri" panose="020F0502020204030204" pitchFamily="34" charset="0"/>
                <a:cs typeface="Poppins" panose="00000500000000000000" pitchFamily="2" charset="0"/>
              </a:rPr>
              <a:t>Programación de actividades de seguimiento y evaluación del PCI/PF que se incluyen en los formatos sugeridos del PAT</a:t>
            </a:r>
            <a:endParaRPr lang="es-PE" sz="1200" dirty="0">
              <a:latin typeface="Poppins" panose="00000500000000000000" pitchFamily="2" charset="0"/>
              <a:cs typeface="Poppins" panose="00000500000000000000" pitchFamily="2" charset="0"/>
            </a:endParaRPr>
          </a:p>
          <a:p>
            <a:endParaRPr lang="es-PE" dirty="0"/>
          </a:p>
        </p:txBody>
      </p:sp>
      <p:sp>
        <p:nvSpPr>
          <p:cNvPr id="4" name="Marcador de número de diapositiva 3"/>
          <p:cNvSpPr>
            <a:spLocks noGrp="1"/>
          </p:cNvSpPr>
          <p:nvPr>
            <p:ph type="sldNum" sz="quarter" idx="5"/>
          </p:nvPr>
        </p:nvSpPr>
        <p:spPr/>
        <p:txBody>
          <a:bodyPr/>
          <a:lstStyle/>
          <a:p>
            <a:fld id="{8DC217FF-8DCE-4709-BF9C-06E479528225}" type="slidenum">
              <a:rPr lang="es-PE" smtClean="0"/>
              <a:t>4</a:t>
            </a:fld>
            <a:endParaRPr lang="es-PE"/>
          </a:p>
        </p:txBody>
      </p:sp>
    </p:spTree>
    <p:extLst>
      <p:ext uri="{BB962C8B-B14F-4D97-AF65-F5344CB8AC3E}">
        <p14:creationId xmlns:p14="http://schemas.microsoft.com/office/powerpoint/2010/main" val="866948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C29BE2FE-9F3E-49A6-BC95-30520D2281F6}" type="slidenum">
              <a:rPr lang="es-PE" smtClean="0"/>
              <a:t>26</a:t>
            </a:fld>
            <a:endParaRPr lang="es-PE"/>
          </a:p>
        </p:txBody>
      </p:sp>
    </p:spTree>
    <p:extLst>
      <p:ext uri="{BB962C8B-B14F-4D97-AF65-F5344CB8AC3E}">
        <p14:creationId xmlns:p14="http://schemas.microsoft.com/office/powerpoint/2010/main" val="3431375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8DC217FF-8DCE-4709-BF9C-06E479528225}" type="slidenum">
              <a:rPr lang="es-PE" smtClean="0"/>
              <a:t>28</a:t>
            </a:fld>
            <a:endParaRPr lang="es-PE"/>
          </a:p>
        </p:txBody>
      </p:sp>
    </p:spTree>
    <p:extLst>
      <p:ext uri="{BB962C8B-B14F-4D97-AF65-F5344CB8AC3E}">
        <p14:creationId xmlns:p14="http://schemas.microsoft.com/office/powerpoint/2010/main" val="1395099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79134" y="4779081"/>
            <a:ext cx="5436235" cy="391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7:notes"/>
          <p:cNvSpPr>
            <a:spLocks noGrp="1" noRot="1" noChangeAspect="1"/>
          </p:cNvSpPr>
          <p:nvPr>
            <p:ph type="sldImg" idx="2"/>
          </p:nvPr>
        </p:nvSpPr>
        <p:spPr>
          <a:xfrm>
            <a:off x="419100"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90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6BDEAF-98C6-3563-054A-E97D87FA0C00}"/>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PE"/>
          </a:p>
        </p:txBody>
      </p:sp>
      <p:sp>
        <p:nvSpPr>
          <p:cNvPr id="3" name="Subtítulo 2">
            <a:extLst>
              <a:ext uri="{FF2B5EF4-FFF2-40B4-BE49-F238E27FC236}">
                <a16:creationId xmlns:a16="http://schemas.microsoft.com/office/drawing/2014/main" id="{72126583-2238-CEB4-214B-4FF20F847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PE"/>
          </a:p>
        </p:txBody>
      </p:sp>
      <p:sp>
        <p:nvSpPr>
          <p:cNvPr id="4" name="Marcador de fecha 3">
            <a:extLst>
              <a:ext uri="{FF2B5EF4-FFF2-40B4-BE49-F238E27FC236}">
                <a16:creationId xmlns:a16="http://schemas.microsoft.com/office/drawing/2014/main" id="{291A81A7-AB93-630D-E41C-A63E1202480F}"/>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C930D14D-CA16-D736-C788-B5A96409413F}"/>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CA0A50F5-73E2-49B2-07D3-6974CAD5FB72}"/>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373089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AC127A-2DD3-A5E8-EE71-2BC058A8EF25}"/>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texto vertical 2">
            <a:extLst>
              <a:ext uri="{FF2B5EF4-FFF2-40B4-BE49-F238E27FC236}">
                <a16:creationId xmlns:a16="http://schemas.microsoft.com/office/drawing/2014/main" id="{12F9EF0F-5A58-5492-2C92-166BE2EF2A8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B5D3249E-766E-C2A1-F1A5-C3648F12AC28}"/>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0E676241-4CEC-04F7-F4D8-61B6D7922F99}"/>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006D86B7-0BD2-9DB3-0E26-AC1DB7AA6B9B}"/>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16358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972EB24-D2BB-2CB2-4673-12FD5AFEB4FE}"/>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PE"/>
          </a:p>
        </p:txBody>
      </p:sp>
      <p:sp>
        <p:nvSpPr>
          <p:cNvPr id="3" name="Marcador de texto vertical 2">
            <a:extLst>
              <a:ext uri="{FF2B5EF4-FFF2-40B4-BE49-F238E27FC236}">
                <a16:creationId xmlns:a16="http://schemas.microsoft.com/office/drawing/2014/main" id="{5767D324-042B-3338-B338-2A2ECCB0649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EF383086-3E40-A324-F743-93398C7E7493}"/>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1C021378-6CE3-D5E8-7E34-77C8DD865AE8}"/>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14B9A96-6F06-84FC-1965-735FDA6A937F}"/>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836453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co total">
  <p:cSld name="Blanco total">
    <p:spTree>
      <p:nvGrpSpPr>
        <p:cNvPr id="1" name="Shape 40"/>
        <p:cNvGrpSpPr/>
        <p:nvPr/>
      </p:nvGrpSpPr>
      <p:grpSpPr>
        <a:xfrm>
          <a:off x="0" y="0"/>
          <a:ext cx="0" cy="0"/>
          <a:chOff x="0" y="0"/>
          <a:chExt cx="0" cy="0"/>
        </a:xfrm>
      </p:grpSpPr>
      <p:sp>
        <p:nvSpPr>
          <p:cNvPr id="41" name="Google Shape;41;p33"/>
          <p:cNvSpPr/>
          <p:nvPr/>
        </p:nvSpPr>
        <p:spPr>
          <a:xfrm>
            <a:off x="-600" y="0"/>
            <a:ext cx="121932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78991" tIns="39485" rIns="78991" bIns="39485" anchor="ctr" anchorCtr="0">
            <a:noAutofit/>
          </a:bodyPr>
          <a:lstStyle/>
          <a:p>
            <a:pPr marL="0" marR="0" lvl="0" indent="0" algn="ctr" rtl="0">
              <a:spcBef>
                <a:spcPts val="0"/>
              </a:spcBef>
              <a:spcAft>
                <a:spcPts val="0"/>
              </a:spcAft>
              <a:buNone/>
            </a:pPr>
            <a:endParaRPr sz="1731">
              <a:solidFill>
                <a:schemeClr val="lt1"/>
              </a:solidFill>
              <a:latin typeface="Calibri"/>
              <a:ea typeface="Calibri"/>
              <a:cs typeface="Calibri"/>
              <a:sym typeface="Calibri"/>
            </a:endParaRPr>
          </a:p>
        </p:txBody>
      </p:sp>
      <p:sp>
        <p:nvSpPr>
          <p:cNvPr id="42" name="Google Shape;42;p33"/>
          <p:cNvSpPr txBox="1">
            <a:spLocks noGrp="1"/>
          </p:cNvSpPr>
          <p:nvPr>
            <p:ph type="sldNum" idx="12"/>
          </p:nvPr>
        </p:nvSpPr>
        <p:spPr>
          <a:xfrm>
            <a:off x="11830050" y="6595944"/>
            <a:ext cx="396000" cy="192206"/>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950">
                <a:solidFill>
                  <a:schemeClr val="lt1"/>
                </a:solidFill>
                <a:latin typeface="Calibri"/>
                <a:ea typeface="Calibri"/>
                <a:cs typeface="Calibri"/>
                <a:sym typeface="Calibri"/>
              </a:defRPr>
            </a:lvl1pPr>
            <a:lvl2pPr marL="0" lvl="1" indent="0" algn="ctr">
              <a:spcBef>
                <a:spcPts val="0"/>
              </a:spcBef>
              <a:buNone/>
              <a:defRPr sz="950">
                <a:solidFill>
                  <a:schemeClr val="lt1"/>
                </a:solidFill>
                <a:latin typeface="Calibri"/>
                <a:ea typeface="Calibri"/>
                <a:cs typeface="Calibri"/>
                <a:sym typeface="Calibri"/>
              </a:defRPr>
            </a:lvl2pPr>
            <a:lvl3pPr marL="0" lvl="2" indent="0" algn="ctr">
              <a:spcBef>
                <a:spcPts val="0"/>
              </a:spcBef>
              <a:buNone/>
              <a:defRPr sz="950">
                <a:solidFill>
                  <a:schemeClr val="lt1"/>
                </a:solidFill>
                <a:latin typeface="Calibri"/>
                <a:ea typeface="Calibri"/>
                <a:cs typeface="Calibri"/>
                <a:sym typeface="Calibri"/>
              </a:defRPr>
            </a:lvl3pPr>
            <a:lvl4pPr marL="0" lvl="3" indent="0" algn="ctr">
              <a:spcBef>
                <a:spcPts val="0"/>
              </a:spcBef>
              <a:buNone/>
              <a:defRPr sz="950">
                <a:solidFill>
                  <a:schemeClr val="lt1"/>
                </a:solidFill>
                <a:latin typeface="Calibri"/>
                <a:ea typeface="Calibri"/>
                <a:cs typeface="Calibri"/>
                <a:sym typeface="Calibri"/>
              </a:defRPr>
            </a:lvl4pPr>
            <a:lvl5pPr marL="0" lvl="4" indent="0" algn="ctr">
              <a:spcBef>
                <a:spcPts val="0"/>
              </a:spcBef>
              <a:buNone/>
              <a:defRPr sz="950">
                <a:solidFill>
                  <a:schemeClr val="lt1"/>
                </a:solidFill>
                <a:latin typeface="Calibri"/>
                <a:ea typeface="Calibri"/>
                <a:cs typeface="Calibri"/>
                <a:sym typeface="Calibri"/>
              </a:defRPr>
            </a:lvl5pPr>
            <a:lvl6pPr marL="0" lvl="5" indent="0" algn="ctr">
              <a:spcBef>
                <a:spcPts val="0"/>
              </a:spcBef>
              <a:buNone/>
              <a:defRPr sz="950">
                <a:solidFill>
                  <a:schemeClr val="lt1"/>
                </a:solidFill>
                <a:latin typeface="Calibri"/>
                <a:ea typeface="Calibri"/>
                <a:cs typeface="Calibri"/>
                <a:sym typeface="Calibri"/>
              </a:defRPr>
            </a:lvl6pPr>
            <a:lvl7pPr marL="0" lvl="6" indent="0" algn="ctr">
              <a:spcBef>
                <a:spcPts val="0"/>
              </a:spcBef>
              <a:buNone/>
              <a:defRPr sz="950">
                <a:solidFill>
                  <a:schemeClr val="lt1"/>
                </a:solidFill>
                <a:latin typeface="Calibri"/>
                <a:ea typeface="Calibri"/>
                <a:cs typeface="Calibri"/>
                <a:sym typeface="Calibri"/>
              </a:defRPr>
            </a:lvl7pPr>
            <a:lvl8pPr marL="0" lvl="7" indent="0" algn="ctr">
              <a:spcBef>
                <a:spcPts val="0"/>
              </a:spcBef>
              <a:buNone/>
              <a:defRPr sz="950">
                <a:solidFill>
                  <a:schemeClr val="lt1"/>
                </a:solidFill>
                <a:latin typeface="Calibri"/>
                <a:ea typeface="Calibri"/>
                <a:cs typeface="Calibri"/>
                <a:sym typeface="Calibri"/>
              </a:defRPr>
            </a:lvl8pPr>
            <a:lvl9pPr marL="0" lvl="8" indent="0" algn="ctr">
              <a:spcBef>
                <a:spcPts val="0"/>
              </a:spcBef>
              <a:buNone/>
              <a:defRPr sz="950">
                <a:solidFill>
                  <a:schemeClr val="lt1"/>
                </a:solidFill>
                <a:latin typeface="Calibri"/>
                <a:ea typeface="Calibri"/>
                <a:cs typeface="Calibri"/>
                <a:sym typeface="Calibri"/>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1650618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76241B-D595-3AE2-06A1-5230799206C5}"/>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B6F3B2A9-A1B8-D360-919B-F858C620C47D}"/>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C17BB429-F48F-88CE-CD87-D9F74A1C4390}"/>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6D6048A7-3CA6-CE3C-90F0-DD95427B6E7B}"/>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98679C7F-7BE6-D4A4-3EDC-F99AF33EC369}"/>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453047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214AA3-6C0E-CE7C-9DB1-EE812AE21CCB}"/>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2D1DF029-9225-2EE1-2634-1A2C0E6E40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6E47B9C4-8A48-BF3E-E290-4E415825EDC6}"/>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FA566E16-DCDF-02B8-77F3-A039F47E45F2}"/>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F71CD94-C277-B38B-14CD-358F0AD0351E}"/>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06112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312CFA-AA82-7CAF-0779-67498C28F6A8}"/>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AADF725D-ABB1-91A2-4C46-3C893C97ABA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contenido 3">
            <a:extLst>
              <a:ext uri="{FF2B5EF4-FFF2-40B4-BE49-F238E27FC236}">
                <a16:creationId xmlns:a16="http://schemas.microsoft.com/office/drawing/2014/main" id="{7C18AAAD-01AF-0E6C-974E-58989031877C}"/>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5" name="Marcador de fecha 4">
            <a:extLst>
              <a:ext uri="{FF2B5EF4-FFF2-40B4-BE49-F238E27FC236}">
                <a16:creationId xmlns:a16="http://schemas.microsoft.com/office/drawing/2014/main" id="{51C84959-15F0-C01D-00B1-B808BB732EAD}"/>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6" name="Marcador de pie de página 5">
            <a:extLst>
              <a:ext uri="{FF2B5EF4-FFF2-40B4-BE49-F238E27FC236}">
                <a16:creationId xmlns:a16="http://schemas.microsoft.com/office/drawing/2014/main" id="{636D6F13-8B4B-2C9A-E2DE-9A994DE49C87}"/>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FE0B2572-925E-0339-9947-140F0B6089D6}"/>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720525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038711-A2F0-3BFD-2837-279ACB5A66F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49504580-EE28-80C7-6D36-A99948D522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F30A84F-59B6-DCAD-CA04-356E2FE10DC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5" name="Marcador de texto 4">
            <a:extLst>
              <a:ext uri="{FF2B5EF4-FFF2-40B4-BE49-F238E27FC236}">
                <a16:creationId xmlns:a16="http://schemas.microsoft.com/office/drawing/2014/main" id="{07FE44E1-9EF2-6A59-9B4E-632A1BC8EB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28146037-F8AE-0DFD-DC63-3686A67E8291}"/>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7" name="Marcador de fecha 6">
            <a:extLst>
              <a:ext uri="{FF2B5EF4-FFF2-40B4-BE49-F238E27FC236}">
                <a16:creationId xmlns:a16="http://schemas.microsoft.com/office/drawing/2014/main" id="{C6DF8BCD-256E-8F25-643B-CBDCB404D519}"/>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8" name="Marcador de pie de página 7">
            <a:extLst>
              <a:ext uri="{FF2B5EF4-FFF2-40B4-BE49-F238E27FC236}">
                <a16:creationId xmlns:a16="http://schemas.microsoft.com/office/drawing/2014/main" id="{C2E94F84-A3FB-C8EF-9F23-F05B1BAF2C3A}"/>
              </a:ext>
            </a:extLst>
          </p:cNvPr>
          <p:cNvSpPr>
            <a:spLocks noGrp="1"/>
          </p:cNvSpPr>
          <p:nvPr>
            <p:ph type="ftr" sz="quarter" idx="11"/>
          </p:nvPr>
        </p:nvSpPr>
        <p:spPr/>
        <p:txBody>
          <a:bodyPr/>
          <a:lstStyle/>
          <a:p>
            <a:endParaRPr lang="es-PE"/>
          </a:p>
        </p:txBody>
      </p:sp>
      <p:sp>
        <p:nvSpPr>
          <p:cNvPr id="9" name="Marcador de número de diapositiva 8">
            <a:extLst>
              <a:ext uri="{FF2B5EF4-FFF2-40B4-BE49-F238E27FC236}">
                <a16:creationId xmlns:a16="http://schemas.microsoft.com/office/drawing/2014/main" id="{D7E5871E-08D1-338D-5929-9CFC0FB44B75}"/>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555941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E6D37A-2D94-9038-CF79-B7770837CC74}"/>
              </a:ext>
            </a:extLst>
          </p:cNvPr>
          <p:cNvSpPr>
            <a:spLocks noGrp="1"/>
          </p:cNvSpPr>
          <p:nvPr>
            <p:ph type="title"/>
          </p:nvPr>
        </p:nvSpPr>
        <p:spPr/>
        <p:txBody>
          <a:bodyPr/>
          <a:lstStyle/>
          <a:p>
            <a:r>
              <a:rPr lang="es-MX"/>
              <a:t>Haz clic para modificar el estilo de título del patrón</a:t>
            </a:r>
            <a:endParaRPr lang="es-PE"/>
          </a:p>
        </p:txBody>
      </p:sp>
      <p:sp>
        <p:nvSpPr>
          <p:cNvPr id="3" name="Marcador de fecha 2">
            <a:extLst>
              <a:ext uri="{FF2B5EF4-FFF2-40B4-BE49-F238E27FC236}">
                <a16:creationId xmlns:a16="http://schemas.microsoft.com/office/drawing/2014/main" id="{5ED17ABE-61A3-28CF-CA20-2F2EB1102012}"/>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4" name="Marcador de pie de página 3">
            <a:extLst>
              <a:ext uri="{FF2B5EF4-FFF2-40B4-BE49-F238E27FC236}">
                <a16:creationId xmlns:a16="http://schemas.microsoft.com/office/drawing/2014/main" id="{5B7E5E48-CA19-3599-3851-4964EA5DA992}"/>
              </a:ext>
            </a:extLst>
          </p:cNvPr>
          <p:cNvSpPr>
            <a:spLocks noGrp="1"/>
          </p:cNvSpPr>
          <p:nvPr>
            <p:ph type="ftr" sz="quarter" idx="11"/>
          </p:nvPr>
        </p:nvSpPr>
        <p:spPr/>
        <p:txBody>
          <a:bodyPr/>
          <a:lstStyle/>
          <a:p>
            <a:endParaRPr lang="es-PE"/>
          </a:p>
        </p:txBody>
      </p:sp>
      <p:sp>
        <p:nvSpPr>
          <p:cNvPr id="5" name="Marcador de número de diapositiva 4">
            <a:extLst>
              <a:ext uri="{FF2B5EF4-FFF2-40B4-BE49-F238E27FC236}">
                <a16:creationId xmlns:a16="http://schemas.microsoft.com/office/drawing/2014/main" id="{40D45A88-BE31-C428-8CA2-65803D28B3AA}"/>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1692651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577E49D-929A-662A-8BC6-5668E7E4EDDE}"/>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3" name="Marcador de pie de página 2">
            <a:extLst>
              <a:ext uri="{FF2B5EF4-FFF2-40B4-BE49-F238E27FC236}">
                <a16:creationId xmlns:a16="http://schemas.microsoft.com/office/drawing/2014/main" id="{48308DBF-5715-F5EC-28D7-F5C82B398102}"/>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663E50EF-1468-3BCC-1AED-09B42C7C4D4B}"/>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872617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12061F-C33C-B8A2-CB3A-EE69CDCE5FB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PE"/>
          </a:p>
        </p:txBody>
      </p:sp>
      <p:sp>
        <p:nvSpPr>
          <p:cNvPr id="3" name="Marcador de contenido 2">
            <a:extLst>
              <a:ext uri="{FF2B5EF4-FFF2-40B4-BE49-F238E27FC236}">
                <a16:creationId xmlns:a16="http://schemas.microsoft.com/office/drawing/2014/main" id="{EA519F2F-7826-B98E-8E49-2568CC08B6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texto 3">
            <a:extLst>
              <a:ext uri="{FF2B5EF4-FFF2-40B4-BE49-F238E27FC236}">
                <a16:creationId xmlns:a16="http://schemas.microsoft.com/office/drawing/2014/main" id="{3C698682-9356-7305-28A0-605BB5FA61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794B566-DB99-CD85-7823-91A4914D54E2}"/>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6" name="Marcador de pie de página 5">
            <a:extLst>
              <a:ext uri="{FF2B5EF4-FFF2-40B4-BE49-F238E27FC236}">
                <a16:creationId xmlns:a16="http://schemas.microsoft.com/office/drawing/2014/main" id="{EF1CA054-53D3-787A-502E-2B133A47DE37}"/>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6B7AEEEC-D0D1-0A4E-6AF4-031C94A05A65}"/>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345424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C9F527-0268-E551-8301-947F49363A3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PE"/>
          </a:p>
        </p:txBody>
      </p:sp>
      <p:sp>
        <p:nvSpPr>
          <p:cNvPr id="3" name="Marcador de posición de imagen 2">
            <a:extLst>
              <a:ext uri="{FF2B5EF4-FFF2-40B4-BE49-F238E27FC236}">
                <a16:creationId xmlns:a16="http://schemas.microsoft.com/office/drawing/2014/main" id="{33D639AB-6A7B-90D4-76D2-42FD2FAD23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453FEA3E-EFAB-0646-23CD-AD570E1CCB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DF4B432-D4EC-1643-8A53-75F198BC864D}"/>
              </a:ext>
            </a:extLst>
          </p:cNvPr>
          <p:cNvSpPr>
            <a:spLocks noGrp="1"/>
          </p:cNvSpPr>
          <p:nvPr>
            <p:ph type="dt" sz="half" idx="10"/>
          </p:nvPr>
        </p:nvSpPr>
        <p:spPr/>
        <p:txBody>
          <a:bodyPr/>
          <a:lstStyle/>
          <a:p>
            <a:fld id="{6FDEC475-99D2-6040-86F3-FB2411DAF9A8}" type="datetimeFigureOut">
              <a:rPr lang="es-PE" smtClean="0"/>
              <a:t>10/04/2024</a:t>
            </a:fld>
            <a:endParaRPr lang="es-PE"/>
          </a:p>
        </p:txBody>
      </p:sp>
      <p:sp>
        <p:nvSpPr>
          <p:cNvPr id="6" name="Marcador de pie de página 5">
            <a:extLst>
              <a:ext uri="{FF2B5EF4-FFF2-40B4-BE49-F238E27FC236}">
                <a16:creationId xmlns:a16="http://schemas.microsoft.com/office/drawing/2014/main" id="{86A35488-CEF4-2726-1EC6-9B1692C3F622}"/>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AE228F58-EF68-BB38-0C95-68DA6CD2DBC3}"/>
              </a:ext>
            </a:extLst>
          </p:cNvPr>
          <p:cNvSpPr>
            <a:spLocks noGrp="1"/>
          </p:cNvSpPr>
          <p:nvPr>
            <p:ph type="sldNum" sz="quarter" idx="12"/>
          </p:nvPr>
        </p:nvSpPr>
        <p:spPr/>
        <p:txBody>
          <a:bodyPr/>
          <a:lstStyle/>
          <a:p>
            <a:fld id="{0B448CDA-1222-D547-9BC9-A009548068F9}" type="slidenum">
              <a:rPr lang="es-PE" smtClean="0"/>
              <a:t>‹Nº›</a:t>
            </a:fld>
            <a:endParaRPr lang="es-PE"/>
          </a:p>
        </p:txBody>
      </p:sp>
    </p:spTree>
    <p:extLst>
      <p:ext uri="{BB962C8B-B14F-4D97-AF65-F5344CB8AC3E}">
        <p14:creationId xmlns:p14="http://schemas.microsoft.com/office/powerpoint/2010/main" val="2395041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B98E7F1-AF40-7376-1CEB-895917B4D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PE"/>
          </a:p>
        </p:txBody>
      </p:sp>
      <p:sp>
        <p:nvSpPr>
          <p:cNvPr id="3" name="Marcador de texto 2">
            <a:extLst>
              <a:ext uri="{FF2B5EF4-FFF2-40B4-BE49-F238E27FC236}">
                <a16:creationId xmlns:a16="http://schemas.microsoft.com/office/drawing/2014/main" id="{791732EC-50A5-4400-8677-01F06C97FC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PE"/>
          </a:p>
        </p:txBody>
      </p:sp>
      <p:sp>
        <p:nvSpPr>
          <p:cNvPr id="4" name="Marcador de fecha 3">
            <a:extLst>
              <a:ext uri="{FF2B5EF4-FFF2-40B4-BE49-F238E27FC236}">
                <a16:creationId xmlns:a16="http://schemas.microsoft.com/office/drawing/2014/main" id="{4191D64B-2489-2EB0-17B6-2CF188CB20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EC475-99D2-6040-86F3-FB2411DAF9A8}" type="datetimeFigureOut">
              <a:rPr lang="es-PE" smtClean="0"/>
              <a:t>10/04/2024</a:t>
            </a:fld>
            <a:endParaRPr lang="es-PE"/>
          </a:p>
        </p:txBody>
      </p:sp>
      <p:sp>
        <p:nvSpPr>
          <p:cNvPr id="5" name="Marcador de pie de página 4">
            <a:extLst>
              <a:ext uri="{FF2B5EF4-FFF2-40B4-BE49-F238E27FC236}">
                <a16:creationId xmlns:a16="http://schemas.microsoft.com/office/drawing/2014/main" id="{F010561B-C60F-84D4-D2AF-DC91B7AE6B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a:extLst>
              <a:ext uri="{FF2B5EF4-FFF2-40B4-BE49-F238E27FC236}">
                <a16:creationId xmlns:a16="http://schemas.microsoft.com/office/drawing/2014/main" id="{3AA685BB-E379-7802-8F09-0B95F45B37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48CDA-1222-D547-9BC9-A009548068F9}" type="slidenum">
              <a:rPr lang="es-PE" smtClean="0"/>
              <a:t>‹Nº›</a:t>
            </a:fld>
            <a:endParaRPr lang="es-PE"/>
          </a:p>
        </p:txBody>
      </p:sp>
    </p:spTree>
    <p:extLst>
      <p:ext uri="{BB962C8B-B14F-4D97-AF65-F5344CB8AC3E}">
        <p14:creationId xmlns:p14="http://schemas.microsoft.com/office/powerpoint/2010/main" val="493363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sv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4" Type="http://schemas.openxmlformats.org/officeDocument/2006/relationships/image" Target="../media/image5.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4" Type="http://schemas.openxmlformats.org/officeDocument/2006/relationships/image" Target="../media/image5.png"/><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24.jp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6.wdp"/><Relationship Id="rId7"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6.sv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svg"/><Relationship Id="rId7"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8.png"/><Relationship Id="rId5" Type="http://schemas.microsoft.com/office/2007/relationships/hdphoto" Target="../media/hdphoto3.wdp"/><Relationship Id="rId10" Type="http://schemas.openxmlformats.org/officeDocument/2006/relationships/comments" Target="../comments/comment1.xml"/><Relationship Id="rId4" Type="http://schemas.openxmlformats.org/officeDocument/2006/relationships/image" Target="../media/image9.png"/><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10.jpeg"/><Relationship Id="rId3" Type="http://schemas.microsoft.com/office/2007/relationships/hdphoto" Target="../media/hdphoto2.wdp"/><Relationship Id="rId7" Type="http://schemas.openxmlformats.org/officeDocument/2006/relationships/image" Target="../media/image6.svg"/><Relationship Id="rId12"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diagramColors" Target="../diagrams/colors1.xml"/><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diagramQuickStyle" Target="../diagrams/quickStyle1.xml"/><Relationship Id="rId4" Type="http://schemas.openxmlformats.org/officeDocument/2006/relationships/image" Target="../media/image9.png"/><Relationship Id="rId9" Type="http://schemas.openxmlformats.org/officeDocument/2006/relationships/diagramLayout" Target="../diagrams/layout1.xml"/><Relationship Id="rId1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sv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microsoft.com/office/2007/relationships/hdphoto" Target="../media/hdphoto3.wdp"/><Relationship Id="rId3" Type="http://schemas.microsoft.com/office/2007/relationships/hdphoto" Target="../media/hdphoto6.wdp"/><Relationship Id="rId7" Type="http://schemas.openxmlformats.org/officeDocument/2006/relationships/diagramLayout" Target="../diagrams/layout6.xml"/><Relationship Id="rId12"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Data" Target="../diagrams/data6.xml"/><Relationship Id="rId11" Type="http://schemas.openxmlformats.org/officeDocument/2006/relationships/image" Target="../media/image30.png"/><Relationship Id="rId5" Type="http://schemas.openxmlformats.org/officeDocument/2006/relationships/image" Target="../media/image6.svg"/><Relationship Id="rId10" Type="http://schemas.microsoft.com/office/2007/relationships/diagramDrawing" Target="../diagrams/drawing6.xml"/><Relationship Id="rId4" Type="http://schemas.openxmlformats.org/officeDocument/2006/relationships/image" Target="../media/image5.png"/><Relationship Id="rId9" Type="http://schemas.openxmlformats.org/officeDocument/2006/relationships/diagramColors" Target="../diagrams/colors6.xml"/></Relationships>
</file>

<file path=ppt/slides/_rels/slide22.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hdphoto" Target="../media/hdphoto6.wdp"/><Relationship Id="rId7"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7.wdp"/><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hdphoto" Target="../media/hdphoto6.wdp"/><Relationship Id="rId7"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7.wdp"/><Relationship Id="rId10" Type="http://schemas.microsoft.com/office/2007/relationships/hdphoto" Target="../media/hdphoto1.wdp"/><Relationship Id="rId4" Type="http://schemas.openxmlformats.org/officeDocument/2006/relationships/image" Target="../media/image9.png"/><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microsoft.com/office/2007/relationships/hdphoto" Target="../media/hdphoto6.wdp"/><Relationship Id="rId7"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7.wdp"/><Relationship Id="rId10" Type="http://schemas.microsoft.com/office/2007/relationships/hdphoto" Target="../media/hdphoto1.wdp"/><Relationship Id="rId4" Type="http://schemas.openxmlformats.org/officeDocument/2006/relationships/image" Target="../media/image9.png"/><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34.emf"/><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6.svg"/></Relationships>
</file>

<file path=ppt/slides/_rels/slide26.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35.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9.png"/><Relationship Id="rId4" Type="http://schemas.microsoft.com/office/2007/relationships/hdphoto" Target="../media/hdphoto8.wdp"/><Relationship Id="rId9" Type="http://schemas.openxmlformats.org/officeDocument/2006/relationships/image" Target="../media/image37.png"/></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6.wdp"/><Relationship Id="rId7"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6.svg"/><Relationship Id="rId10" Type="http://schemas.microsoft.com/office/2007/relationships/hdphoto" Target="../media/hdphoto9.wdp"/><Relationship Id="rId4" Type="http://schemas.openxmlformats.org/officeDocument/2006/relationships/image" Target="../media/image38.png"/><Relationship Id="rId9" Type="http://schemas.openxmlformats.org/officeDocument/2006/relationships/image" Target="../media/image36.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40.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6.svg"/><Relationship Id="rId9"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svg"/><Relationship Id="rId7"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1.png"/><Relationship Id="rId5" Type="http://schemas.microsoft.com/office/2007/relationships/hdphoto" Target="../media/hdphoto3.wdp"/><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13"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image" Target="../media/image5.png"/><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QuickStyle" Target="../diagrams/quickStyle2.xml"/><Relationship Id="rId5" Type="http://schemas.openxmlformats.org/officeDocument/2006/relationships/image" Target="../media/image9.png"/><Relationship Id="rId10" Type="http://schemas.openxmlformats.org/officeDocument/2006/relationships/diagramLayout" Target="../diagrams/layout2.xml"/><Relationship Id="rId4" Type="http://schemas.microsoft.com/office/2007/relationships/hdphoto" Target="../media/hdphoto2.wdp"/><Relationship Id="rId9" Type="http://schemas.openxmlformats.org/officeDocument/2006/relationships/diagramData" Target="../diagrams/data2.xml"/></Relationships>
</file>

<file path=ppt/slides/_rels/slide3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svg"/><Relationship Id="rId7"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2.png"/><Relationship Id="rId5" Type="http://schemas.microsoft.com/office/2007/relationships/hdphoto" Target="../media/hdphoto3.wdp"/><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svg"/><Relationship Id="rId7" Type="http://schemas.openxmlformats.org/officeDocument/2006/relationships/image" Target="../media/image4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3.jpeg"/><Relationship Id="rId5" Type="http://schemas.microsoft.com/office/2007/relationships/hdphoto" Target="../media/hdphoto3.wdp"/><Relationship Id="rId4" Type="http://schemas.openxmlformats.org/officeDocument/2006/relationships/image" Target="../media/image9.png"/><Relationship Id="rId9"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hyperlink" Target="mailto:Especialista_diser01@minedu.Gob.pe" TargetMode="External"/><Relationship Id="rId3" Type="http://schemas.openxmlformats.org/officeDocument/2006/relationships/image" Target="../media/image45.jp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10" Type="http://schemas.microsoft.com/office/2007/relationships/hdphoto" Target="../media/hdphoto1.wdp"/><Relationship Id="rId4" Type="http://schemas.microsoft.com/office/2007/relationships/hdphoto" Target="../media/hdphoto2.wdp"/><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13" Type="http://schemas.microsoft.com/office/2007/relationships/hdphoto" Target="../media/hdphoto1.wdp"/><Relationship Id="rId3" Type="http://schemas.microsoft.com/office/2007/relationships/hdphoto" Target="../media/hdphoto4.wdp"/><Relationship Id="rId7" Type="http://schemas.openxmlformats.org/officeDocument/2006/relationships/diagramLayout" Target="../diagrams/layout3.xml"/><Relationship Id="rId12"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Data" Target="../diagrams/data3.xml"/><Relationship Id="rId11" Type="http://schemas.openxmlformats.org/officeDocument/2006/relationships/image" Target="../media/image11.jpeg"/><Relationship Id="rId5" Type="http://schemas.microsoft.com/office/2007/relationships/hdphoto" Target="../media/hdphoto5.wdp"/><Relationship Id="rId10" Type="http://schemas.microsoft.com/office/2007/relationships/diagramDrawing" Target="../diagrams/drawing3.xml"/><Relationship Id="rId4" Type="http://schemas.openxmlformats.org/officeDocument/2006/relationships/image" Target="../media/image9.png"/><Relationship Id="rId9" Type="http://schemas.openxmlformats.org/officeDocument/2006/relationships/diagramColors" Target="../diagrams/colors3.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image" Target="../media/image9.png"/><Relationship Id="rId3" Type="http://schemas.microsoft.com/office/2007/relationships/hdphoto" Target="../media/hdphoto6.wdp"/><Relationship Id="rId7" Type="http://schemas.openxmlformats.org/officeDocument/2006/relationships/diagramLayout" Target="../diagrams/layout4.xml"/><Relationship Id="rId12"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Data" Target="../diagrams/data4.xml"/><Relationship Id="rId11" Type="http://schemas.openxmlformats.org/officeDocument/2006/relationships/image" Target="../media/image7.png"/><Relationship Id="rId5" Type="http://schemas.openxmlformats.org/officeDocument/2006/relationships/image" Target="../media/image6.svg"/><Relationship Id="rId10" Type="http://schemas.microsoft.com/office/2007/relationships/diagramDrawing" Target="../diagrams/drawing4.xml"/><Relationship Id="rId4" Type="http://schemas.openxmlformats.org/officeDocument/2006/relationships/image" Target="../media/image5.png"/><Relationship Id="rId9" Type="http://schemas.openxmlformats.org/officeDocument/2006/relationships/diagramColors" Target="../diagrams/colors4.xml"/><Relationship Id="rId14" Type="http://schemas.microsoft.com/office/2007/relationships/hdphoto" Target="../media/hdphoto3.wdp"/></Relationships>
</file>

<file path=ppt/slides/_rels/slide7.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diagramColors" Target="../diagrams/colors5.xml"/><Relationship Id="rId3" Type="http://schemas.openxmlformats.org/officeDocument/2006/relationships/image" Target="../media/image8.png"/><Relationship Id="rId7" Type="http://schemas.openxmlformats.org/officeDocument/2006/relationships/image" Target="../media/image5.png"/><Relationship Id="rId12" Type="http://schemas.openxmlformats.org/officeDocument/2006/relationships/diagramQuickStyle" Target="../diagrams/quickStyle5.xml"/><Relationship Id="rId2" Type="http://schemas.openxmlformats.org/officeDocument/2006/relationships/image" Target="../media/image17.png"/><Relationship Id="rId16" Type="http://schemas.microsoft.com/office/2007/relationships/hdphoto" Target="../media/hdphoto1.wdp"/><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diagramLayout" Target="../diagrams/layout5.xml"/><Relationship Id="rId5" Type="http://schemas.openxmlformats.org/officeDocument/2006/relationships/image" Target="../media/image9.png"/><Relationship Id="rId15" Type="http://schemas.openxmlformats.org/officeDocument/2006/relationships/image" Target="../media/image7.png"/><Relationship Id="rId10" Type="http://schemas.openxmlformats.org/officeDocument/2006/relationships/diagramData" Target="../diagrams/data5.xml"/><Relationship Id="rId4" Type="http://schemas.microsoft.com/office/2007/relationships/hdphoto" Target="../media/hdphoto6.wdp"/><Relationship Id="rId9" Type="http://schemas.openxmlformats.org/officeDocument/2006/relationships/image" Target="../media/image18.jpeg"/><Relationship Id="rId14" Type="http://schemas.microsoft.com/office/2007/relationships/diagramDrawing" Target="../diagrams/drawing5.xml"/></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6.wdp"/><Relationship Id="rId7"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7.wdp"/><Relationship Id="rId4" Type="http://schemas.openxmlformats.org/officeDocument/2006/relationships/image" Target="../media/image9.png"/><Relationship Id="rId9"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F69AD6-AE95-632B-A515-4DDF5D42F722}"/>
              </a:ext>
            </a:extLst>
          </p:cNvPr>
          <p:cNvSpPr>
            <a:spLocks noGrp="1"/>
          </p:cNvSpPr>
          <p:nvPr>
            <p:ph type="ctrTitle"/>
          </p:nvPr>
        </p:nvSpPr>
        <p:spPr>
          <a:xfrm>
            <a:off x="897147" y="1401681"/>
            <a:ext cx="10524227" cy="2224353"/>
          </a:xfrm>
        </p:spPr>
        <p:txBody>
          <a:bodyPr anchor="ctr">
            <a:normAutofit fontScale="90000"/>
          </a:bodyPr>
          <a:lstStyle/>
          <a:p>
            <a:r>
              <a:rPr lang="es-PE" b="1" dirty="0">
                <a:solidFill>
                  <a:schemeClr val="bg1"/>
                </a:solidFill>
                <a:latin typeface="Poppins" pitchFamily="2" charset="77"/>
                <a:cs typeface="Poppins" pitchFamily="2" charset="77"/>
              </a:rPr>
              <a:t>Modelo de Servicio Educativo Secundaria en Alternancia</a:t>
            </a:r>
          </a:p>
        </p:txBody>
      </p:sp>
      <p:sp>
        <p:nvSpPr>
          <p:cNvPr id="3" name="Subtítulo 2">
            <a:extLst>
              <a:ext uri="{FF2B5EF4-FFF2-40B4-BE49-F238E27FC236}">
                <a16:creationId xmlns:a16="http://schemas.microsoft.com/office/drawing/2014/main" id="{A6079F78-9C65-AE40-AAF8-1AE8C61CD5D9}"/>
              </a:ext>
            </a:extLst>
          </p:cNvPr>
          <p:cNvSpPr>
            <a:spLocks noGrp="1"/>
          </p:cNvSpPr>
          <p:nvPr>
            <p:ph type="subTitle" idx="1"/>
          </p:nvPr>
        </p:nvSpPr>
        <p:spPr>
          <a:xfrm>
            <a:off x="1524000" y="5286375"/>
            <a:ext cx="9144000" cy="587090"/>
          </a:xfrm>
        </p:spPr>
        <p:txBody>
          <a:bodyPr/>
          <a:lstStyle/>
          <a:p>
            <a:r>
              <a:rPr lang="es-PE" dirty="0">
                <a:solidFill>
                  <a:schemeClr val="bg1"/>
                </a:solidFill>
                <a:latin typeface="Poppins" pitchFamily="2" charset="77"/>
                <a:cs typeface="Poppins" pitchFamily="2" charset="77"/>
              </a:rPr>
              <a:t>RM 204-2021 Minedu  -  RVM 286-2021-Minedu</a:t>
            </a:r>
          </a:p>
        </p:txBody>
      </p:sp>
      <p:pic>
        <p:nvPicPr>
          <p:cNvPr id="9" name="Imagen 8">
            <a:extLst>
              <a:ext uri="{FF2B5EF4-FFF2-40B4-BE49-F238E27FC236}">
                <a16:creationId xmlns:a16="http://schemas.microsoft.com/office/drawing/2014/main" id="{9D1CF895-8449-D5DA-07B9-3D92EFEF0C73}"/>
              </a:ext>
            </a:extLst>
          </p:cNvPr>
          <p:cNvPicPr>
            <a:picLocks noChangeAspect="1"/>
          </p:cNvPicPr>
          <p:nvPr/>
        </p:nvPicPr>
        <p:blipFill>
          <a:blip r:embed="rId3"/>
          <a:stretch>
            <a:fillRect/>
          </a:stretch>
        </p:blipFill>
        <p:spPr>
          <a:xfrm>
            <a:off x="655495" y="215991"/>
            <a:ext cx="2756897" cy="553662"/>
          </a:xfrm>
          <a:prstGeom prst="rect">
            <a:avLst/>
          </a:prstGeom>
        </p:spPr>
      </p:pic>
      <p:pic>
        <p:nvPicPr>
          <p:cNvPr id="13" name="Imagen 12">
            <a:extLst>
              <a:ext uri="{FF2B5EF4-FFF2-40B4-BE49-F238E27FC236}">
                <a16:creationId xmlns:a16="http://schemas.microsoft.com/office/drawing/2014/main" id="{64C71279-B97B-ED2D-8BAE-80ED6FE399E8}"/>
              </a:ext>
            </a:extLst>
          </p:cNvPr>
          <p:cNvPicPr>
            <a:picLocks noChangeAspect="1"/>
          </p:cNvPicPr>
          <p:nvPr/>
        </p:nvPicPr>
        <p:blipFill>
          <a:blip r:embed="rId4"/>
          <a:stretch>
            <a:fillRect/>
          </a:stretch>
        </p:blipFill>
        <p:spPr>
          <a:xfrm>
            <a:off x="685368" y="-1095130"/>
            <a:ext cx="2350478" cy="827368"/>
          </a:xfrm>
          <a:prstGeom prst="rect">
            <a:avLst/>
          </a:prstGeom>
        </p:spPr>
      </p:pic>
      <p:sp>
        <p:nvSpPr>
          <p:cNvPr id="14" name="Subtítulo 2">
            <a:extLst>
              <a:ext uri="{FF2B5EF4-FFF2-40B4-BE49-F238E27FC236}">
                <a16:creationId xmlns:a16="http://schemas.microsoft.com/office/drawing/2014/main" id="{B609CA9B-2F09-A86A-787B-F663259DFFB9}"/>
              </a:ext>
            </a:extLst>
          </p:cNvPr>
          <p:cNvSpPr txBox="1">
            <a:spLocks/>
          </p:cNvSpPr>
          <p:nvPr/>
        </p:nvSpPr>
        <p:spPr>
          <a:xfrm>
            <a:off x="5078437" y="6034015"/>
            <a:ext cx="2035126" cy="5870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PE" sz="2800" spc="300" dirty="0">
                <a:solidFill>
                  <a:schemeClr val="bg1"/>
                </a:solidFill>
                <a:latin typeface="Poppins Light" pitchFamily="2" charset="77"/>
                <a:cs typeface="Poppins Light" pitchFamily="2" charset="77"/>
              </a:rPr>
              <a:t>2024</a:t>
            </a:r>
          </a:p>
        </p:txBody>
      </p:sp>
      <p:pic>
        <p:nvPicPr>
          <p:cNvPr id="16" name="Imagen 15">
            <a:extLst>
              <a:ext uri="{FF2B5EF4-FFF2-40B4-BE49-F238E27FC236}">
                <a16:creationId xmlns:a16="http://schemas.microsoft.com/office/drawing/2014/main" id="{53E9AA65-613B-B9D5-8E56-E3846938D05C}"/>
              </a:ext>
            </a:extLst>
          </p:cNvPr>
          <p:cNvPicPr>
            <a:picLocks noChangeAspect="1"/>
          </p:cNvPicPr>
          <p:nvPr/>
        </p:nvPicPr>
        <p:blipFill>
          <a:blip r:embed="rId5"/>
          <a:stretch>
            <a:fillRect/>
          </a:stretch>
        </p:blipFill>
        <p:spPr>
          <a:xfrm>
            <a:off x="9873369" y="79138"/>
            <a:ext cx="1372222" cy="827368"/>
          </a:xfrm>
          <a:prstGeom prst="rect">
            <a:avLst/>
          </a:prstGeom>
        </p:spPr>
      </p:pic>
      <p:pic>
        <p:nvPicPr>
          <p:cNvPr id="5" name="Gráfico 4">
            <a:extLst>
              <a:ext uri="{FF2B5EF4-FFF2-40B4-BE49-F238E27FC236}">
                <a16:creationId xmlns:a16="http://schemas.microsoft.com/office/drawing/2014/main" id="{C0B0BF77-0E4D-77F6-E1A2-B6F0B9D7A8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368" y="176153"/>
            <a:ext cx="2788668" cy="614631"/>
          </a:xfrm>
          <a:prstGeom prst="rect">
            <a:avLst/>
          </a:prstGeom>
        </p:spPr>
      </p:pic>
      <p:sp>
        <p:nvSpPr>
          <p:cNvPr id="10" name="Título 1">
            <a:extLst>
              <a:ext uri="{FF2B5EF4-FFF2-40B4-BE49-F238E27FC236}">
                <a16:creationId xmlns:a16="http://schemas.microsoft.com/office/drawing/2014/main" id="{3BE35040-3ACF-ED2D-1579-A7E41597D7A8}"/>
              </a:ext>
            </a:extLst>
          </p:cNvPr>
          <p:cNvSpPr txBox="1">
            <a:spLocks/>
          </p:cNvSpPr>
          <p:nvPr/>
        </p:nvSpPr>
        <p:spPr>
          <a:xfrm>
            <a:off x="367328" y="3446288"/>
            <a:ext cx="11457343" cy="1349842"/>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PE" sz="4400" b="1" dirty="0">
                <a:latin typeface="Poppins" pitchFamily="2" charset="77"/>
                <a:cs typeface="Poppins" pitchFamily="2" charset="77"/>
              </a:rPr>
              <a:t>El Plan de Formación en el MSE SA</a:t>
            </a:r>
          </a:p>
        </p:txBody>
      </p:sp>
      <p:pic>
        <p:nvPicPr>
          <p:cNvPr id="11" name="Imagen 10">
            <a:extLst>
              <a:ext uri="{FF2B5EF4-FFF2-40B4-BE49-F238E27FC236}">
                <a16:creationId xmlns:a16="http://schemas.microsoft.com/office/drawing/2014/main" id="{D4FDADCE-4817-40DA-A5FD-4BCF0B17C165}"/>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1559691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586440" y="1277896"/>
            <a:ext cx="9521012" cy="2911"/>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9" name="Título 1">
            <a:extLst>
              <a:ext uri="{FF2B5EF4-FFF2-40B4-BE49-F238E27FC236}">
                <a16:creationId xmlns:a16="http://schemas.microsoft.com/office/drawing/2014/main" id="{F900A755-4D2F-42CB-8D1E-D7692F0C03A0}"/>
              </a:ext>
            </a:extLst>
          </p:cNvPr>
          <p:cNvSpPr txBox="1">
            <a:spLocks/>
          </p:cNvSpPr>
          <p:nvPr/>
        </p:nvSpPr>
        <p:spPr>
          <a:xfrm>
            <a:off x="586440" y="630228"/>
            <a:ext cx="10515600" cy="8264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2000" b="1" dirty="0">
                <a:solidFill>
                  <a:srgbClr val="002060"/>
                </a:solidFill>
                <a:latin typeface="Poppins" panose="00000500000000000000" pitchFamily="2" charset="0"/>
                <a:cs typeface="Poppins" panose="00000500000000000000" pitchFamily="2" charset="0"/>
              </a:rPr>
              <a:t>Organizamos y definimos los propósitos de los planes de investigación</a:t>
            </a:r>
          </a:p>
        </p:txBody>
      </p:sp>
      <p:sp>
        <p:nvSpPr>
          <p:cNvPr id="12" name="Flecha: a la derecha 5">
            <a:extLst>
              <a:ext uri="{FF2B5EF4-FFF2-40B4-BE49-F238E27FC236}">
                <a16:creationId xmlns:a16="http://schemas.microsoft.com/office/drawing/2014/main" id="{F663D707-1C91-4216-8CCE-7DC14ED06E5D}"/>
              </a:ext>
            </a:extLst>
          </p:cNvPr>
          <p:cNvSpPr/>
          <p:nvPr/>
        </p:nvSpPr>
        <p:spPr>
          <a:xfrm>
            <a:off x="6096000" y="2656114"/>
            <a:ext cx="914400" cy="2154425"/>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13" name="Group 29">
            <a:extLst>
              <a:ext uri="{FF2B5EF4-FFF2-40B4-BE49-F238E27FC236}">
                <a16:creationId xmlns:a16="http://schemas.microsoft.com/office/drawing/2014/main" id="{B767FC61-EFAA-4943-B48F-DD59D5807127}"/>
              </a:ext>
            </a:extLst>
          </p:cNvPr>
          <p:cNvGrpSpPr/>
          <p:nvPr/>
        </p:nvGrpSpPr>
        <p:grpSpPr>
          <a:xfrm>
            <a:off x="7168922" y="1816718"/>
            <a:ext cx="4505549" cy="1055204"/>
            <a:chOff x="9465894" y="-927071"/>
            <a:chExt cx="2207460" cy="1103674"/>
          </a:xfrm>
        </p:grpSpPr>
        <p:sp>
          <p:nvSpPr>
            <p:cNvPr id="14" name="TextBox 30">
              <a:extLst>
                <a:ext uri="{FF2B5EF4-FFF2-40B4-BE49-F238E27FC236}">
                  <a16:creationId xmlns:a16="http://schemas.microsoft.com/office/drawing/2014/main" id="{33E7BD88-9CEC-48CB-B1CE-366D5F3FFED2}"/>
                </a:ext>
              </a:extLst>
            </p:cNvPr>
            <p:cNvSpPr txBox="1"/>
            <p:nvPr/>
          </p:nvSpPr>
          <p:spPr>
            <a:xfrm>
              <a:off x="9465894" y="-927071"/>
              <a:ext cx="1439711" cy="505214"/>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sz="2400" b="0" i="0" u="none" strike="noStrike" kern="1200" cap="none" spc="0" normalizeH="0" baseline="0" noProof="0" dirty="0">
                  <a:ln>
                    <a:noFill/>
                  </a:ln>
                  <a:solidFill>
                    <a:prstClr val="black"/>
                  </a:solidFill>
                  <a:effectLst/>
                  <a:uLnTx/>
                  <a:uFillTx/>
                  <a:latin typeface="Poppins" panose="00000500000000000000" pitchFamily="2" charset="0"/>
                  <a:cs typeface="Poppins" panose="00000500000000000000" pitchFamily="2" charset="0"/>
                </a:rPr>
                <a:t>¿Qué?</a:t>
              </a:r>
            </a:p>
          </p:txBody>
        </p:sp>
        <p:sp>
          <p:nvSpPr>
            <p:cNvPr id="15" name="TextBox 31">
              <a:extLst>
                <a:ext uri="{FF2B5EF4-FFF2-40B4-BE49-F238E27FC236}">
                  <a16:creationId xmlns:a16="http://schemas.microsoft.com/office/drawing/2014/main" id="{B6EFB68E-8956-4549-93E7-69BC5E237C63}"/>
                </a:ext>
              </a:extLst>
            </p:cNvPr>
            <p:cNvSpPr txBox="1"/>
            <p:nvPr/>
          </p:nvSpPr>
          <p:spPr>
            <a:xfrm>
              <a:off x="9465894" y="-499417"/>
              <a:ext cx="2207460" cy="67602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b="0" i="0" u="none" strike="noStrike" kern="1200" cap="none" spc="0" normalizeH="0" baseline="0" noProof="0" dirty="0">
                  <a:ln>
                    <a:noFill/>
                  </a:ln>
                  <a:solidFill>
                    <a:schemeClr val="accent2">
                      <a:lumMod val="75000"/>
                    </a:schemeClr>
                  </a:solidFill>
                  <a:effectLst/>
                  <a:uLnTx/>
                  <a:uFillTx/>
                  <a:latin typeface="Poppins" panose="00000500000000000000" pitchFamily="2" charset="0"/>
                  <a:cs typeface="Poppins" panose="00000500000000000000" pitchFamily="2" charset="0"/>
                </a:rPr>
                <a:t>Comprende</a:t>
              </a:r>
              <a:r>
                <a:rPr kumimoji="0" lang="es-PE" altLang="ko-KR"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  criterios técnicos sobre prevención y control de plagas</a:t>
              </a:r>
              <a:endParaRPr kumimoji="0" lang="es-PE" altLang="ko-KR" b="0" i="0" u="none" strike="noStrike" kern="1200" cap="none" spc="0" normalizeH="0" baseline="0" noProof="0" dirty="0">
                <a:ln>
                  <a:noFill/>
                </a:ln>
                <a:solidFill>
                  <a:prstClr val="black"/>
                </a:solidFill>
                <a:effectLst/>
                <a:uLnTx/>
                <a:uFillTx/>
                <a:latin typeface="Poppins" panose="00000500000000000000" pitchFamily="2" charset="0"/>
                <a:cs typeface="Poppins" panose="00000500000000000000" pitchFamily="2" charset="0"/>
              </a:endParaRPr>
            </a:p>
          </p:txBody>
        </p:sp>
      </p:grpSp>
      <p:sp>
        <p:nvSpPr>
          <p:cNvPr id="16" name="TextBox 30">
            <a:extLst>
              <a:ext uri="{FF2B5EF4-FFF2-40B4-BE49-F238E27FC236}">
                <a16:creationId xmlns:a16="http://schemas.microsoft.com/office/drawing/2014/main" id="{CE977ADB-0A56-4F27-9CDB-B251472A9672}"/>
              </a:ext>
            </a:extLst>
          </p:cNvPr>
          <p:cNvSpPr txBox="1"/>
          <p:nvPr/>
        </p:nvSpPr>
        <p:spPr>
          <a:xfrm>
            <a:off x="7168922" y="3111356"/>
            <a:ext cx="3529630" cy="461665"/>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sz="2400" b="0" i="0" u="none" strike="noStrike" kern="1200" cap="none" spc="0" normalizeH="0" baseline="0" noProof="0" dirty="0">
                <a:ln>
                  <a:noFill/>
                </a:ln>
                <a:solidFill>
                  <a:prstClr val="black"/>
                </a:solidFill>
                <a:effectLst/>
                <a:uLnTx/>
                <a:uFillTx/>
                <a:latin typeface="Arial"/>
                <a:cs typeface="Arial" pitchFamily="34" charset="0"/>
              </a:rPr>
              <a:t>¿Como?</a:t>
            </a:r>
          </a:p>
        </p:txBody>
      </p:sp>
      <p:sp>
        <p:nvSpPr>
          <p:cNvPr id="17" name="TextBox 25">
            <a:extLst>
              <a:ext uri="{FF2B5EF4-FFF2-40B4-BE49-F238E27FC236}">
                <a16:creationId xmlns:a16="http://schemas.microsoft.com/office/drawing/2014/main" id="{FF439307-05FB-4FFD-B7F9-C711BC5EDCDA}"/>
              </a:ext>
            </a:extLst>
          </p:cNvPr>
          <p:cNvSpPr txBox="1"/>
          <p:nvPr/>
        </p:nvSpPr>
        <p:spPr>
          <a:xfrm>
            <a:off x="7328329" y="3659046"/>
            <a:ext cx="4616924" cy="1077218"/>
          </a:xfrm>
          <a:prstGeom prst="rect">
            <a:avLst/>
          </a:prstGeom>
          <a:noFill/>
        </p:spPr>
        <p:txBody>
          <a:bodyPr wrap="square" rtlCol="0">
            <a:spAutoFit/>
          </a:bodyPr>
          <a:lstStyle/>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altLang="ko-KR" sz="16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mediante el </a:t>
            </a:r>
            <a:r>
              <a:rPr kumimoji="0" lang="es-PE" altLang="ko-KR" sz="1600" b="0" i="0" u="sng"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recojo de información </a:t>
            </a:r>
            <a:r>
              <a:rPr kumimoji="0" lang="es-PE" altLang="ko-KR" sz="16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de diversas </a:t>
            </a:r>
            <a:r>
              <a:rPr kumimoji="0" lang="es-PE" altLang="ko-KR" sz="1600" b="0" i="0" u="sng"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fuentes tanto oral como escrito </a:t>
            </a:r>
            <a:r>
              <a:rPr kumimoji="0" lang="es-PE" altLang="ko-KR" sz="16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a través de </a:t>
            </a:r>
            <a:r>
              <a:rPr kumimoji="0" lang="es-PE" altLang="ko-KR" sz="1600" b="0" i="0" u="sng"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la observación, indagación </a:t>
            </a:r>
            <a:r>
              <a:rPr kumimoji="0" lang="es-PE" altLang="ko-KR" sz="16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y la </a:t>
            </a:r>
            <a:r>
              <a:rPr kumimoji="0" lang="es-PE" altLang="ko-KR" sz="1600" b="0" i="0" u="sng"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comprensión de datos sobre..</a:t>
            </a:r>
            <a:endParaRPr kumimoji="0" lang="es-PE" altLang="ko-KR" sz="1600" b="0" i="0" u="sng" strike="noStrike" kern="1200" cap="none" spc="0" normalizeH="0" baseline="0" noProof="0" dirty="0">
              <a:ln>
                <a:noFill/>
              </a:ln>
              <a:solidFill>
                <a:prstClr val="black"/>
              </a:solidFill>
              <a:effectLst/>
              <a:uLnTx/>
              <a:uFillTx/>
              <a:latin typeface="Poppins" panose="00000500000000000000" pitchFamily="2" charset="0"/>
              <a:cs typeface="Poppins" panose="00000500000000000000" pitchFamily="2" charset="0"/>
            </a:endParaRPr>
          </a:p>
        </p:txBody>
      </p:sp>
      <p:grpSp>
        <p:nvGrpSpPr>
          <p:cNvPr id="18" name="Group 29">
            <a:extLst>
              <a:ext uri="{FF2B5EF4-FFF2-40B4-BE49-F238E27FC236}">
                <a16:creationId xmlns:a16="http://schemas.microsoft.com/office/drawing/2014/main" id="{ACB82A68-9ACE-4474-A602-885E3CA6E27B}"/>
              </a:ext>
            </a:extLst>
          </p:cNvPr>
          <p:cNvGrpSpPr/>
          <p:nvPr/>
        </p:nvGrpSpPr>
        <p:grpSpPr>
          <a:xfrm>
            <a:off x="7168922" y="4948328"/>
            <a:ext cx="4776332" cy="1059314"/>
            <a:chOff x="9417310" y="-897007"/>
            <a:chExt cx="1948232" cy="1159239"/>
          </a:xfrm>
        </p:grpSpPr>
        <p:sp>
          <p:nvSpPr>
            <p:cNvPr id="19" name="TextBox 30">
              <a:extLst>
                <a:ext uri="{FF2B5EF4-FFF2-40B4-BE49-F238E27FC236}">
                  <a16:creationId xmlns:a16="http://schemas.microsoft.com/office/drawing/2014/main" id="{720B279D-8EE4-46C3-8549-9E62776313FE}"/>
                </a:ext>
              </a:extLst>
            </p:cNvPr>
            <p:cNvSpPr txBox="1"/>
            <p:nvPr/>
          </p:nvSpPr>
          <p:spPr>
            <a:xfrm>
              <a:off x="9417310" y="-897007"/>
              <a:ext cx="1439711" cy="505214"/>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sz="2400" b="0" i="0" u="none" strike="noStrike" kern="1200" cap="none" spc="0" normalizeH="0" baseline="0" noProof="0" dirty="0">
                  <a:ln>
                    <a:noFill/>
                  </a:ln>
                  <a:solidFill>
                    <a:prstClr val="black"/>
                  </a:solidFill>
                  <a:effectLst/>
                  <a:uLnTx/>
                  <a:uFillTx/>
                  <a:latin typeface="Arial"/>
                  <a:cs typeface="Arial" pitchFamily="34" charset="0"/>
                </a:rPr>
                <a:t>¿Para qué?</a:t>
              </a:r>
            </a:p>
          </p:txBody>
        </p:sp>
        <p:sp>
          <p:nvSpPr>
            <p:cNvPr id="21" name="TextBox 31">
              <a:extLst>
                <a:ext uri="{FF2B5EF4-FFF2-40B4-BE49-F238E27FC236}">
                  <a16:creationId xmlns:a16="http://schemas.microsoft.com/office/drawing/2014/main" id="{2E3E3F54-E1A1-48E7-A264-CD81D8047568}"/>
                </a:ext>
              </a:extLst>
            </p:cNvPr>
            <p:cNvSpPr txBox="1"/>
            <p:nvPr/>
          </p:nvSpPr>
          <p:spPr>
            <a:xfrm>
              <a:off x="9482331" y="-377705"/>
              <a:ext cx="1883211" cy="63993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sz="16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para conocer su importancia económica y social</a:t>
              </a:r>
              <a:endParaRPr kumimoji="0" lang="es-PE" altLang="ko-KR" sz="1600" b="0" i="0" u="none" strike="noStrike" kern="1200" cap="none" spc="0" normalizeH="0" baseline="0" noProof="0" dirty="0">
                <a:ln>
                  <a:noFill/>
                </a:ln>
                <a:solidFill>
                  <a:prstClr val="black"/>
                </a:solidFill>
                <a:effectLst/>
                <a:uLnTx/>
                <a:uFillTx/>
                <a:latin typeface="Poppins" panose="00000500000000000000" pitchFamily="2" charset="0"/>
                <a:cs typeface="Poppins" panose="00000500000000000000" pitchFamily="2" charset="0"/>
              </a:endParaRPr>
            </a:p>
          </p:txBody>
        </p:sp>
      </p:grpSp>
      <p:graphicFrame>
        <p:nvGraphicFramePr>
          <p:cNvPr id="3" name="Tabla 2">
            <a:extLst>
              <a:ext uri="{FF2B5EF4-FFF2-40B4-BE49-F238E27FC236}">
                <a16:creationId xmlns:a16="http://schemas.microsoft.com/office/drawing/2014/main" id="{463A00BF-BCAB-4DAF-8A9A-E570520FA108}"/>
              </a:ext>
            </a:extLst>
          </p:cNvPr>
          <p:cNvGraphicFramePr>
            <a:graphicFrameLocks noGrp="1"/>
          </p:cNvGraphicFramePr>
          <p:nvPr>
            <p:extLst>
              <p:ext uri="{D42A27DB-BD31-4B8C-83A1-F6EECF244321}">
                <p14:modId xmlns:p14="http://schemas.microsoft.com/office/powerpoint/2010/main" val="3931851447"/>
              </p:ext>
            </p:extLst>
          </p:nvPr>
        </p:nvGraphicFramePr>
        <p:xfrm>
          <a:off x="517528" y="2037450"/>
          <a:ext cx="5419949" cy="4053840"/>
        </p:xfrm>
        <a:graphic>
          <a:graphicData uri="http://schemas.openxmlformats.org/drawingml/2006/table">
            <a:tbl>
              <a:tblPr>
                <a:tableStyleId>{5C22544A-7EE6-4342-B048-85BDC9FD1C3A}</a:tableStyleId>
              </a:tblPr>
              <a:tblGrid>
                <a:gridCol w="635411">
                  <a:extLst>
                    <a:ext uri="{9D8B030D-6E8A-4147-A177-3AD203B41FA5}">
                      <a16:colId xmlns:a16="http://schemas.microsoft.com/office/drawing/2014/main" val="2042804612"/>
                    </a:ext>
                  </a:extLst>
                </a:gridCol>
                <a:gridCol w="954157">
                  <a:extLst>
                    <a:ext uri="{9D8B030D-6E8A-4147-A177-3AD203B41FA5}">
                      <a16:colId xmlns:a16="http://schemas.microsoft.com/office/drawing/2014/main" val="2644330882"/>
                    </a:ext>
                  </a:extLst>
                </a:gridCol>
                <a:gridCol w="1431234">
                  <a:extLst>
                    <a:ext uri="{9D8B030D-6E8A-4147-A177-3AD203B41FA5}">
                      <a16:colId xmlns:a16="http://schemas.microsoft.com/office/drawing/2014/main" val="3924320118"/>
                    </a:ext>
                  </a:extLst>
                </a:gridCol>
                <a:gridCol w="2399147">
                  <a:extLst>
                    <a:ext uri="{9D8B030D-6E8A-4147-A177-3AD203B41FA5}">
                      <a16:colId xmlns:a16="http://schemas.microsoft.com/office/drawing/2014/main" val="366329437"/>
                    </a:ext>
                  </a:extLst>
                </a:gridCol>
              </a:tblGrid>
              <a:tr h="632460">
                <a:tc>
                  <a:txBody>
                    <a:bodyPr/>
                    <a:lstStyle/>
                    <a:p>
                      <a:pPr algn="ctr" fontAlgn="b"/>
                      <a:r>
                        <a:rPr lang="es-ES" sz="1200" b="1" u="none" strike="noStrike" dirty="0">
                          <a:effectLst/>
                          <a:latin typeface="Poppins" panose="00000500000000000000" pitchFamily="2" charset="0"/>
                          <a:cs typeface="Poppins" panose="00000500000000000000" pitchFamily="2" charset="0"/>
                        </a:rPr>
                        <a:t>MES</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200" b="1" u="none" strike="noStrike" dirty="0">
                          <a:effectLst/>
                          <a:latin typeface="Poppins" panose="00000500000000000000" pitchFamily="2" charset="0"/>
                          <a:cs typeface="Poppins" panose="00000500000000000000" pitchFamily="2" charset="0"/>
                        </a:rPr>
                        <a:t>CI</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200" b="1" u="none" strike="noStrike" dirty="0">
                          <a:effectLst/>
                          <a:latin typeface="Poppins" panose="00000500000000000000" pitchFamily="2" charset="0"/>
                          <a:cs typeface="Poppins" panose="00000500000000000000" pitchFamily="2" charset="0"/>
                        </a:rPr>
                        <a:t>PLAN DE INVESTIGACION</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200" b="1" u="none" strike="noStrike" dirty="0">
                          <a:effectLst/>
                          <a:latin typeface="Poppins" panose="00000500000000000000" pitchFamily="2" charset="0"/>
                          <a:cs typeface="Poppins" panose="00000500000000000000" pitchFamily="2" charset="0"/>
                        </a:rPr>
                        <a:t>PROPOSITO DEL PLAN DE INVESTIGACION</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826836172"/>
                  </a:ext>
                </a:extLst>
              </a:tr>
              <a:tr h="0">
                <a:tc>
                  <a:txBody>
                    <a:bodyPr/>
                    <a:lstStyle/>
                    <a:p>
                      <a:pPr algn="l" fontAlgn="ctr"/>
                      <a:r>
                        <a:rPr lang="es-ES" sz="1400" u="none" strike="noStrike" dirty="0">
                          <a:effectLst/>
                          <a:latin typeface="Poppins" panose="00000500000000000000" pitchFamily="2" charset="0"/>
                          <a:cs typeface="Poppins" panose="00000500000000000000" pitchFamily="2" charset="0"/>
                        </a:rPr>
                        <a:t>ABRIL</a:t>
                      </a:r>
                      <a:endParaRPr lang="es-ES" sz="14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ES" sz="1400" u="none" strike="noStrike" dirty="0">
                          <a:effectLst/>
                          <a:latin typeface="Poppins" panose="00000500000000000000" pitchFamily="2" charset="0"/>
                          <a:cs typeface="Poppins" panose="00000500000000000000" pitchFamily="2" charset="0"/>
                        </a:rPr>
                        <a:t>CULTIVO DE PAPA</a:t>
                      </a:r>
                      <a:endParaRPr lang="es-ES" sz="14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ES" sz="1400" u="none" strike="noStrike" dirty="0">
                          <a:effectLst/>
                          <a:latin typeface="Poppins" panose="00000500000000000000" pitchFamily="2" charset="0"/>
                          <a:cs typeface="Poppins" panose="00000500000000000000" pitchFamily="2" charset="0"/>
                        </a:rPr>
                        <a:t>RECONOCE LAS</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PLAGAS Y</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ENFERMEDADES EN</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EL CULTIVO DE</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PAPA.</a:t>
                      </a:r>
                      <a:endParaRPr lang="es-ES" sz="14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algn="just" fontAlgn="t"/>
                      <a:r>
                        <a:rPr lang="es-ES" sz="1400" u="none" strike="noStrike" dirty="0">
                          <a:effectLst/>
                          <a:latin typeface="Poppins" panose="00000500000000000000" pitchFamily="2" charset="0"/>
                          <a:cs typeface="Poppins" panose="00000500000000000000" pitchFamily="2" charset="0"/>
                        </a:rPr>
                        <a:t>Selecciona datos con criterio técnico sobre la prevención y</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control de plagas y enfermedades en el cultivo de papa,</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mediante recojo de información oral y escrita fehaciente, a</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través de la observación, indagación, entrevista para obtener</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buena producción, calidad de papa y motivador rentabilidad</a:t>
                      </a:r>
                      <a:br>
                        <a:rPr lang="es-ES" sz="1400" u="none" strike="noStrike" dirty="0">
                          <a:effectLst/>
                          <a:latin typeface="Poppins" panose="00000500000000000000" pitchFamily="2" charset="0"/>
                          <a:cs typeface="Poppins" panose="00000500000000000000" pitchFamily="2" charset="0"/>
                        </a:rPr>
                      </a:br>
                      <a:r>
                        <a:rPr lang="es-ES" sz="1400" u="none" strike="noStrike" dirty="0">
                          <a:effectLst/>
                          <a:latin typeface="Poppins" panose="00000500000000000000" pitchFamily="2" charset="0"/>
                          <a:cs typeface="Poppins" panose="00000500000000000000" pitchFamily="2" charset="0"/>
                        </a:rPr>
                        <a:t>económica.</a:t>
                      </a:r>
                      <a:endParaRPr lang="es-ES" sz="14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889814"/>
                  </a:ext>
                </a:extLst>
              </a:tr>
            </a:tbl>
          </a:graphicData>
        </a:graphic>
      </p:graphicFrame>
      <p:cxnSp>
        <p:nvCxnSpPr>
          <p:cNvPr id="23" name="Conector recto 22">
            <a:extLst>
              <a:ext uri="{FF2B5EF4-FFF2-40B4-BE49-F238E27FC236}">
                <a16:creationId xmlns:a16="http://schemas.microsoft.com/office/drawing/2014/main" id="{DD90F86E-5105-4569-B823-F00184EA2685}"/>
              </a:ext>
            </a:extLst>
          </p:cNvPr>
          <p:cNvCxnSpPr/>
          <p:nvPr/>
        </p:nvCxnSpPr>
        <p:spPr>
          <a:xfrm>
            <a:off x="517529" y="2058231"/>
            <a:ext cx="5419949" cy="0"/>
          </a:xfrm>
          <a:prstGeom prst="line">
            <a:avLst/>
          </a:prstGeom>
        </p:spPr>
        <p:style>
          <a:lnRef idx="1">
            <a:schemeClr val="dk1"/>
          </a:lnRef>
          <a:fillRef idx="0">
            <a:schemeClr val="dk1"/>
          </a:fillRef>
          <a:effectRef idx="0">
            <a:schemeClr val="dk1"/>
          </a:effectRef>
          <a:fontRef idx="minor">
            <a:schemeClr val="tx1"/>
          </a:fontRef>
        </p:style>
      </p:cxnSp>
      <p:pic>
        <p:nvPicPr>
          <p:cNvPr id="20" name="Imagen 19">
            <a:extLst>
              <a:ext uri="{FF2B5EF4-FFF2-40B4-BE49-F238E27FC236}">
                <a16:creationId xmlns:a16="http://schemas.microsoft.com/office/drawing/2014/main" id="{672CB5D4-2084-4F5C-95DF-3BA4A93A10B6}"/>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22" name="Imagen 21">
            <a:extLst>
              <a:ext uri="{FF2B5EF4-FFF2-40B4-BE49-F238E27FC236}">
                <a16:creationId xmlns:a16="http://schemas.microsoft.com/office/drawing/2014/main" id="{225EBBF5-688E-4C51-99BF-D040AA499EBD}"/>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116404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465715" y="1590245"/>
            <a:ext cx="8469563" cy="51917"/>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9" name="Título 1">
            <a:extLst>
              <a:ext uri="{FF2B5EF4-FFF2-40B4-BE49-F238E27FC236}">
                <a16:creationId xmlns:a16="http://schemas.microsoft.com/office/drawing/2014/main" id="{F900A755-4D2F-42CB-8D1E-D7692F0C03A0}"/>
              </a:ext>
            </a:extLst>
          </p:cNvPr>
          <p:cNvSpPr txBox="1">
            <a:spLocks/>
          </p:cNvSpPr>
          <p:nvPr/>
        </p:nvSpPr>
        <p:spPr>
          <a:xfrm>
            <a:off x="305508" y="843786"/>
            <a:ext cx="10515600" cy="9754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PE" sz="2000" b="1" dirty="0">
                <a:solidFill>
                  <a:srgbClr val="002060"/>
                </a:solidFill>
                <a:latin typeface="Poppins" panose="00000500000000000000" pitchFamily="2" charset="0"/>
                <a:cs typeface="Poppins" panose="00000500000000000000" pitchFamily="2" charset="0"/>
              </a:rPr>
              <a:t>  Definimos los posibles contenidos o procesos productivo de los PI</a:t>
            </a:r>
          </a:p>
        </p:txBody>
      </p:sp>
      <p:sp>
        <p:nvSpPr>
          <p:cNvPr id="23" name="Título 1">
            <a:extLst>
              <a:ext uri="{FF2B5EF4-FFF2-40B4-BE49-F238E27FC236}">
                <a16:creationId xmlns:a16="http://schemas.microsoft.com/office/drawing/2014/main" id="{6D0F81F8-6AF3-44FA-BCB8-B1D6CCCBE615}"/>
              </a:ext>
            </a:extLst>
          </p:cNvPr>
          <p:cNvSpPr txBox="1">
            <a:spLocks/>
          </p:cNvSpPr>
          <p:nvPr/>
        </p:nvSpPr>
        <p:spPr>
          <a:xfrm>
            <a:off x="8281805" y="1960107"/>
            <a:ext cx="3449469" cy="31272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es-PE" sz="1800" dirty="0">
                <a:latin typeface="Poppins" panose="00000500000000000000" pitchFamily="2" charset="0"/>
                <a:cs typeface="Poppins" panose="00000500000000000000" pitchFamily="2" charset="0"/>
              </a:rPr>
              <a:t>Responde al propósito.</a:t>
            </a:r>
          </a:p>
          <a:p>
            <a:endParaRPr lang="es-PE" sz="1800" dirty="0">
              <a:latin typeface="Poppins" panose="00000500000000000000" pitchFamily="2" charset="0"/>
              <a:cs typeface="Poppins" panose="00000500000000000000" pitchFamily="2" charset="0"/>
            </a:endParaRPr>
          </a:p>
          <a:p>
            <a:pPr marL="571500" indent="-571500">
              <a:buFont typeface="Arial" panose="020B0604020202020204" pitchFamily="34" charset="0"/>
              <a:buChar char="•"/>
            </a:pPr>
            <a:r>
              <a:rPr lang="es-PE" sz="1800" dirty="0">
                <a:latin typeface="Poppins" panose="00000500000000000000" pitchFamily="2" charset="0"/>
                <a:cs typeface="Poppins" panose="00000500000000000000" pitchFamily="2" charset="0"/>
              </a:rPr>
              <a:t>Definir los contenidos de acuerdo a la carga horaria</a:t>
            </a:r>
          </a:p>
        </p:txBody>
      </p:sp>
      <p:sp>
        <p:nvSpPr>
          <p:cNvPr id="24" name="Flecha: a la derecha 5">
            <a:extLst>
              <a:ext uri="{FF2B5EF4-FFF2-40B4-BE49-F238E27FC236}">
                <a16:creationId xmlns:a16="http://schemas.microsoft.com/office/drawing/2014/main" id="{7851294C-79D4-4EA9-9645-CAD5153B7FE2}"/>
              </a:ext>
            </a:extLst>
          </p:cNvPr>
          <p:cNvSpPr/>
          <p:nvPr/>
        </p:nvSpPr>
        <p:spPr>
          <a:xfrm>
            <a:off x="7263442" y="2626177"/>
            <a:ext cx="877156" cy="16675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3" name="Tabla 2">
            <a:extLst>
              <a:ext uri="{FF2B5EF4-FFF2-40B4-BE49-F238E27FC236}">
                <a16:creationId xmlns:a16="http://schemas.microsoft.com/office/drawing/2014/main" id="{CCB38667-DD6A-4881-9E45-3C2170739FC9}"/>
              </a:ext>
            </a:extLst>
          </p:cNvPr>
          <p:cNvGraphicFramePr>
            <a:graphicFrameLocks noGrp="1"/>
          </p:cNvGraphicFramePr>
          <p:nvPr>
            <p:extLst>
              <p:ext uri="{D42A27DB-BD31-4B8C-83A1-F6EECF244321}">
                <p14:modId xmlns:p14="http://schemas.microsoft.com/office/powerpoint/2010/main" val="745510876"/>
              </p:ext>
            </p:extLst>
          </p:nvPr>
        </p:nvGraphicFramePr>
        <p:xfrm>
          <a:off x="598297" y="2209359"/>
          <a:ext cx="4799203" cy="3749040"/>
        </p:xfrm>
        <a:graphic>
          <a:graphicData uri="http://schemas.openxmlformats.org/drawingml/2006/table">
            <a:tbl>
              <a:tblPr>
                <a:tableStyleId>{5C22544A-7EE6-4342-B048-85BDC9FD1C3A}</a:tableStyleId>
              </a:tblPr>
              <a:tblGrid>
                <a:gridCol w="907167">
                  <a:extLst>
                    <a:ext uri="{9D8B030D-6E8A-4147-A177-3AD203B41FA5}">
                      <a16:colId xmlns:a16="http://schemas.microsoft.com/office/drawing/2014/main" val="3877978705"/>
                    </a:ext>
                  </a:extLst>
                </a:gridCol>
                <a:gridCol w="907167">
                  <a:extLst>
                    <a:ext uri="{9D8B030D-6E8A-4147-A177-3AD203B41FA5}">
                      <a16:colId xmlns:a16="http://schemas.microsoft.com/office/drawing/2014/main" val="1365204699"/>
                    </a:ext>
                  </a:extLst>
                </a:gridCol>
                <a:gridCol w="1155905">
                  <a:extLst>
                    <a:ext uri="{9D8B030D-6E8A-4147-A177-3AD203B41FA5}">
                      <a16:colId xmlns:a16="http://schemas.microsoft.com/office/drawing/2014/main" val="3278317928"/>
                    </a:ext>
                  </a:extLst>
                </a:gridCol>
                <a:gridCol w="1828964">
                  <a:extLst>
                    <a:ext uri="{9D8B030D-6E8A-4147-A177-3AD203B41FA5}">
                      <a16:colId xmlns:a16="http://schemas.microsoft.com/office/drawing/2014/main" val="1110065981"/>
                    </a:ext>
                  </a:extLst>
                </a:gridCol>
              </a:tblGrid>
              <a:tr h="632460">
                <a:tc>
                  <a:txBody>
                    <a:bodyPr/>
                    <a:lstStyle/>
                    <a:p>
                      <a:pPr algn="l" fontAlgn="b"/>
                      <a:r>
                        <a:rPr lang="es-ES" sz="1200" b="1" u="none" strike="noStrike" dirty="0">
                          <a:effectLst/>
                          <a:latin typeface="Poppins" panose="00000500000000000000" pitchFamily="2" charset="0"/>
                          <a:cs typeface="Poppins" panose="00000500000000000000" pitchFamily="2" charset="0"/>
                        </a:rPr>
                        <a:t>MES</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es-ES" sz="1200" b="1" u="none" strike="noStrike" dirty="0">
                          <a:effectLst/>
                          <a:latin typeface="Poppins" panose="00000500000000000000" pitchFamily="2" charset="0"/>
                          <a:cs typeface="Poppins" panose="00000500000000000000" pitchFamily="2" charset="0"/>
                        </a:rPr>
                        <a:t>CI</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es-ES" sz="1200" b="1" u="none" strike="noStrike" dirty="0">
                          <a:effectLst/>
                          <a:latin typeface="Poppins" panose="00000500000000000000" pitchFamily="2" charset="0"/>
                          <a:cs typeface="Poppins" panose="00000500000000000000" pitchFamily="2" charset="0"/>
                        </a:rPr>
                        <a:t>PLAN DE INVESTIGACION</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es-ES" sz="1200" b="1" u="none" strike="noStrike" dirty="0">
                          <a:effectLst/>
                          <a:latin typeface="Poppins" panose="00000500000000000000" pitchFamily="2" charset="0"/>
                          <a:cs typeface="Poppins" panose="00000500000000000000" pitchFamily="2" charset="0"/>
                        </a:rPr>
                        <a:t>PROPOSITO DEL PLAN DE INVESTIGACION</a:t>
                      </a:r>
                      <a:endParaRPr lang="es-ES" sz="12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80738588"/>
                  </a:ext>
                </a:extLst>
              </a:tr>
              <a:tr h="0">
                <a:tc>
                  <a:txBody>
                    <a:bodyPr/>
                    <a:lstStyle/>
                    <a:p>
                      <a:pPr algn="l" fontAlgn="ctr"/>
                      <a:r>
                        <a:rPr lang="es-ES" sz="1200" u="none" strike="noStrike" dirty="0">
                          <a:effectLst/>
                          <a:latin typeface="Poppins" panose="00000500000000000000" pitchFamily="2" charset="0"/>
                          <a:cs typeface="Poppins" panose="00000500000000000000" pitchFamily="2" charset="0"/>
                        </a:rPr>
                        <a:t>ABRIL</a:t>
                      </a:r>
                      <a:endParaRPr lang="es-ES" sz="12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ES" sz="1200" u="none" strike="noStrike" dirty="0">
                          <a:effectLst/>
                          <a:latin typeface="Poppins" panose="00000500000000000000" pitchFamily="2" charset="0"/>
                          <a:cs typeface="Poppins" panose="00000500000000000000" pitchFamily="2" charset="0"/>
                        </a:rPr>
                        <a:t>CULTIVO DE PAPA</a:t>
                      </a:r>
                      <a:endParaRPr lang="es-ES" sz="12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ES" sz="1200" u="none" strike="noStrike" dirty="0">
                          <a:effectLst/>
                          <a:latin typeface="Poppins" panose="00000500000000000000" pitchFamily="2" charset="0"/>
                          <a:cs typeface="Poppins" panose="00000500000000000000" pitchFamily="2" charset="0"/>
                        </a:rPr>
                        <a:t>RECONOCE LAS</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PLAGAS Y</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ENFERMEDADES EN</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EL CULTIVO DE</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PAPA.</a:t>
                      </a:r>
                      <a:endParaRPr lang="es-ES" sz="12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1200" u="none" strike="noStrike" dirty="0">
                          <a:effectLst/>
                          <a:latin typeface="Poppins" panose="00000500000000000000" pitchFamily="2" charset="0"/>
                          <a:cs typeface="Poppins" panose="00000500000000000000" pitchFamily="2" charset="0"/>
                        </a:rPr>
                        <a:t>Selecciona datos con criterio técnico sobre la prevención y</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control de plagas y enfermedades en el cultivo de papa,</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mediante recojo de información oral y escrita fehaciente, a</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través de la observación, indagación, entrevista para obtener</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buena producción, calidad de papa y motivador rentabilidad</a:t>
                      </a:r>
                      <a:br>
                        <a:rPr lang="es-ES" sz="1200" u="none" strike="noStrike" dirty="0">
                          <a:effectLst/>
                          <a:latin typeface="Poppins" panose="00000500000000000000" pitchFamily="2" charset="0"/>
                          <a:cs typeface="Poppins" panose="00000500000000000000" pitchFamily="2" charset="0"/>
                        </a:rPr>
                      </a:br>
                      <a:r>
                        <a:rPr lang="es-ES" sz="1200" u="none" strike="noStrike" dirty="0">
                          <a:effectLst/>
                          <a:latin typeface="Poppins" panose="00000500000000000000" pitchFamily="2" charset="0"/>
                          <a:cs typeface="Poppins" panose="00000500000000000000" pitchFamily="2" charset="0"/>
                        </a:rPr>
                        <a:t>económica.</a:t>
                      </a:r>
                      <a:endParaRPr lang="es-ES" sz="1200" b="0"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2333014"/>
                  </a:ext>
                </a:extLst>
              </a:tr>
            </a:tbl>
          </a:graphicData>
        </a:graphic>
      </p:graphicFrame>
      <p:graphicFrame>
        <p:nvGraphicFramePr>
          <p:cNvPr id="10" name="Tabla 9">
            <a:extLst>
              <a:ext uri="{FF2B5EF4-FFF2-40B4-BE49-F238E27FC236}">
                <a16:creationId xmlns:a16="http://schemas.microsoft.com/office/drawing/2014/main" id="{7503362C-C21E-4AA8-9DC2-5D2B0E253609}"/>
              </a:ext>
            </a:extLst>
          </p:cNvPr>
          <p:cNvGraphicFramePr>
            <a:graphicFrameLocks noGrp="1"/>
          </p:cNvGraphicFramePr>
          <p:nvPr>
            <p:extLst>
              <p:ext uri="{D42A27DB-BD31-4B8C-83A1-F6EECF244321}">
                <p14:modId xmlns:p14="http://schemas.microsoft.com/office/powerpoint/2010/main" val="3079628392"/>
              </p:ext>
            </p:extLst>
          </p:nvPr>
        </p:nvGraphicFramePr>
        <p:xfrm>
          <a:off x="5397500" y="2209359"/>
          <a:ext cx="1865942" cy="3749040"/>
        </p:xfrm>
        <a:graphic>
          <a:graphicData uri="http://schemas.openxmlformats.org/drawingml/2006/table">
            <a:tbl>
              <a:tblPr>
                <a:tableStyleId>{5C22544A-7EE6-4342-B048-85BDC9FD1C3A}</a:tableStyleId>
              </a:tblPr>
              <a:tblGrid>
                <a:gridCol w="1865942">
                  <a:extLst>
                    <a:ext uri="{9D8B030D-6E8A-4147-A177-3AD203B41FA5}">
                      <a16:colId xmlns:a16="http://schemas.microsoft.com/office/drawing/2014/main" val="2484884880"/>
                    </a:ext>
                  </a:extLst>
                </a:gridCol>
              </a:tblGrid>
              <a:tr h="647119">
                <a:tc>
                  <a:txBody>
                    <a:bodyPr/>
                    <a:lstStyle/>
                    <a:p>
                      <a:pPr algn="l" fontAlgn="b"/>
                      <a:r>
                        <a:rPr lang="es-ES" sz="1400" b="1" u="none" strike="noStrike" dirty="0">
                          <a:effectLst/>
                          <a:latin typeface="Poppins" panose="00000500000000000000" pitchFamily="2" charset="0"/>
                          <a:cs typeface="Poppins" panose="00000500000000000000" pitchFamily="2" charset="0"/>
                        </a:rPr>
                        <a:t>CONTENIDOS</a:t>
                      </a:r>
                      <a:endParaRPr lang="es-ES" sz="14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solidFill>
                      <a:srgbClr val="00B0F0"/>
                    </a:solidFill>
                  </a:tcPr>
                </a:tc>
                <a:extLst>
                  <a:ext uri="{0D108BD9-81ED-4DB2-BD59-A6C34878D82A}">
                    <a16:rowId xmlns:a16="http://schemas.microsoft.com/office/drawing/2014/main" val="3984150649"/>
                  </a:ext>
                </a:extLst>
              </a:tr>
              <a:tr h="3101921">
                <a:tc>
                  <a:txBody>
                    <a:bodyPr/>
                    <a:lstStyle/>
                    <a:p>
                      <a:pPr algn="l" fontAlgn="ctr"/>
                      <a:r>
                        <a:rPr lang="es-ES" sz="1400" b="1" u="none" strike="noStrike" dirty="0">
                          <a:effectLst/>
                          <a:latin typeface="Poppins" panose="00000500000000000000" pitchFamily="2" charset="0"/>
                          <a:cs typeface="Poppins" panose="00000500000000000000" pitchFamily="2" charset="0"/>
                        </a:rPr>
                        <a:t>Clasificación de plagas y enfermedades.</a:t>
                      </a:r>
                      <a:br>
                        <a:rPr lang="es-ES" sz="1400" b="1" u="none" strike="noStrike" dirty="0">
                          <a:effectLst/>
                          <a:latin typeface="Poppins" panose="00000500000000000000" pitchFamily="2" charset="0"/>
                          <a:cs typeface="Poppins" panose="00000500000000000000" pitchFamily="2" charset="0"/>
                        </a:rPr>
                      </a:br>
                      <a:r>
                        <a:rPr lang="es-ES" sz="1400" b="1" u="none" strike="noStrike" dirty="0">
                          <a:effectLst/>
                          <a:latin typeface="Poppins" panose="00000500000000000000" pitchFamily="2" charset="0"/>
                          <a:cs typeface="Poppins" panose="00000500000000000000" pitchFamily="2" charset="0"/>
                        </a:rPr>
                        <a:t>-Prevención y tratamiento de plagas y</a:t>
                      </a:r>
                      <a:br>
                        <a:rPr lang="es-ES" sz="1400" b="1" u="none" strike="noStrike" dirty="0">
                          <a:effectLst/>
                          <a:latin typeface="Poppins" panose="00000500000000000000" pitchFamily="2" charset="0"/>
                          <a:cs typeface="Poppins" panose="00000500000000000000" pitchFamily="2" charset="0"/>
                        </a:rPr>
                      </a:br>
                      <a:r>
                        <a:rPr lang="es-ES" sz="1400" b="1" u="none" strike="noStrike" dirty="0">
                          <a:effectLst/>
                          <a:latin typeface="Poppins" panose="00000500000000000000" pitchFamily="2" charset="0"/>
                          <a:cs typeface="Poppins" panose="00000500000000000000" pitchFamily="2" charset="0"/>
                        </a:rPr>
                        <a:t>enfermedades.</a:t>
                      </a:r>
                      <a:br>
                        <a:rPr lang="es-ES" sz="1400" b="1" u="none" strike="noStrike" dirty="0">
                          <a:effectLst/>
                          <a:latin typeface="Poppins" panose="00000500000000000000" pitchFamily="2" charset="0"/>
                          <a:cs typeface="Poppins" panose="00000500000000000000" pitchFamily="2" charset="0"/>
                        </a:rPr>
                      </a:br>
                      <a:r>
                        <a:rPr lang="es-ES" sz="1400" b="1" u="none" strike="noStrike" dirty="0">
                          <a:effectLst/>
                          <a:latin typeface="Poppins" panose="00000500000000000000" pitchFamily="2" charset="0"/>
                          <a:cs typeface="Poppins" panose="00000500000000000000" pitchFamily="2" charset="0"/>
                        </a:rPr>
                        <a:t>-Productos para el control fitosanitario.</a:t>
                      </a:r>
                      <a:endParaRPr lang="es-ES" sz="1400" b="1" i="0" u="none" strike="noStrike" dirty="0">
                        <a:solidFill>
                          <a:srgbClr val="000000"/>
                        </a:solidFill>
                        <a:effectLst/>
                        <a:latin typeface="Poppins" panose="00000500000000000000" pitchFamily="2" charset="0"/>
                        <a:cs typeface="Poppins" panose="00000500000000000000" pitchFamily="2" charset="0"/>
                      </a:endParaRPr>
                    </a:p>
                  </a:txBody>
                  <a:tcPr marL="7620" marR="7620" marT="7620" marB="0" anchor="ctr"/>
                </a:tc>
                <a:extLst>
                  <a:ext uri="{0D108BD9-81ED-4DB2-BD59-A6C34878D82A}">
                    <a16:rowId xmlns:a16="http://schemas.microsoft.com/office/drawing/2014/main" val="1120329991"/>
                  </a:ext>
                </a:extLst>
              </a:tr>
            </a:tbl>
          </a:graphicData>
        </a:graphic>
      </p:graphicFrame>
      <p:pic>
        <p:nvPicPr>
          <p:cNvPr id="13" name="Imagen 12">
            <a:extLst>
              <a:ext uri="{FF2B5EF4-FFF2-40B4-BE49-F238E27FC236}">
                <a16:creationId xmlns:a16="http://schemas.microsoft.com/office/drawing/2014/main" id="{009390F1-6D58-4C8F-BF1D-E6A67DB39103}"/>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14" name="Imagen 13">
            <a:extLst>
              <a:ext uri="{FF2B5EF4-FFF2-40B4-BE49-F238E27FC236}">
                <a16:creationId xmlns:a16="http://schemas.microsoft.com/office/drawing/2014/main" id="{9AB10914-B9AF-418A-B9E4-10A4AA37C785}"/>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17770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12" name="TextBox 215">
            <a:extLst>
              <a:ext uri="{FF2B5EF4-FFF2-40B4-BE49-F238E27FC236}">
                <a16:creationId xmlns:a16="http://schemas.microsoft.com/office/drawing/2014/main" id="{9006F023-9DE8-479D-95CA-E229F96C01EE}"/>
              </a:ext>
            </a:extLst>
          </p:cNvPr>
          <p:cNvSpPr txBox="1"/>
          <p:nvPr/>
        </p:nvSpPr>
        <p:spPr>
          <a:xfrm>
            <a:off x="435191" y="1688844"/>
            <a:ext cx="5033433" cy="646331"/>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altLang="ko-KR" b="1" i="0" u="none" strike="noStrike" kern="1200" cap="none" spc="0" normalizeH="0" baseline="0" dirty="0">
                <a:ln>
                  <a:noFill/>
                </a:ln>
                <a:solidFill>
                  <a:srgbClr val="1C82FF"/>
                </a:solidFill>
                <a:effectLst/>
                <a:uLnTx/>
                <a:uFillTx/>
                <a:latin typeface="Poppins" panose="00000500000000000000" pitchFamily="2" charset="0"/>
                <a:cs typeface="Poppins" panose="00000500000000000000" pitchFamily="2" charset="0"/>
              </a:rPr>
              <a:t>Tomar en cuenta competencias comunicativas 07, 08 y 09</a:t>
            </a:r>
          </a:p>
        </p:txBody>
      </p:sp>
      <p:grpSp>
        <p:nvGrpSpPr>
          <p:cNvPr id="17" name="Group 227">
            <a:extLst>
              <a:ext uri="{FF2B5EF4-FFF2-40B4-BE49-F238E27FC236}">
                <a16:creationId xmlns:a16="http://schemas.microsoft.com/office/drawing/2014/main" id="{97F01D60-B7F0-4844-B1A2-3BC84CDC0440}"/>
              </a:ext>
            </a:extLst>
          </p:cNvPr>
          <p:cNvGrpSpPr/>
          <p:nvPr/>
        </p:nvGrpSpPr>
        <p:grpSpPr>
          <a:xfrm>
            <a:off x="4456269" y="2805498"/>
            <a:ext cx="1736633" cy="1134584"/>
            <a:chOff x="-3373" y="3444677"/>
            <a:chExt cx="3155739" cy="1643520"/>
          </a:xfrm>
          <a:solidFill>
            <a:srgbClr val="00B0F0"/>
          </a:solidFill>
        </p:grpSpPr>
        <p:sp>
          <p:nvSpPr>
            <p:cNvPr id="18" name="Freeform 61">
              <a:extLst>
                <a:ext uri="{FF2B5EF4-FFF2-40B4-BE49-F238E27FC236}">
                  <a16:creationId xmlns:a16="http://schemas.microsoft.com/office/drawing/2014/main" id="{2CD9D2F7-8A52-4B8E-8CFD-C53BAAC53D7C}"/>
                </a:ext>
              </a:extLst>
            </p:cNvPr>
            <p:cNvSpPr/>
            <p:nvPr/>
          </p:nvSpPr>
          <p:spPr>
            <a:xfrm rot="5400000">
              <a:off x="1185646" y="3121477"/>
              <a:ext cx="1643520" cy="2289920"/>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8129" h="2115210">
                  <a:moveTo>
                    <a:pt x="0" y="891306"/>
                  </a:moveTo>
                  <a:cubicBezTo>
                    <a:pt x="124742" y="1042097"/>
                    <a:pt x="180313" y="1188925"/>
                    <a:pt x="227051" y="1320850"/>
                  </a:cubicBezTo>
                  <a:cubicBezTo>
                    <a:pt x="283134" y="1440332"/>
                    <a:pt x="360533" y="1506746"/>
                    <a:pt x="462841" y="1655174"/>
                  </a:cubicBezTo>
                  <a:cubicBezTo>
                    <a:pt x="565096" y="1757587"/>
                    <a:pt x="604529" y="1837560"/>
                    <a:pt x="644540" y="1879748"/>
                  </a:cubicBezTo>
                  <a:cubicBezTo>
                    <a:pt x="721823" y="1966655"/>
                    <a:pt x="679875" y="2008729"/>
                    <a:pt x="678137" y="2115210"/>
                  </a:cubicBezTo>
                  <a:lnTo>
                    <a:pt x="1339145" y="2113852"/>
                  </a:lnTo>
                  <a:cubicBezTo>
                    <a:pt x="1324322" y="2047548"/>
                    <a:pt x="1303318" y="2034201"/>
                    <a:pt x="1358227" y="1930484"/>
                  </a:cubicBezTo>
                  <a:cubicBezTo>
                    <a:pt x="1521981" y="1634855"/>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nvGrpSpPr>
            <p:cNvPr id="19" name="Group 221">
              <a:extLst>
                <a:ext uri="{FF2B5EF4-FFF2-40B4-BE49-F238E27FC236}">
                  <a16:creationId xmlns:a16="http://schemas.microsoft.com/office/drawing/2014/main" id="{B2E1E500-67F7-427C-9994-54730D5ACE30}"/>
                </a:ext>
              </a:extLst>
            </p:cNvPr>
            <p:cNvGrpSpPr/>
            <p:nvPr/>
          </p:nvGrpSpPr>
          <p:grpSpPr>
            <a:xfrm rot="5400000">
              <a:off x="-91119" y="4126341"/>
              <a:ext cx="1048447" cy="872955"/>
              <a:chOff x="967066" y="4263648"/>
              <a:chExt cx="670418" cy="1251022"/>
            </a:xfrm>
            <a:grpFill/>
          </p:grpSpPr>
          <p:sp>
            <p:nvSpPr>
              <p:cNvPr id="21" name="Rectangle 222">
                <a:extLst>
                  <a:ext uri="{FF2B5EF4-FFF2-40B4-BE49-F238E27FC236}">
                    <a16:creationId xmlns:a16="http://schemas.microsoft.com/office/drawing/2014/main" id="{26499097-A5F1-4B9E-B14D-A8C466FE1BE9}"/>
                  </a:ext>
                </a:extLst>
              </p:cNvPr>
              <p:cNvSpPr/>
              <p:nvPr/>
            </p:nvSpPr>
            <p:spPr>
              <a:xfrm rot="16200000">
                <a:off x="1080146" y="4196080"/>
                <a:ext cx="457516" cy="592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sp>
            <p:nvSpPr>
              <p:cNvPr id="25" name="Rectangle 223">
                <a:extLst>
                  <a:ext uri="{FF2B5EF4-FFF2-40B4-BE49-F238E27FC236}">
                    <a16:creationId xmlns:a16="http://schemas.microsoft.com/office/drawing/2014/main" id="{4B3DD412-B614-4395-B777-C62DFB306098}"/>
                  </a:ext>
                </a:extLst>
              </p:cNvPr>
              <p:cNvSpPr/>
              <p:nvPr/>
            </p:nvSpPr>
            <p:spPr>
              <a:xfrm rot="16200000">
                <a:off x="858794" y="4735980"/>
                <a:ext cx="886962" cy="67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grpSp>
      <p:sp>
        <p:nvSpPr>
          <p:cNvPr id="26" name="TextBox 226">
            <a:extLst>
              <a:ext uri="{FF2B5EF4-FFF2-40B4-BE49-F238E27FC236}">
                <a16:creationId xmlns:a16="http://schemas.microsoft.com/office/drawing/2014/main" id="{BBFFC719-6701-49EE-839F-1A2E00757D7A}"/>
              </a:ext>
            </a:extLst>
          </p:cNvPr>
          <p:cNvSpPr txBox="1"/>
          <p:nvPr/>
        </p:nvSpPr>
        <p:spPr>
          <a:xfrm>
            <a:off x="480919" y="1160047"/>
            <a:ext cx="3683604" cy="461665"/>
          </a:xfrm>
          <a:prstGeom prst="rect">
            <a:avLst/>
          </a:prstGeom>
          <a:noFill/>
        </p:spPr>
        <p:txBody>
          <a:bodyPr wrap="square" rtlCol="0" anchor="ctr">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sz="2400" b="1" i="0" u="none" strike="noStrike" kern="1200" cap="none" spc="0" normalizeH="0" baseline="0" noProof="0" dirty="0">
                <a:ln>
                  <a:noFill/>
                </a:ln>
                <a:solidFill>
                  <a:schemeClr val="tx1"/>
                </a:solidFill>
                <a:effectLst/>
                <a:uLnTx/>
                <a:uFillTx/>
                <a:latin typeface="Poppins" panose="00000500000000000000" pitchFamily="2" charset="0"/>
                <a:cs typeface="Poppins" panose="00000500000000000000" pitchFamily="2" charset="0"/>
              </a:rPr>
              <a:t> PUESTA EN COMUN</a:t>
            </a:r>
            <a:endParaRPr kumimoji="0" lang="ko-KR" altLang="en-US" sz="2400" b="0" i="0" u="none" strike="noStrike" kern="1200" cap="none" spc="0" normalizeH="0" baseline="0" noProof="0" dirty="0">
              <a:ln>
                <a:noFill/>
              </a:ln>
              <a:solidFill>
                <a:schemeClr val="tx1"/>
              </a:solidFill>
              <a:effectLst/>
              <a:uLnTx/>
              <a:uFillTx/>
              <a:latin typeface="Poppins" panose="00000500000000000000" pitchFamily="2" charset="0"/>
              <a:cs typeface="Poppins" panose="00000500000000000000" pitchFamily="2" charset="0"/>
            </a:endParaRPr>
          </a:p>
        </p:txBody>
      </p:sp>
      <p:sp>
        <p:nvSpPr>
          <p:cNvPr id="27" name="CuadroTexto 26">
            <a:extLst>
              <a:ext uri="{FF2B5EF4-FFF2-40B4-BE49-F238E27FC236}">
                <a16:creationId xmlns:a16="http://schemas.microsoft.com/office/drawing/2014/main" id="{51D8A170-F199-4CEA-AF3C-5BBA6DFC7939}"/>
              </a:ext>
            </a:extLst>
          </p:cNvPr>
          <p:cNvSpPr txBox="1"/>
          <p:nvPr/>
        </p:nvSpPr>
        <p:spPr>
          <a:xfrm>
            <a:off x="6192902" y="1803130"/>
            <a:ext cx="5588266" cy="3139321"/>
          </a:xfrm>
          <a:prstGeom prst="rect">
            <a:avLst/>
          </a:prstGeom>
          <a:noFill/>
        </p:spPr>
        <p:txBody>
          <a:bodyPr wrap="square">
            <a:spAutoFit/>
          </a:bodyPr>
          <a:lstStyle/>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COMPETENCIA 07</a:t>
            </a:r>
          </a:p>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Capacidad:02</a:t>
            </a:r>
          </a:p>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Desempeño: 02</a:t>
            </a:r>
          </a:p>
          <a:p>
            <a:pPr marL="0" marR="0" lvl="0" indent="0" algn="just" defTabSz="914286" rtl="0" eaLnBrk="1" fontAlgn="auto" latinLnBrk="0" hangingPunct="1">
              <a:lnSpc>
                <a:spcPct val="100000"/>
              </a:lnSpc>
              <a:spcBef>
                <a:spcPts val="0"/>
              </a:spcBef>
              <a:spcAft>
                <a:spcPts val="0"/>
              </a:spcAft>
              <a:buClrTx/>
              <a:buSzTx/>
              <a:buFontTx/>
              <a:buNone/>
              <a:tabLst/>
              <a:defRPr/>
            </a:pPr>
            <a:endPar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endParaRPr>
          </a:p>
          <a:p>
            <a:pPr marL="285750" marR="0" lvl="0" indent="-285750" algn="just" defTabSz="91428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Explica el tema sobre la crianza de cuyes</a:t>
            </a:r>
          </a:p>
          <a:p>
            <a:pPr marL="285750" marR="0" lvl="0" indent="-285750" algn="just" defTabSz="91428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Distingue lo relevante de lo complementario, clasificando y sintetizando la información recogida sobre la crianza de cuyes. </a:t>
            </a:r>
          </a:p>
          <a:p>
            <a:pPr marL="285750" marR="0" lvl="0" indent="-285750" algn="just" defTabSz="91428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PE" b="0" i="0" u="none" strike="noStrike" kern="1200" cap="none" spc="0" normalizeH="0" baseline="0" noProof="0" dirty="0">
                <a:ln>
                  <a:noFill/>
                </a:ln>
                <a:solidFill>
                  <a:prstClr val="black"/>
                </a:solidFill>
                <a:effectLst/>
                <a:uLnTx/>
                <a:uFillTx/>
                <a:latin typeface="Poppins" panose="00000500000000000000" pitchFamily="2" charset="0"/>
                <a:ea typeface="Open Sans" panose="020B0606030504020204" pitchFamily="34" charset="0"/>
                <a:cs typeface="Poppins" panose="00000500000000000000" pitchFamily="2" charset="0"/>
              </a:rPr>
              <a:t>Establece conclusiones sobre la crianza de cuyes vinculado al contexto sociocultural en la que se desenvuelve.</a:t>
            </a:r>
          </a:p>
        </p:txBody>
      </p:sp>
      <p:pic>
        <p:nvPicPr>
          <p:cNvPr id="20" name="Imagen 19">
            <a:extLst>
              <a:ext uri="{FF2B5EF4-FFF2-40B4-BE49-F238E27FC236}">
                <a16:creationId xmlns:a16="http://schemas.microsoft.com/office/drawing/2014/main" id="{A54D73B8-2695-4182-9D92-FA6A385A969C}"/>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15" name="Picture 2">
            <a:extLst>
              <a:ext uri="{FF2B5EF4-FFF2-40B4-BE49-F238E27FC236}">
                <a16:creationId xmlns:a16="http://schemas.microsoft.com/office/drawing/2014/main" id="{63C6CBFB-6415-4AF0-B07C-9A20FD5A25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3061" y="2402307"/>
            <a:ext cx="3977663" cy="3295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Imagen 15">
            <a:extLst>
              <a:ext uri="{FF2B5EF4-FFF2-40B4-BE49-F238E27FC236}">
                <a16:creationId xmlns:a16="http://schemas.microsoft.com/office/drawing/2014/main" id="{D2194667-AD09-49D1-80B7-3E5A49CC6D43}"/>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182258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grpSp>
        <p:nvGrpSpPr>
          <p:cNvPr id="20" name="Group 227">
            <a:extLst>
              <a:ext uri="{FF2B5EF4-FFF2-40B4-BE49-F238E27FC236}">
                <a16:creationId xmlns:a16="http://schemas.microsoft.com/office/drawing/2014/main" id="{97F01D60-B7F0-4844-B1A2-3BC84CDC0440}"/>
              </a:ext>
            </a:extLst>
          </p:cNvPr>
          <p:cNvGrpSpPr/>
          <p:nvPr/>
        </p:nvGrpSpPr>
        <p:grpSpPr>
          <a:xfrm>
            <a:off x="3657600" y="2793201"/>
            <a:ext cx="1282440" cy="1093200"/>
            <a:chOff x="-3373" y="3444677"/>
            <a:chExt cx="3155739" cy="1643520"/>
          </a:xfrm>
          <a:solidFill>
            <a:srgbClr val="00B0F0"/>
          </a:solidFill>
        </p:grpSpPr>
        <p:sp>
          <p:nvSpPr>
            <p:cNvPr id="23" name="Freeform 61">
              <a:extLst>
                <a:ext uri="{FF2B5EF4-FFF2-40B4-BE49-F238E27FC236}">
                  <a16:creationId xmlns:a16="http://schemas.microsoft.com/office/drawing/2014/main" id="{2CD9D2F7-8A52-4B8E-8CFD-C53BAAC53D7C}"/>
                </a:ext>
              </a:extLst>
            </p:cNvPr>
            <p:cNvSpPr/>
            <p:nvPr/>
          </p:nvSpPr>
          <p:spPr>
            <a:xfrm rot="5400000">
              <a:off x="1185646" y="3121477"/>
              <a:ext cx="1643520" cy="2289920"/>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8129" h="2115210">
                  <a:moveTo>
                    <a:pt x="0" y="891306"/>
                  </a:moveTo>
                  <a:cubicBezTo>
                    <a:pt x="124742" y="1042097"/>
                    <a:pt x="180313" y="1188925"/>
                    <a:pt x="227051" y="1320850"/>
                  </a:cubicBezTo>
                  <a:cubicBezTo>
                    <a:pt x="283134" y="1440332"/>
                    <a:pt x="360533" y="1506746"/>
                    <a:pt x="462841" y="1655174"/>
                  </a:cubicBezTo>
                  <a:cubicBezTo>
                    <a:pt x="565096" y="1757587"/>
                    <a:pt x="604529" y="1837560"/>
                    <a:pt x="644540" y="1879748"/>
                  </a:cubicBezTo>
                  <a:cubicBezTo>
                    <a:pt x="721823" y="1966655"/>
                    <a:pt x="679875" y="2008729"/>
                    <a:pt x="678137" y="2115210"/>
                  </a:cubicBezTo>
                  <a:lnTo>
                    <a:pt x="1339145" y="2113852"/>
                  </a:lnTo>
                  <a:cubicBezTo>
                    <a:pt x="1324322" y="2047548"/>
                    <a:pt x="1303318" y="2034201"/>
                    <a:pt x="1358227" y="1930484"/>
                  </a:cubicBezTo>
                  <a:cubicBezTo>
                    <a:pt x="1521981" y="1634855"/>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dirty="0">
                <a:ln>
                  <a:noFill/>
                </a:ln>
                <a:solidFill>
                  <a:prstClr val="black"/>
                </a:solidFill>
                <a:effectLst/>
                <a:uLnTx/>
                <a:uFillTx/>
                <a:latin typeface="Arial"/>
                <a:cs typeface="+mn-cs"/>
              </a:endParaRPr>
            </a:p>
          </p:txBody>
        </p:sp>
        <p:grpSp>
          <p:nvGrpSpPr>
            <p:cNvPr id="24" name="Group 221">
              <a:extLst>
                <a:ext uri="{FF2B5EF4-FFF2-40B4-BE49-F238E27FC236}">
                  <a16:creationId xmlns:a16="http://schemas.microsoft.com/office/drawing/2014/main" id="{B2E1E500-67F7-427C-9994-54730D5ACE30}"/>
                </a:ext>
              </a:extLst>
            </p:cNvPr>
            <p:cNvGrpSpPr/>
            <p:nvPr/>
          </p:nvGrpSpPr>
          <p:grpSpPr>
            <a:xfrm rot="5400000">
              <a:off x="-91119" y="4126341"/>
              <a:ext cx="1048447" cy="872955"/>
              <a:chOff x="967066" y="4263648"/>
              <a:chExt cx="670418" cy="1251022"/>
            </a:xfrm>
            <a:grpFill/>
          </p:grpSpPr>
          <p:sp>
            <p:nvSpPr>
              <p:cNvPr id="28" name="Rectangle 222">
                <a:extLst>
                  <a:ext uri="{FF2B5EF4-FFF2-40B4-BE49-F238E27FC236}">
                    <a16:creationId xmlns:a16="http://schemas.microsoft.com/office/drawing/2014/main" id="{26499097-A5F1-4B9E-B14D-A8C466FE1BE9}"/>
                  </a:ext>
                </a:extLst>
              </p:cNvPr>
              <p:cNvSpPr/>
              <p:nvPr/>
            </p:nvSpPr>
            <p:spPr>
              <a:xfrm rot="16200000">
                <a:off x="1080146" y="4196080"/>
                <a:ext cx="457516" cy="592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sp>
            <p:nvSpPr>
              <p:cNvPr id="29" name="Rectangle 223">
                <a:extLst>
                  <a:ext uri="{FF2B5EF4-FFF2-40B4-BE49-F238E27FC236}">
                    <a16:creationId xmlns:a16="http://schemas.microsoft.com/office/drawing/2014/main" id="{4B3DD412-B614-4395-B777-C62DFB306098}"/>
                  </a:ext>
                </a:extLst>
              </p:cNvPr>
              <p:cNvSpPr/>
              <p:nvPr/>
            </p:nvSpPr>
            <p:spPr>
              <a:xfrm rot="16200000">
                <a:off x="858794" y="4735980"/>
                <a:ext cx="886962" cy="67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grpSp>
      <p:sp>
        <p:nvSpPr>
          <p:cNvPr id="30" name="CuadroTexto 29">
            <a:extLst>
              <a:ext uri="{FF2B5EF4-FFF2-40B4-BE49-F238E27FC236}">
                <a16:creationId xmlns:a16="http://schemas.microsoft.com/office/drawing/2014/main" id="{57B75915-FC07-4D5B-85C9-31FD30422517}"/>
              </a:ext>
            </a:extLst>
          </p:cNvPr>
          <p:cNvSpPr txBox="1"/>
          <p:nvPr/>
        </p:nvSpPr>
        <p:spPr>
          <a:xfrm>
            <a:off x="5123793" y="2219935"/>
            <a:ext cx="6230007" cy="2554545"/>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s-PE" sz="2000" b="1" i="0" u="none" strike="noStrike" kern="0" cap="none" spc="0" normalizeH="0" baseline="0" noProof="0" dirty="0">
                <a:ln>
                  <a:noFill/>
                </a:ln>
                <a:effectLst/>
                <a:uLnTx/>
                <a:uFillTx/>
                <a:latin typeface="Poppins" panose="00000500000000000000" pitchFamily="2" charset="0"/>
                <a:cs typeface="Poppins" panose="00000500000000000000" pitchFamily="2" charset="0"/>
                <a:sym typeface="Arial"/>
              </a:rPr>
              <a:t>COMPETENCIA 27: Gestiona Proyectos de Emprendimiento Económico o Social.</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s-PE" sz="2000" b="0" i="0" u="none" strike="noStrike" kern="0" cap="none" spc="0" normalizeH="0" baseline="0" noProof="0" dirty="0">
              <a:ln>
                <a:noFill/>
              </a:ln>
              <a:effectLst/>
              <a:uLnTx/>
              <a:uFillTx/>
              <a:latin typeface="Poppins" panose="00000500000000000000" pitchFamily="2" charset="0"/>
              <a:cs typeface="Poppins" panose="00000500000000000000" pitchFamily="2" charset="0"/>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s-PE" sz="2000" b="0" i="0" u="none" strike="noStrike" kern="0" cap="none" spc="0" normalizeH="0" baseline="0" noProof="0" dirty="0">
                <a:ln>
                  <a:noFill/>
                </a:ln>
                <a:effectLst/>
                <a:uLnTx/>
                <a:uFillTx/>
                <a:latin typeface="Poppins" panose="00000500000000000000" pitchFamily="2" charset="0"/>
                <a:cs typeface="Poppins" panose="00000500000000000000" pitchFamily="2" charset="0"/>
                <a:sym typeface="Arial"/>
              </a:rPr>
              <a:t>Capacidad:01</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s-PE" sz="2000" b="0" i="0" u="none" strike="noStrike" kern="0" cap="none" spc="0" normalizeH="0" baseline="0" noProof="0" dirty="0">
                <a:ln>
                  <a:noFill/>
                </a:ln>
                <a:effectLst/>
                <a:uLnTx/>
                <a:uFillTx/>
                <a:latin typeface="Poppins" panose="00000500000000000000" pitchFamily="2" charset="0"/>
                <a:cs typeface="Poppins" panose="00000500000000000000" pitchFamily="2" charset="0"/>
                <a:sym typeface="Arial"/>
              </a:rPr>
              <a:t>Desempeño: 02</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s-PE" sz="2000" b="0" i="0" u="none" strike="noStrike" kern="0" cap="none" spc="0" normalizeH="0" baseline="0" noProof="0" dirty="0">
                <a:ln>
                  <a:noFill/>
                </a:ln>
                <a:effectLst/>
                <a:uLnTx/>
                <a:uFillTx/>
                <a:latin typeface="Poppins" panose="00000500000000000000" pitchFamily="2" charset="0"/>
                <a:cs typeface="Poppins" panose="00000500000000000000" pitchFamily="2" charset="0"/>
                <a:sym typeface="Arial"/>
              </a:rPr>
              <a:t>Realiza observaciones o entrevistas estructuradas para indagar sobre el proceso de crianza de Cuyes.</a:t>
            </a:r>
          </a:p>
        </p:txBody>
      </p:sp>
      <p:sp>
        <p:nvSpPr>
          <p:cNvPr id="31" name="Google Shape;86;p20">
            <a:extLst>
              <a:ext uri="{FF2B5EF4-FFF2-40B4-BE49-F238E27FC236}">
                <a16:creationId xmlns:a16="http://schemas.microsoft.com/office/drawing/2014/main" id="{BF50E853-BF81-4D61-A0BD-B4F6E6027969}"/>
              </a:ext>
            </a:extLst>
          </p:cNvPr>
          <p:cNvSpPr txBox="1">
            <a:spLocks/>
          </p:cNvSpPr>
          <p:nvPr/>
        </p:nvSpPr>
        <p:spPr>
          <a:xfrm>
            <a:off x="262228" y="1113940"/>
            <a:ext cx="3716242" cy="109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PE" sz="2400" b="1" kern="1200" dirty="0">
                <a:solidFill>
                  <a:schemeClr val="tx1"/>
                </a:solidFill>
                <a:cs typeface="+mn-cs"/>
              </a:rPr>
              <a:t>VISITA DE ESTUDIOS</a:t>
            </a:r>
          </a:p>
        </p:txBody>
      </p:sp>
      <p:pic>
        <p:nvPicPr>
          <p:cNvPr id="14" name="Imagen 13">
            <a:extLst>
              <a:ext uri="{FF2B5EF4-FFF2-40B4-BE49-F238E27FC236}">
                <a16:creationId xmlns:a16="http://schemas.microsoft.com/office/drawing/2014/main" id="{93EA3FEA-1553-48B1-9141-33D66E8ACD29}"/>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15" name="Picture 2">
            <a:extLst>
              <a:ext uri="{FF2B5EF4-FFF2-40B4-BE49-F238E27FC236}">
                <a16:creationId xmlns:a16="http://schemas.microsoft.com/office/drawing/2014/main" id="{5C3309A1-2C26-43C6-B7DF-A54A93CAFF5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31243" y="2137948"/>
            <a:ext cx="3716242" cy="3265991"/>
          </a:xfrm>
          <a:prstGeom prst="ellipse">
            <a:avLst/>
          </a:prstGeom>
          <a:ln w="9525">
            <a:solidFill>
              <a:schemeClr val="tx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16" name="Imagen 15">
            <a:extLst>
              <a:ext uri="{FF2B5EF4-FFF2-40B4-BE49-F238E27FC236}">
                <a16:creationId xmlns:a16="http://schemas.microsoft.com/office/drawing/2014/main" id="{1CB66C24-5139-46E2-A584-7367E4F9D448}"/>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25903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grpSp>
        <p:nvGrpSpPr>
          <p:cNvPr id="14" name="Group 227">
            <a:extLst>
              <a:ext uri="{FF2B5EF4-FFF2-40B4-BE49-F238E27FC236}">
                <a16:creationId xmlns:a16="http://schemas.microsoft.com/office/drawing/2014/main" id="{97F01D60-B7F0-4844-B1A2-3BC84CDC0440}"/>
              </a:ext>
            </a:extLst>
          </p:cNvPr>
          <p:cNvGrpSpPr/>
          <p:nvPr/>
        </p:nvGrpSpPr>
        <p:grpSpPr>
          <a:xfrm>
            <a:off x="4930366" y="2611831"/>
            <a:ext cx="866501" cy="817169"/>
            <a:chOff x="-3373" y="3393079"/>
            <a:chExt cx="3014069" cy="1693963"/>
          </a:xfrm>
          <a:solidFill>
            <a:srgbClr val="00B0F0"/>
          </a:solidFill>
        </p:grpSpPr>
        <p:sp>
          <p:nvSpPr>
            <p:cNvPr id="15" name="Freeform 61">
              <a:extLst>
                <a:ext uri="{FF2B5EF4-FFF2-40B4-BE49-F238E27FC236}">
                  <a16:creationId xmlns:a16="http://schemas.microsoft.com/office/drawing/2014/main" id="{2CD9D2F7-8A52-4B8E-8CFD-C53BAAC53D7C}"/>
                </a:ext>
              </a:extLst>
            </p:cNvPr>
            <p:cNvSpPr/>
            <p:nvPr/>
          </p:nvSpPr>
          <p:spPr>
            <a:xfrm rot="5400000">
              <a:off x="1043976" y="3069878"/>
              <a:ext cx="1643520" cy="2289921"/>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8129" h="2115210">
                  <a:moveTo>
                    <a:pt x="0" y="891306"/>
                  </a:moveTo>
                  <a:cubicBezTo>
                    <a:pt x="124742" y="1042097"/>
                    <a:pt x="180313" y="1188925"/>
                    <a:pt x="227051" y="1320850"/>
                  </a:cubicBezTo>
                  <a:cubicBezTo>
                    <a:pt x="283134" y="1440332"/>
                    <a:pt x="360533" y="1506746"/>
                    <a:pt x="462841" y="1655174"/>
                  </a:cubicBezTo>
                  <a:cubicBezTo>
                    <a:pt x="565096" y="1757587"/>
                    <a:pt x="604529" y="1837560"/>
                    <a:pt x="644540" y="1879748"/>
                  </a:cubicBezTo>
                  <a:cubicBezTo>
                    <a:pt x="721823" y="1966655"/>
                    <a:pt x="679875" y="2008729"/>
                    <a:pt x="678137" y="2115210"/>
                  </a:cubicBezTo>
                  <a:lnTo>
                    <a:pt x="1339145" y="2113852"/>
                  </a:lnTo>
                  <a:cubicBezTo>
                    <a:pt x="1324322" y="2047548"/>
                    <a:pt x="1303318" y="2034201"/>
                    <a:pt x="1358227" y="1930484"/>
                  </a:cubicBezTo>
                  <a:cubicBezTo>
                    <a:pt x="1521981" y="1634855"/>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nvGrpSpPr>
            <p:cNvPr id="16" name="Group 221">
              <a:extLst>
                <a:ext uri="{FF2B5EF4-FFF2-40B4-BE49-F238E27FC236}">
                  <a16:creationId xmlns:a16="http://schemas.microsoft.com/office/drawing/2014/main" id="{B2E1E500-67F7-427C-9994-54730D5ACE30}"/>
                </a:ext>
              </a:extLst>
            </p:cNvPr>
            <p:cNvGrpSpPr/>
            <p:nvPr/>
          </p:nvGrpSpPr>
          <p:grpSpPr>
            <a:xfrm rot="5400000">
              <a:off x="-91119" y="4126341"/>
              <a:ext cx="1048447" cy="872955"/>
              <a:chOff x="967066" y="4263648"/>
              <a:chExt cx="670418" cy="1251022"/>
            </a:xfrm>
            <a:grpFill/>
          </p:grpSpPr>
          <p:sp>
            <p:nvSpPr>
              <p:cNvPr id="17" name="Rectangle 222">
                <a:extLst>
                  <a:ext uri="{FF2B5EF4-FFF2-40B4-BE49-F238E27FC236}">
                    <a16:creationId xmlns:a16="http://schemas.microsoft.com/office/drawing/2014/main" id="{26499097-A5F1-4B9E-B14D-A8C466FE1BE9}"/>
                  </a:ext>
                </a:extLst>
              </p:cNvPr>
              <p:cNvSpPr/>
              <p:nvPr/>
            </p:nvSpPr>
            <p:spPr>
              <a:xfrm rot="16200000">
                <a:off x="1080146" y="4196080"/>
                <a:ext cx="457516" cy="592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sp>
            <p:nvSpPr>
              <p:cNvPr id="18" name="Rectangle 223">
                <a:extLst>
                  <a:ext uri="{FF2B5EF4-FFF2-40B4-BE49-F238E27FC236}">
                    <a16:creationId xmlns:a16="http://schemas.microsoft.com/office/drawing/2014/main" id="{4B3DD412-B614-4395-B777-C62DFB306098}"/>
                  </a:ext>
                </a:extLst>
              </p:cNvPr>
              <p:cNvSpPr/>
              <p:nvPr/>
            </p:nvSpPr>
            <p:spPr>
              <a:xfrm rot="16200000">
                <a:off x="858794" y="4735980"/>
                <a:ext cx="886962" cy="67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grpSp>
      <p:sp>
        <p:nvSpPr>
          <p:cNvPr id="19" name="Google Shape;263;p39">
            <a:extLst>
              <a:ext uri="{FF2B5EF4-FFF2-40B4-BE49-F238E27FC236}">
                <a16:creationId xmlns:a16="http://schemas.microsoft.com/office/drawing/2014/main" id="{742D36A4-0942-461E-90EF-3CEABD2C3AF2}"/>
              </a:ext>
            </a:extLst>
          </p:cNvPr>
          <p:cNvSpPr txBox="1">
            <a:spLocks/>
          </p:cNvSpPr>
          <p:nvPr/>
        </p:nvSpPr>
        <p:spPr>
          <a:xfrm>
            <a:off x="6107446" y="1532745"/>
            <a:ext cx="5720554" cy="379251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Font typeface="Arial"/>
              <a:buNone/>
            </a:pPr>
            <a:r>
              <a:rPr lang="es-MX" sz="2000" dirty="0">
                <a:latin typeface="Poppins" panose="00000500000000000000" pitchFamily="2" charset="0"/>
                <a:cs typeface="Poppins" panose="00000500000000000000" pitchFamily="2" charset="0"/>
              </a:rPr>
              <a:t>COMPETENCIA 27</a:t>
            </a:r>
          </a:p>
          <a:p>
            <a:pPr marL="0" indent="0">
              <a:buFont typeface="Arial"/>
              <a:buNone/>
            </a:pPr>
            <a:r>
              <a:rPr lang="es-MX" sz="2000" dirty="0">
                <a:latin typeface="Poppins" panose="00000500000000000000" pitchFamily="2" charset="0"/>
                <a:cs typeface="Poppins" panose="00000500000000000000" pitchFamily="2" charset="0"/>
              </a:rPr>
              <a:t>Capacidad: 04</a:t>
            </a:r>
          </a:p>
          <a:p>
            <a:pPr marL="0" indent="0">
              <a:buFont typeface="Arial"/>
              <a:buNone/>
            </a:pPr>
            <a:r>
              <a:rPr lang="es-MX" sz="2000" dirty="0">
                <a:latin typeface="Poppins" panose="00000500000000000000" pitchFamily="2" charset="0"/>
                <a:cs typeface="Poppins" panose="00000500000000000000" pitchFamily="2" charset="0"/>
              </a:rPr>
              <a:t>Desempeño 06“</a:t>
            </a:r>
          </a:p>
          <a:p>
            <a:pPr marL="0" indent="0">
              <a:buFont typeface="Arial"/>
              <a:buNone/>
            </a:pPr>
            <a:r>
              <a:rPr lang="es-MX" sz="2000" dirty="0">
                <a:latin typeface="Poppins" panose="00000500000000000000" pitchFamily="2" charset="0"/>
                <a:cs typeface="Poppins" panose="00000500000000000000" pitchFamily="2" charset="0"/>
              </a:rPr>
              <a:t>Propone acciones, explicando sus puntos de vista  sobre el manejo de la crianza de cuyes”.  (Sr. Roger Mamani)</a:t>
            </a:r>
          </a:p>
        </p:txBody>
      </p:sp>
      <p:sp>
        <p:nvSpPr>
          <p:cNvPr id="21" name="Google Shape;262;p39">
            <a:extLst>
              <a:ext uri="{FF2B5EF4-FFF2-40B4-BE49-F238E27FC236}">
                <a16:creationId xmlns:a16="http://schemas.microsoft.com/office/drawing/2014/main" id="{E02C232E-867F-40F2-9E1F-3B03ACCFBB62}"/>
              </a:ext>
            </a:extLst>
          </p:cNvPr>
          <p:cNvSpPr txBox="1">
            <a:spLocks/>
          </p:cNvSpPr>
          <p:nvPr/>
        </p:nvSpPr>
        <p:spPr>
          <a:xfrm>
            <a:off x="462096" y="1011998"/>
            <a:ext cx="3670820" cy="792834"/>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s-PE" sz="3200" b="1" dirty="0">
                <a:solidFill>
                  <a:srgbClr val="002060"/>
                </a:solidFill>
              </a:rPr>
              <a:t>Tertulia profesional</a:t>
            </a:r>
          </a:p>
        </p:txBody>
      </p:sp>
      <p:pic>
        <p:nvPicPr>
          <p:cNvPr id="20" name="Imagen 19">
            <a:extLst>
              <a:ext uri="{FF2B5EF4-FFF2-40B4-BE49-F238E27FC236}">
                <a16:creationId xmlns:a16="http://schemas.microsoft.com/office/drawing/2014/main" id="{DCE42E35-0714-4294-9092-A686427822AE}"/>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22" name="Imagen 21">
            <a:extLst>
              <a:ext uri="{FF2B5EF4-FFF2-40B4-BE49-F238E27FC236}">
                <a16:creationId xmlns:a16="http://schemas.microsoft.com/office/drawing/2014/main" id="{7B517BD6-4D62-4C48-B900-0110833694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9152" y="1779610"/>
            <a:ext cx="3764857" cy="3741437"/>
          </a:xfrm>
          <a:prstGeom prst="rect">
            <a:avLst/>
          </a:prstGeom>
        </p:spPr>
      </p:pic>
      <p:pic>
        <p:nvPicPr>
          <p:cNvPr id="23" name="Imagen 22">
            <a:extLst>
              <a:ext uri="{FF2B5EF4-FFF2-40B4-BE49-F238E27FC236}">
                <a16:creationId xmlns:a16="http://schemas.microsoft.com/office/drawing/2014/main" id="{65840FFD-24C8-4F3B-85EB-EC90DCF3A41E}"/>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1401958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grpSp>
        <p:nvGrpSpPr>
          <p:cNvPr id="20" name="Group 227">
            <a:extLst>
              <a:ext uri="{FF2B5EF4-FFF2-40B4-BE49-F238E27FC236}">
                <a16:creationId xmlns:a16="http://schemas.microsoft.com/office/drawing/2014/main" id="{97F01D60-B7F0-4844-B1A2-3BC84CDC0440}"/>
              </a:ext>
            </a:extLst>
          </p:cNvPr>
          <p:cNvGrpSpPr/>
          <p:nvPr/>
        </p:nvGrpSpPr>
        <p:grpSpPr>
          <a:xfrm>
            <a:off x="4008451" y="2586612"/>
            <a:ext cx="956702" cy="910716"/>
            <a:chOff x="-3373" y="3444677"/>
            <a:chExt cx="3155739" cy="1643520"/>
          </a:xfrm>
          <a:solidFill>
            <a:srgbClr val="00B0F0"/>
          </a:solidFill>
        </p:grpSpPr>
        <p:sp>
          <p:nvSpPr>
            <p:cNvPr id="23" name="Freeform 61">
              <a:extLst>
                <a:ext uri="{FF2B5EF4-FFF2-40B4-BE49-F238E27FC236}">
                  <a16:creationId xmlns:a16="http://schemas.microsoft.com/office/drawing/2014/main" id="{2CD9D2F7-8A52-4B8E-8CFD-C53BAAC53D7C}"/>
                </a:ext>
              </a:extLst>
            </p:cNvPr>
            <p:cNvSpPr/>
            <p:nvPr/>
          </p:nvSpPr>
          <p:spPr>
            <a:xfrm rot="5400000">
              <a:off x="1185646" y="3121477"/>
              <a:ext cx="1643520" cy="2289920"/>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8129" h="2115210">
                  <a:moveTo>
                    <a:pt x="0" y="891306"/>
                  </a:moveTo>
                  <a:cubicBezTo>
                    <a:pt x="124742" y="1042097"/>
                    <a:pt x="180313" y="1188925"/>
                    <a:pt x="227051" y="1320850"/>
                  </a:cubicBezTo>
                  <a:cubicBezTo>
                    <a:pt x="283134" y="1440332"/>
                    <a:pt x="360533" y="1506746"/>
                    <a:pt x="462841" y="1655174"/>
                  </a:cubicBezTo>
                  <a:cubicBezTo>
                    <a:pt x="565096" y="1757587"/>
                    <a:pt x="604529" y="1837560"/>
                    <a:pt x="644540" y="1879748"/>
                  </a:cubicBezTo>
                  <a:cubicBezTo>
                    <a:pt x="721823" y="1966655"/>
                    <a:pt x="679875" y="2008729"/>
                    <a:pt x="678137" y="2115210"/>
                  </a:cubicBezTo>
                  <a:lnTo>
                    <a:pt x="1339145" y="2113852"/>
                  </a:lnTo>
                  <a:cubicBezTo>
                    <a:pt x="1324322" y="2047548"/>
                    <a:pt x="1303318" y="2034201"/>
                    <a:pt x="1358227" y="1930484"/>
                  </a:cubicBezTo>
                  <a:cubicBezTo>
                    <a:pt x="1521981" y="1634855"/>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nvGrpSpPr>
            <p:cNvPr id="24" name="Group 221">
              <a:extLst>
                <a:ext uri="{FF2B5EF4-FFF2-40B4-BE49-F238E27FC236}">
                  <a16:creationId xmlns:a16="http://schemas.microsoft.com/office/drawing/2014/main" id="{B2E1E500-67F7-427C-9994-54730D5ACE30}"/>
                </a:ext>
              </a:extLst>
            </p:cNvPr>
            <p:cNvGrpSpPr/>
            <p:nvPr/>
          </p:nvGrpSpPr>
          <p:grpSpPr>
            <a:xfrm rot="5400000">
              <a:off x="-91119" y="4126341"/>
              <a:ext cx="1048447" cy="872955"/>
              <a:chOff x="967066" y="4263648"/>
              <a:chExt cx="670418" cy="1251022"/>
            </a:xfrm>
            <a:grpFill/>
          </p:grpSpPr>
          <p:sp>
            <p:nvSpPr>
              <p:cNvPr id="25" name="Rectangle 222">
                <a:extLst>
                  <a:ext uri="{FF2B5EF4-FFF2-40B4-BE49-F238E27FC236}">
                    <a16:creationId xmlns:a16="http://schemas.microsoft.com/office/drawing/2014/main" id="{26499097-A5F1-4B9E-B14D-A8C466FE1BE9}"/>
                  </a:ext>
                </a:extLst>
              </p:cNvPr>
              <p:cNvSpPr/>
              <p:nvPr/>
            </p:nvSpPr>
            <p:spPr>
              <a:xfrm rot="16200000">
                <a:off x="1080146" y="4196080"/>
                <a:ext cx="457516" cy="592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sp>
            <p:nvSpPr>
              <p:cNvPr id="26" name="Rectangle 223">
                <a:extLst>
                  <a:ext uri="{FF2B5EF4-FFF2-40B4-BE49-F238E27FC236}">
                    <a16:creationId xmlns:a16="http://schemas.microsoft.com/office/drawing/2014/main" id="{4B3DD412-B614-4395-B777-C62DFB306098}"/>
                  </a:ext>
                </a:extLst>
              </p:cNvPr>
              <p:cNvSpPr/>
              <p:nvPr/>
            </p:nvSpPr>
            <p:spPr>
              <a:xfrm rot="16200000">
                <a:off x="858794" y="4735980"/>
                <a:ext cx="886962" cy="67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grpSp>
      <p:sp>
        <p:nvSpPr>
          <p:cNvPr id="27" name="Google Shape;263;p39">
            <a:extLst>
              <a:ext uri="{FF2B5EF4-FFF2-40B4-BE49-F238E27FC236}">
                <a16:creationId xmlns:a16="http://schemas.microsoft.com/office/drawing/2014/main" id="{C65F269E-EF05-481D-8617-B39F14FE1A8F}"/>
              </a:ext>
            </a:extLst>
          </p:cNvPr>
          <p:cNvSpPr txBox="1">
            <a:spLocks/>
          </p:cNvSpPr>
          <p:nvPr/>
        </p:nvSpPr>
        <p:spPr>
          <a:xfrm>
            <a:off x="5666083" y="1779611"/>
            <a:ext cx="5696207" cy="273894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457200" marR="0" lvl="0" indent="-317500" algn="l" rtl="0">
              <a:lnSpc>
                <a:spcPct val="106000"/>
              </a:lnSpc>
              <a:spcBef>
                <a:spcPts val="0"/>
              </a:spcBef>
              <a:spcAft>
                <a:spcPts val="0"/>
              </a:spcAft>
              <a:buClr>
                <a:srgbClr val="0B5394"/>
              </a:buClr>
              <a:buSzPts val="1400"/>
              <a:buFont typeface="Pangolin"/>
              <a:buChar char="✗"/>
              <a:defRPr sz="1800" b="0" i="0" u="none" strike="noStrike" cap="none">
                <a:solidFill>
                  <a:srgbClr val="0B5394"/>
                </a:solidFill>
                <a:latin typeface="Pangolin"/>
                <a:ea typeface="Pangolin"/>
                <a:cs typeface="Pangolin"/>
                <a:sym typeface="Pangolin"/>
              </a:defRPr>
            </a:lvl1pPr>
            <a:lvl2pPr marL="914400" marR="0" lvl="1" indent="-317500" algn="l" rtl="0">
              <a:lnSpc>
                <a:spcPct val="106000"/>
              </a:lnSpc>
              <a:spcBef>
                <a:spcPts val="0"/>
              </a:spcBef>
              <a:spcAft>
                <a:spcPts val="0"/>
              </a:spcAft>
              <a:buClr>
                <a:srgbClr val="0B5394"/>
              </a:buClr>
              <a:buSzPts val="1400"/>
              <a:buFont typeface="Pangolin"/>
              <a:buChar char="✗"/>
              <a:defRPr sz="1800" b="0" i="0" u="none" strike="noStrike" cap="none">
                <a:solidFill>
                  <a:srgbClr val="0B5394"/>
                </a:solidFill>
                <a:latin typeface="Pangolin"/>
                <a:ea typeface="Pangolin"/>
                <a:cs typeface="Pangolin"/>
                <a:sym typeface="Pangolin"/>
              </a:defRPr>
            </a:lvl2pPr>
            <a:lvl3pPr marL="1371600" marR="0" lvl="2" indent="-317500" algn="l" rtl="0">
              <a:lnSpc>
                <a:spcPct val="106000"/>
              </a:lnSpc>
              <a:spcBef>
                <a:spcPts val="0"/>
              </a:spcBef>
              <a:spcAft>
                <a:spcPts val="0"/>
              </a:spcAft>
              <a:buClr>
                <a:srgbClr val="0B5394"/>
              </a:buClr>
              <a:buSzPts val="1400"/>
              <a:buFont typeface="Pangolin"/>
              <a:buChar char="✗"/>
              <a:defRPr sz="1800" b="0" i="0" u="none" strike="noStrike" cap="none">
                <a:solidFill>
                  <a:srgbClr val="0B5394"/>
                </a:solidFill>
                <a:latin typeface="Pangolin"/>
                <a:ea typeface="Pangolin"/>
                <a:cs typeface="Pangolin"/>
                <a:sym typeface="Pangolin"/>
              </a:defRPr>
            </a:lvl3pPr>
            <a:lvl4pPr marL="1828800" marR="0" lvl="3" indent="-317500" algn="l" rtl="0">
              <a:lnSpc>
                <a:spcPct val="106000"/>
              </a:lnSpc>
              <a:spcBef>
                <a:spcPts val="0"/>
              </a:spcBef>
              <a:spcAft>
                <a:spcPts val="0"/>
              </a:spcAft>
              <a:buClr>
                <a:srgbClr val="0B5394"/>
              </a:buClr>
              <a:buSzPts val="1400"/>
              <a:buFont typeface="Pangolin"/>
              <a:buChar char="✗"/>
              <a:defRPr sz="1800" b="0" i="0" u="none" strike="noStrike" cap="none">
                <a:solidFill>
                  <a:srgbClr val="0B5394"/>
                </a:solidFill>
                <a:latin typeface="Pangolin"/>
                <a:ea typeface="Pangolin"/>
                <a:cs typeface="Pangolin"/>
                <a:sym typeface="Pangolin"/>
              </a:defRPr>
            </a:lvl4pPr>
            <a:lvl5pPr marL="2286000" marR="0" lvl="4" indent="-342900" algn="l" rtl="0">
              <a:lnSpc>
                <a:spcPct val="106000"/>
              </a:lnSpc>
              <a:spcBef>
                <a:spcPts val="0"/>
              </a:spcBef>
              <a:spcAft>
                <a:spcPts val="0"/>
              </a:spcAft>
              <a:buClr>
                <a:srgbClr val="0B5394"/>
              </a:buClr>
              <a:buSzPts val="1800"/>
              <a:buFont typeface="Pangolin"/>
              <a:buChar char="✗"/>
              <a:defRPr sz="1800" b="0" i="0" u="none" strike="noStrike" cap="none">
                <a:solidFill>
                  <a:srgbClr val="0B5394"/>
                </a:solidFill>
                <a:latin typeface="Pangolin"/>
                <a:ea typeface="Pangolin"/>
                <a:cs typeface="Pangolin"/>
                <a:sym typeface="Pangolin"/>
              </a:defRPr>
            </a:lvl5pPr>
            <a:lvl6pPr marL="2743200" marR="0" lvl="5" indent="-342900" algn="l" rtl="0">
              <a:lnSpc>
                <a:spcPct val="106000"/>
              </a:lnSpc>
              <a:spcBef>
                <a:spcPts val="0"/>
              </a:spcBef>
              <a:spcAft>
                <a:spcPts val="0"/>
              </a:spcAft>
              <a:buClr>
                <a:srgbClr val="0B5394"/>
              </a:buClr>
              <a:buSzPts val="1800"/>
              <a:buFont typeface="Pangolin"/>
              <a:buChar char="✗"/>
              <a:defRPr sz="1800" b="0" i="0" u="none" strike="noStrike" cap="none">
                <a:solidFill>
                  <a:srgbClr val="0B5394"/>
                </a:solidFill>
                <a:latin typeface="Pangolin"/>
                <a:ea typeface="Pangolin"/>
                <a:cs typeface="Pangolin"/>
                <a:sym typeface="Pangolin"/>
              </a:defRPr>
            </a:lvl6pPr>
            <a:lvl7pPr marL="3200400" marR="0" lvl="6" indent="-342900" algn="l" rtl="0">
              <a:lnSpc>
                <a:spcPct val="106000"/>
              </a:lnSpc>
              <a:spcBef>
                <a:spcPts val="0"/>
              </a:spcBef>
              <a:spcAft>
                <a:spcPts val="0"/>
              </a:spcAft>
              <a:buClr>
                <a:srgbClr val="0B5394"/>
              </a:buClr>
              <a:buSzPts val="1800"/>
              <a:buFont typeface="Pangolin"/>
              <a:buChar char="✗"/>
              <a:defRPr sz="1800" b="0" i="0" u="none" strike="noStrike" cap="none">
                <a:solidFill>
                  <a:srgbClr val="0B5394"/>
                </a:solidFill>
                <a:latin typeface="Pangolin"/>
                <a:ea typeface="Pangolin"/>
                <a:cs typeface="Pangolin"/>
                <a:sym typeface="Pangolin"/>
              </a:defRPr>
            </a:lvl7pPr>
            <a:lvl8pPr marL="3657600" marR="0" lvl="7" indent="-342900" algn="l" rtl="0">
              <a:lnSpc>
                <a:spcPct val="106000"/>
              </a:lnSpc>
              <a:spcBef>
                <a:spcPts val="0"/>
              </a:spcBef>
              <a:spcAft>
                <a:spcPts val="0"/>
              </a:spcAft>
              <a:buClr>
                <a:srgbClr val="0B5394"/>
              </a:buClr>
              <a:buSzPts val="1800"/>
              <a:buFont typeface="Pangolin"/>
              <a:buChar char="✗"/>
              <a:defRPr sz="1800" b="0" i="0" u="none" strike="noStrike" cap="none">
                <a:solidFill>
                  <a:srgbClr val="0B5394"/>
                </a:solidFill>
                <a:latin typeface="Pangolin"/>
                <a:ea typeface="Pangolin"/>
                <a:cs typeface="Pangolin"/>
                <a:sym typeface="Pangolin"/>
              </a:defRPr>
            </a:lvl8pPr>
            <a:lvl9pPr marL="4114800" marR="0" lvl="8" indent="-342900" algn="l" rtl="0">
              <a:lnSpc>
                <a:spcPct val="106000"/>
              </a:lnSpc>
              <a:spcBef>
                <a:spcPts val="0"/>
              </a:spcBef>
              <a:spcAft>
                <a:spcPts val="0"/>
              </a:spcAft>
              <a:buClr>
                <a:srgbClr val="0B5394"/>
              </a:buClr>
              <a:buSzPts val="1800"/>
              <a:buFont typeface="Pangolin"/>
              <a:buChar char="✗"/>
              <a:defRPr sz="1800" b="0" i="0" u="none" strike="noStrike" cap="none">
                <a:solidFill>
                  <a:srgbClr val="0B5394"/>
                </a:solidFill>
                <a:latin typeface="Pangolin"/>
                <a:ea typeface="Pangolin"/>
                <a:cs typeface="Pangolin"/>
                <a:sym typeface="Pangolin"/>
              </a:defRPr>
            </a:lvl9pPr>
          </a:lstStyle>
          <a:p>
            <a:pPr marL="0" indent="0">
              <a:buFont typeface="Pangolin"/>
              <a:buNone/>
            </a:pPr>
            <a:r>
              <a:rPr lang="es-MX" sz="2000" dirty="0">
                <a:solidFill>
                  <a:schemeClr val="tx1"/>
                </a:solidFill>
                <a:latin typeface="Poppins" panose="00000500000000000000" pitchFamily="2" charset="0"/>
                <a:ea typeface="Open Sans" panose="020B0606030504020204" pitchFamily="34" charset="0"/>
                <a:cs typeface="Poppins" panose="00000500000000000000" pitchFamily="2" charset="0"/>
              </a:rPr>
              <a:t>COMPETENCIA 27 </a:t>
            </a:r>
          </a:p>
          <a:p>
            <a:pPr marL="0" indent="0">
              <a:buFont typeface="Pangolin"/>
              <a:buNone/>
            </a:pPr>
            <a:r>
              <a:rPr lang="es-MX" sz="2000" dirty="0">
                <a:solidFill>
                  <a:schemeClr val="tx1"/>
                </a:solidFill>
                <a:latin typeface="Poppins" panose="00000500000000000000" pitchFamily="2" charset="0"/>
                <a:ea typeface="Open Sans" panose="020B0606030504020204" pitchFamily="34" charset="0"/>
                <a:cs typeface="Poppins" panose="00000500000000000000" pitchFamily="2" charset="0"/>
              </a:rPr>
              <a:t>CAPACIDAD:02</a:t>
            </a:r>
          </a:p>
          <a:p>
            <a:pPr marL="0" indent="0">
              <a:buFont typeface="Pangolin"/>
              <a:buNone/>
            </a:pPr>
            <a:r>
              <a:rPr lang="es-MX" sz="2000" dirty="0">
                <a:solidFill>
                  <a:schemeClr val="tx1"/>
                </a:solidFill>
                <a:latin typeface="Poppins" panose="00000500000000000000" pitchFamily="2" charset="0"/>
                <a:ea typeface="Open Sans" panose="020B0606030504020204" pitchFamily="34" charset="0"/>
                <a:cs typeface="Poppins" panose="00000500000000000000" pitchFamily="2" charset="0"/>
              </a:rPr>
              <a:t>DESEMPEÑO:04</a:t>
            </a:r>
          </a:p>
          <a:p>
            <a:pPr marL="0" indent="0">
              <a:buFont typeface="Pangolin"/>
              <a:buNone/>
            </a:pPr>
            <a:endParaRPr lang="es-MX" sz="2000" dirty="0">
              <a:solidFill>
                <a:schemeClr val="tx1"/>
              </a:solidFill>
              <a:latin typeface="Poppins" panose="00000500000000000000" pitchFamily="2" charset="0"/>
              <a:ea typeface="Open Sans" panose="020B0606030504020204" pitchFamily="34" charset="0"/>
              <a:cs typeface="Poppins" panose="00000500000000000000" pitchFamily="2" charset="0"/>
            </a:endParaRPr>
          </a:p>
          <a:p>
            <a:pPr marL="0" indent="0">
              <a:buFont typeface="Pangolin"/>
              <a:buNone/>
            </a:pPr>
            <a:r>
              <a:rPr lang="es-MX" sz="2000" dirty="0">
                <a:solidFill>
                  <a:schemeClr val="tx1"/>
                </a:solidFill>
                <a:latin typeface="Poppins" panose="00000500000000000000" pitchFamily="2" charset="0"/>
                <a:ea typeface="Open Sans" panose="020B0606030504020204" pitchFamily="34" charset="0"/>
                <a:cs typeface="Poppins" panose="00000500000000000000" pitchFamily="2" charset="0"/>
              </a:rPr>
              <a:t>Emplea habilidades en la preparación de alimentos balanceados para cuyes en base a los recursos disponibles de la zona. </a:t>
            </a:r>
          </a:p>
        </p:txBody>
      </p:sp>
      <p:sp>
        <p:nvSpPr>
          <p:cNvPr id="28" name="Google Shape;262;p39">
            <a:extLst>
              <a:ext uri="{FF2B5EF4-FFF2-40B4-BE49-F238E27FC236}">
                <a16:creationId xmlns:a16="http://schemas.microsoft.com/office/drawing/2014/main" id="{61AF193C-2D5A-40D0-AFB8-D8E45077269B}"/>
              </a:ext>
            </a:extLst>
          </p:cNvPr>
          <p:cNvSpPr txBox="1">
            <a:spLocks/>
          </p:cNvSpPr>
          <p:nvPr/>
        </p:nvSpPr>
        <p:spPr>
          <a:xfrm>
            <a:off x="342579" y="1026510"/>
            <a:ext cx="4906702" cy="75892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1pPr>
            <a:lvl2pPr marR="0" lvl="1"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2pPr>
            <a:lvl3pPr marR="0" lvl="2"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3pPr>
            <a:lvl4pPr marR="0" lvl="3"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4pPr>
            <a:lvl5pPr marR="0" lvl="4"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5pPr>
            <a:lvl6pPr marR="0" lvl="5"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6pPr>
            <a:lvl7pPr marR="0" lvl="6"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7pPr>
            <a:lvl8pPr marR="0" lvl="7"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8pPr>
            <a:lvl9pPr marR="0" lvl="8" algn="l" rtl="0">
              <a:lnSpc>
                <a:spcPct val="100000"/>
              </a:lnSpc>
              <a:spcBef>
                <a:spcPts val="0"/>
              </a:spcBef>
              <a:spcAft>
                <a:spcPts val="0"/>
              </a:spcAft>
              <a:buClr>
                <a:srgbClr val="434343"/>
              </a:buClr>
              <a:buSzPts val="2800"/>
              <a:buFont typeface="Inconsolata"/>
              <a:buNone/>
              <a:defRPr sz="2800" b="0" i="0" u="none" strike="noStrike" cap="none">
                <a:solidFill>
                  <a:srgbClr val="434343"/>
                </a:solidFill>
                <a:latin typeface="Inconsolata"/>
                <a:ea typeface="Inconsolata"/>
                <a:cs typeface="Inconsolata"/>
                <a:sym typeface="Inconsolata"/>
              </a:defRPr>
            </a:lvl9pPr>
          </a:lstStyle>
          <a:p>
            <a:r>
              <a:rPr lang="es-PE" sz="3200" b="1" kern="1200" dirty="0">
                <a:solidFill>
                  <a:srgbClr val="002060"/>
                </a:solidFill>
                <a:latin typeface="Arial"/>
                <a:cs typeface="+mn-cs"/>
              </a:rPr>
              <a:t> Aprendizaje Practico</a:t>
            </a:r>
            <a:endParaRPr lang="es-PE" sz="3200" dirty="0">
              <a:solidFill>
                <a:srgbClr val="002060"/>
              </a:solidFill>
            </a:endParaRPr>
          </a:p>
        </p:txBody>
      </p:sp>
      <p:pic>
        <p:nvPicPr>
          <p:cNvPr id="14" name="Imagen 13">
            <a:extLst>
              <a:ext uri="{FF2B5EF4-FFF2-40B4-BE49-F238E27FC236}">
                <a16:creationId xmlns:a16="http://schemas.microsoft.com/office/drawing/2014/main" id="{DD280900-C2A9-4F2F-90BB-BFA90EFEDD00}"/>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pic>
        <p:nvPicPr>
          <p:cNvPr id="15" name="Picture 2">
            <a:extLst>
              <a:ext uri="{FF2B5EF4-FFF2-40B4-BE49-F238E27FC236}">
                <a16:creationId xmlns:a16="http://schemas.microsoft.com/office/drawing/2014/main" id="{1A0D219B-9B57-4FF3-AB94-2963E529A24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4574" y="1853813"/>
            <a:ext cx="3459025" cy="337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Imagen 15">
            <a:extLst>
              <a:ext uri="{FF2B5EF4-FFF2-40B4-BE49-F238E27FC236}">
                <a16:creationId xmlns:a16="http://schemas.microsoft.com/office/drawing/2014/main" id="{5E10F4A0-4D2D-4A76-8721-8155389B4650}"/>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935899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grpSp>
        <p:nvGrpSpPr>
          <p:cNvPr id="14" name="Group 227">
            <a:extLst>
              <a:ext uri="{FF2B5EF4-FFF2-40B4-BE49-F238E27FC236}">
                <a16:creationId xmlns:a16="http://schemas.microsoft.com/office/drawing/2014/main" id="{97F01D60-B7F0-4844-B1A2-3BC84CDC0440}"/>
              </a:ext>
            </a:extLst>
          </p:cNvPr>
          <p:cNvGrpSpPr/>
          <p:nvPr/>
        </p:nvGrpSpPr>
        <p:grpSpPr>
          <a:xfrm>
            <a:off x="4714857" y="2701834"/>
            <a:ext cx="1301451" cy="916719"/>
            <a:chOff x="-3373" y="3444677"/>
            <a:chExt cx="3155739" cy="1643520"/>
          </a:xfrm>
          <a:solidFill>
            <a:srgbClr val="00B0F0"/>
          </a:solidFill>
        </p:grpSpPr>
        <p:sp>
          <p:nvSpPr>
            <p:cNvPr id="15" name="Freeform 61">
              <a:extLst>
                <a:ext uri="{FF2B5EF4-FFF2-40B4-BE49-F238E27FC236}">
                  <a16:creationId xmlns:a16="http://schemas.microsoft.com/office/drawing/2014/main" id="{2CD9D2F7-8A52-4B8E-8CFD-C53BAAC53D7C}"/>
                </a:ext>
              </a:extLst>
            </p:cNvPr>
            <p:cNvSpPr/>
            <p:nvPr/>
          </p:nvSpPr>
          <p:spPr>
            <a:xfrm rot="5400000">
              <a:off x="1185646" y="3121477"/>
              <a:ext cx="1643520" cy="2289920"/>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8129" h="2115210">
                  <a:moveTo>
                    <a:pt x="0" y="891306"/>
                  </a:moveTo>
                  <a:cubicBezTo>
                    <a:pt x="124742" y="1042097"/>
                    <a:pt x="180313" y="1188925"/>
                    <a:pt x="227051" y="1320850"/>
                  </a:cubicBezTo>
                  <a:cubicBezTo>
                    <a:pt x="283134" y="1440332"/>
                    <a:pt x="360533" y="1506746"/>
                    <a:pt x="462841" y="1655174"/>
                  </a:cubicBezTo>
                  <a:cubicBezTo>
                    <a:pt x="565096" y="1757587"/>
                    <a:pt x="604529" y="1837560"/>
                    <a:pt x="644540" y="1879748"/>
                  </a:cubicBezTo>
                  <a:cubicBezTo>
                    <a:pt x="721823" y="1966655"/>
                    <a:pt x="679875" y="2008729"/>
                    <a:pt x="678137" y="2115210"/>
                  </a:cubicBezTo>
                  <a:lnTo>
                    <a:pt x="1339145" y="2113852"/>
                  </a:lnTo>
                  <a:cubicBezTo>
                    <a:pt x="1324322" y="2047548"/>
                    <a:pt x="1303318" y="2034201"/>
                    <a:pt x="1358227" y="1930484"/>
                  </a:cubicBezTo>
                  <a:cubicBezTo>
                    <a:pt x="1521981" y="1634855"/>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nvGrpSpPr>
            <p:cNvPr id="16" name="Group 221">
              <a:extLst>
                <a:ext uri="{FF2B5EF4-FFF2-40B4-BE49-F238E27FC236}">
                  <a16:creationId xmlns:a16="http://schemas.microsoft.com/office/drawing/2014/main" id="{B2E1E500-67F7-427C-9994-54730D5ACE30}"/>
                </a:ext>
              </a:extLst>
            </p:cNvPr>
            <p:cNvGrpSpPr/>
            <p:nvPr/>
          </p:nvGrpSpPr>
          <p:grpSpPr>
            <a:xfrm rot="5400000">
              <a:off x="-91119" y="4126341"/>
              <a:ext cx="1048447" cy="872955"/>
              <a:chOff x="967066" y="4263648"/>
              <a:chExt cx="670418" cy="1251022"/>
            </a:xfrm>
            <a:grpFill/>
          </p:grpSpPr>
          <p:sp>
            <p:nvSpPr>
              <p:cNvPr id="17" name="Rectangle 222">
                <a:extLst>
                  <a:ext uri="{FF2B5EF4-FFF2-40B4-BE49-F238E27FC236}">
                    <a16:creationId xmlns:a16="http://schemas.microsoft.com/office/drawing/2014/main" id="{26499097-A5F1-4B9E-B14D-A8C466FE1BE9}"/>
                  </a:ext>
                </a:extLst>
              </p:cNvPr>
              <p:cNvSpPr/>
              <p:nvPr/>
            </p:nvSpPr>
            <p:spPr>
              <a:xfrm rot="16200000">
                <a:off x="1080146" y="4196080"/>
                <a:ext cx="457516" cy="592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sp>
            <p:nvSpPr>
              <p:cNvPr id="18" name="Rectangle 223">
                <a:extLst>
                  <a:ext uri="{FF2B5EF4-FFF2-40B4-BE49-F238E27FC236}">
                    <a16:creationId xmlns:a16="http://schemas.microsoft.com/office/drawing/2014/main" id="{4B3DD412-B614-4395-B777-C62DFB306098}"/>
                  </a:ext>
                </a:extLst>
              </p:cNvPr>
              <p:cNvSpPr/>
              <p:nvPr/>
            </p:nvSpPr>
            <p:spPr>
              <a:xfrm rot="16200000">
                <a:off x="858794" y="4735980"/>
                <a:ext cx="886962" cy="67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2701" b="0" i="0" u="none" strike="noStrike" kern="1200" cap="none" spc="0" normalizeH="0" baseline="0" noProof="0">
                  <a:ln>
                    <a:noFill/>
                  </a:ln>
                  <a:solidFill>
                    <a:prstClr val="black"/>
                  </a:solidFill>
                  <a:effectLst/>
                  <a:uLnTx/>
                  <a:uFillTx/>
                  <a:latin typeface="Arial"/>
                  <a:cs typeface="+mn-cs"/>
                </a:endParaRPr>
              </a:p>
            </p:txBody>
          </p:sp>
        </p:grpSp>
      </p:grpSp>
      <p:sp>
        <p:nvSpPr>
          <p:cNvPr id="19" name="CuadroTexto 18">
            <a:extLst>
              <a:ext uri="{FF2B5EF4-FFF2-40B4-BE49-F238E27FC236}">
                <a16:creationId xmlns:a16="http://schemas.microsoft.com/office/drawing/2014/main" id="{4F1AEF70-A982-42FE-99DD-615779A66FE5}"/>
              </a:ext>
            </a:extLst>
          </p:cNvPr>
          <p:cNvSpPr txBox="1"/>
          <p:nvPr/>
        </p:nvSpPr>
        <p:spPr>
          <a:xfrm>
            <a:off x="6175693" y="1845091"/>
            <a:ext cx="5663498" cy="2630207"/>
          </a:xfrm>
          <a:prstGeom prst="rect">
            <a:avLst/>
          </a:prstGeom>
          <a:noFill/>
        </p:spPr>
        <p:txBody>
          <a:bodyPr wrap="square">
            <a:spAutoFit/>
          </a:bodyPr>
          <a:lstStyle/>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sz="2000" b="0" i="0" u="none" strike="noStrike" kern="1200" cap="none" spc="0" normalizeH="0" baseline="0" noProof="0" dirty="0">
                <a:ln>
                  <a:noFill/>
                </a:ln>
                <a:solidFill>
                  <a:prstClr val="black"/>
                </a:solidFill>
                <a:effectLst/>
                <a:uLnTx/>
                <a:uFillTx/>
                <a:latin typeface="Poppins" panose="00000500000000000000" pitchFamily="2" charset="0"/>
                <a:ea typeface="Calibri" panose="020F0502020204030204" pitchFamily="34" charset="0"/>
                <a:cs typeface="Poppins" panose="00000500000000000000" pitchFamily="2" charset="0"/>
              </a:rPr>
              <a:t>COMPETENCIA 27</a:t>
            </a:r>
          </a:p>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sz="2000" b="0" i="0" u="none" strike="noStrike" kern="1200" cap="none" spc="0" normalizeH="0" baseline="0" noProof="0" dirty="0">
                <a:ln>
                  <a:noFill/>
                </a:ln>
                <a:solidFill>
                  <a:prstClr val="black"/>
                </a:solidFill>
                <a:effectLst/>
                <a:uLnTx/>
                <a:uFillTx/>
                <a:latin typeface="Poppins" panose="00000500000000000000" pitchFamily="2" charset="0"/>
                <a:ea typeface="Calibri" panose="020F0502020204030204" pitchFamily="34" charset="0"/>
                <a:cs typeface="Poppins" panose="00000500000000000000" pitchFamily="2" charset="0"/>
              </a:rPr>
              <a:t>CAPACIDAD:02</a:t>
            </a:r>
          </a:p>
          <a:p>
            <a:pPr marL="0" marR="0" lvl="0" indent="0" algn="just" defTabSz="914286" rtl="0" eaLnBrk="1" fontAlgn="auto" latinLnBrk="0" hangingPunct="1">
              <a:lnSpc>
                <a:spcPct val="100000"/>
              </a:lnSpc>
              <a:spcBef>
                <a:spcPts val="0"/>
              </a:spcBef>
              <a:spcAft>
                <a:spcPts val="0"/>
              </a:spcAft>
              <a:buClrTx/>
              <a:buSzTx/>
              <a:buFontTx/>
              <a:buNone/>
              <a:tabLst/>
              <a:defRPr/>
            </a:pPr>
            <a:r>
              <a:rPr kumimoji="0" lang="es-PE" sz="2000" b="0" i="0" u="none" strike="noStrike" kern="1200" cap="none" spc="0" normalizeH="0" baseline="0" noProof="0" dirty="0">
                <a:ln>
                  <a:noFill/>
                </a:ln>
                <a:solidFill>
                  <a:prstClr val="black"/>
                </a:solidFill>
                <a:effectLst/>
                <a:uLnTx/>
                <a:uFillTx/>
                <a:latin typeface="Poppins" panose="00000500000000000000" pitchFamily="2" charset="0"/>
                <a:ea typeface="Calibri" panose="020F0502020204030204" pitchFamily="34" charset="0"/>
                <a:cs typeface="Poppins" panose="00000500000000000000" pitchFamily="2" charset="0"/>
              </a:rPr>
              <a:t>DESEMPEÑO: 03</a:t>
            </a:r>
          </a:p>
          <a:p>
            <a:pPr marL="0" marR="0" lvl="0" indent="0" algn="just" defTabSz="914286" rtl="0" eaLnBrk="1" fontAlgn="auto" latinLnBrk="0" hangingPunct="1">
              <a:lnSpc>
                <a:spcPct val="100000"/>
              </a:lnSpc>
              <a:spcBef>
                <a:spcPts val="0"/>
              </a:spcBef>
              <a:spcAft>
                <a:spcPts val="0"/>
              </a:spcAft>
              <a:buClrTx/>
              <a:buSzTx/>
              <a:buFontTx/>
              <a:buNone/>
              <a:tabLst/>
              <a:defRPr/>
            </a:pPr>
            <a:endParaRPr kumimoji="0" lang="es-PE" sz="2000" b="0" i="0" u="none" strike="noStrike" kern="1200" cap="none" spc="0" normalizeH="0" baseline="0" noProof="0" dirty="0">
              <a:ln>
                <a:noFill/>
              </a:ln>
              <a:solidFill>
                <a:prstClr val="black"/>
              </a:solidFill>
              <a:effectLst/>
              <a:uLnTx/>
              <a:uFillTx/>
              <a:latin typeface="Poppins" panose="00000500000000000000" pitchFamily="2" charset="0"/>
              <a:ea typeface="Calibri" panose="020F0502020204030204" pitchFamily="34" charset="0"/>
              <a:cs typeface="Poppins" panose="00000500000000000000" pitchFamily="2" charset="0"/>
            </a:endParaRPr>
          </a:p>
          <a:p>
            <a:pPr marL="0" marR="0" lvl="0" indent="0" algn="l" defTabSz="914286" rtl="0" eaLnBrk="1" fontAlgn="auto" latinLnBrk="0" hangingPunct="1">
              <a:lnSpc>
                <a:spcPct val="107000"/>
              </a:lnSpc>
              <a:spcBef>
                <a:spcPts val="0"/>
              </a:spcBef>
              <a:spcAft>
                <a:spcPts val="800"/>
              </a:spcAft>
              <a:buClrTx/>
              <a:buSzTx/>
              <a:buFontTx/>
              <a:buNone/>
              <a:tabLst/>
              <a:defRPr/>
            </a:pPr>
            <a:r>
              <a:rPr kumimoji="0" lang="es-PE" sz="2000" b="0" i="0" u="none" strike="noStrike" kern="1200" cap="none" spc="0" normalizeH="0" baseline="0" noProof="0" dirty="0">
                <a:ln>
                  <a:noFill/>
                </a:ln>
                <a:solidFill>
                  <a:prstClr val="black"/>
                </a:solidFill>
                <a:effectLst/>
                <a:uLnTx/>
                <a:uFillTx/>
                <a:latin typeface="Poppins" panose="00000500000000000000" pitchFamily="2" charset="0"/>
                <a:ea typeface="Calibri" panose="020F0502020204030204" pitchFamily="34" charset="0"/>
                <a:cs typeface="Poppins" panose="00000500000000000000" pitchFamily="2" charset="0"/>
              </a:rPr>
              <a:t>Planifica las acciones que debe ejecutar para elaborar la propuesta de valor y prevé alternativas de solución en la crianza de cuyes.</a:t>
            </a:r>
          </a:p>
        </p:txBody>
      </p:sp>
      <p:sp>
        <p:nvSpPr>
          <p:cNvPr id="21" name="TextBox 215">
            <a:extLst>
              <a:ext uri="{FF2B5EF4-FFF2-40B4-BE49-F238E27FC236}">
                <a16:creationId xmlns:a16="http://schemas.microsoft.com/office/drawing/2014/main" id="{9BA09DA4-6535-4A40-941E-98F04B2AE24B}"/>
              </a:ext>
            </a:extLst>
          </p:cNvPr>
          <p:cNvSpPr txBox="1"/>
          <p:nvPr/>
        </p:nvSpPr>
        <p:spPr>
          <a:xfrm>
            <a:off x="367743" y="1620166"/>
            <a:ext cx="4319668" cy="3693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altLang="ko-KR" b="1" i="0" u="none" strike="noStrike" kern="1200" cap="none" spc="0" normalizeH="0" baseline="0" noProof="0" dirty="0" err="1">
                <a:ln>
                  <a:noFill/>
                </a:ln>
                <a:solidFill>
                  <a:srgbClr val="1C82FF"/>
                </a:solidFill>
                <a:effectLst/>
                <a:uLnTx/>
                <a:uFillTx/>
                <a:latin typeface="Poppins" panose="00000500000000000000" pitchFamily="2" charset="0"/>
                <a:cs typeface="Poppins" panose="00000500000000000000" pitchFamily="2" charset="0"/>
              </a:rPr>
              <a:t>Tomar</a:t>
            </a:r>
            <a:r>
              <a:rPr kumimoji="0" lang="en-US" altLang="ko-KR" b="1" i="0" u="none" strike="noStrike" kern="1200" cap="none" spc="0" normalizeH="0" baseline="0" noProof="0" dirty="0">
                <a:ln>
                  <a:noFill/>
                </a:ln>
                <a:solidFill>
                  <a:srgbClr val="1C82FF"/>
                </a:solidFill>
                <a:effectLst/>
                <a:uLnTx/>
                <a:uFillTx/>
                <a:latin typeface="Poppins" panose="00000500000000000000" pitchFamily="2" charset="0"/>
                <a:cs typeface="Poppins" panose="00000500000000000000" pitchFamily="2" charset="0"/>
              </a:rPr>
              <a:t> </a:t>
            </a:r>
            <a:r>
              <a:rPr kumimoji="0" lang="en-US" altLang="ko-KR" b="1" i="0" u="none" strike="noStrike" kern="1200" cap="none" spc="0" normalizeH="0" baseline="0" noProof="0" dirty="0" err="1">
                <a:ln>
                  <a:noFill/>
                </a:ln>
                <a:solidFill>
                  <a:srgbClr val="1C82FF"/>
                </a:solidFill>
                <a:effectLst/>
                <a:uLnTx/>
                <a:uFillTx/>
                <a:latin typeface="Poppins" panose="00000500000000000000" pitchFamily="2" charset="0"/>
                <a:cs typeface="Poppins" panose="00000500000000000000" pitchFamily="2" charset="0"/>
              </a:rPr>
              <a:t>en</a:t>
            </a:r>
            <a:r>
              <a:rPr kumimoji="0" lang="en-US" altLang="ko-KR" b="1" i="0" u="none" strike="noStrike" kern="1200" cap="none" spc="0" normalizeH="0" baseline="0" noProof="0" dirty="0">
                <a:ln>
                  <a:noFill/>
                </a:ln>
                <a:solidFill>
                  <a:srgbClr val="1C82FF"/>
                </a:solidFill>
                <a:effectLst/>
                <a:uLnTx/>
                <a:uFillTx/>
                <a:latin typeface="Poppins" panose="00000500000000000000" pitchFamily="2" charset="0"/>
                <a:cs typeface="Poppins" panose="00000500000000000000" pitchFamily="2" charset="0"/>
              </a:rPr>
              <a:t> </a:t>
            </a:r>
            <a:r>
              <a:rPr kumimoji="0" lang="en-US" altLang="ko-KR" b="1" i="0" u="none" strike="noStrike" kern="1200" cap="none" spc="0" normalizeH="0" baseline="0" noProof="0" dirty="0" err="1">
                <a:ln>
                  <a:noFill/>
                </a:ln>
                <a:solidFill>
                  <a:srgbClr val="1C82FF"/>
                </a:solidFill>
                <a:effectLst/>
                <a:uLnTx/>
                <a:uFillTx/>
                <a:latin typeface="Poppins" panose="00000500000000000000" pitchFamily="2" charset="0"/>
                <a:cs typeface="Poppins" panose="00000500000000000000" pitchFamily="2" charset="0"/>
              </a:rPr>
              <a:t>cuenta</a:t>
            </a:r>
            <a:r>
              <a:rPr kumimoji="0" lang="en-US" altLang="ko-KR" b="1" i="0" u="none" strike="noStrike" kern="1200" cap="none" spc="0" normalizeH="0" baseline="0" noProof="0" dirty="0">
                <a:ln>
                  <a:noFill/>
                </a:ln>
                <a:solidFill>
                  <a:srgbClr val="1C82FF"/>
                </a:solidFill>
                <a:effectLst/>
                <a:uLnTx/>
                <a:uFillTx/>
                <a:latin typeface="Poppins" panose="00000500000000000000" pitchFamily="2" charset="0"/>
                <a:cs typeface="Poppins" panose="00000500000000000000" pitchFamily="2" charset="0"/>
              </a:rPr>
              <a:t> </a:t>
            </a:r>
            <a:r>
              <a:rPr kumimoji="0" lang="en-US" altLang="ko-KR" b="1" i="0" u="none" strike="noStrike" kern="1200" cap="none" spc="0" normalizeH="0" baseline="0" noProof="0" dirty="0" err="1">
                <a:ln>
                  <a:noFill/>
                </a:ln>
                <a:solidFill>
                  <a:srgbClr val="1C82FF"/>
                </a:solidFill>
                <a:effectLst/>
                <a:uLnTx/>
                <a:uFillTx/>
                <a:latin typeface="Poppins" panose="00000500000000000000" pitchFamily="2" charset="0"/>
                <a:cs typeface="Poppins" panose="00000500000000000000" pitchFamily="2" charset="0"/>
              </a:rPr>
              <a:t>competencia</a:t>
            </a:r>
            <a:r>
              <a:rPr kumimoji="0" lang="en-US" altLang="ko-KR" b="1" i="0" u="none" strike="noStrike" kern="1200" cap="none" spc="0" normalizeH="0" baseline="0" noProof="0" dirty="0">
                <a:ln>
                  <a:noFill/>
                </a:ln>
                <a:solidFill>
                  <a:srgbClr val="1C82FF"/>
                </a:solidFill>
                <a:effectLst/>
                <a:uLnTx/>
                <a:uFillTx/>
                <a:latin typeface="Poppins" panose="00000500000000000000" pitchFamily="2" charset="0"/>
                <a:cs typeface="Poppins" panose="00000500000000000000" pitchFamily="2" charset="0"/>
              </a:rPr>
              <a:t> 27</a:t>
            </a:r>
            <a:endParaRPr kumimoji="0" lang="ko-KR" altLang="en-US" b="1" i="0" u="none" strike="noStrike" kern="1200" cap="none" spc="0" normalizeH="0" baseline="0" noProof="0" dirty="0">
              <a:ln>
                <a:noFill/>
              </a:ln>
              <a:solidFill>
                <a:srgbClr val="1C82FF"/>
              </a:solidFill>
              <a:effectLst/>
              <a:uLnTx/>
              <a:uFillTx/>
              <a:latin typeface="Poppins" panose="00000500000000000000" pitchFamily="2" charset="0"/>
              <a:cs typeface="Poppins" panose="00000500000000000000" pitchFamily="2" charset="0"/>
            </a:endParaRPr>
          </a:p>
        </p:txBody>
      </p:sp>
      <p:sp>
        <p:nvSpPr>
          <p:cNvPr id="29" name="TextBox 226">
            <a:extLst>
              <a:ext uri="{FF2B5EF4-FFF2-40B4-BE49-F238E27FC236}">
                <a16:creationId xmlns:a16="http://schemas.microsoft.com/office/drawing/2014/main" id="{17ADB962-0189-49AA-9F7F-7BDE339295C5}"/>
              </a:ext>
            </a:extLst>
          </p:cNvPr>
          <p:cNvSpPr txBox="1"/>
          <p:nvPr/>
        </p:nvSpPr>
        <p:spPr>
          <a:xfrm>
            <a:off x="530878" y="1179822"/>
            <a:ext cx="3683604" cy="523220"/>
          </a:xfrm>
          <a:prstGeom prst="rect">
            <a:avLst/>
          </a:prstGeom>
          <a:noFill/>
        </p:spPr>
        <p:txBody>
          <a:bodyPr wrap="square" rtlCol="0" anchor="ctr">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s-PE" sz="2800" b="1"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rPr>
              <a:t>Curso Técnico</a:t>
            </a:r>
            <a:endParaRPr kumimoji="0" lang="ko-KR" altLang="en-US" sz="2800" b="0" i="0" u="none" strike="noStrike" kern="1200" cap="none" spc="0" normalizeH="0" baseline="0" noProof="0" dirty="0">
              <a:ln>
                <a:noFill/>
              </a:ln>
              <a:solidFill>
                <a:srgbClr val="002060"/>
              </a:solidFill>
              <a:effectLst/>
              <a:uLnTx/>
              <a:uFillTx/>
              <a:latin typeface="Poppins" panose="00000500000000000000" pitchFamily="2" charset="0"/>
              <a:cs typeface="Poppins" panose="00000500000000000000" pitchFamily="2" charset="0"/>
            </a:endParaRPr>
          </a:p>
        </p:txBody>
      </p:sp>
      <p:pic>
        <p:nvPicPr>
          <p:cNvPr id="20" name="Imagen 19">
            <a:extLst>
              <a:ext uri="{FF2B5EF4-FFF2-40B4-BE49-F238E27FC236}">
                <a16:creationId xmlns:a16="http://schemas.microsoft.com/office/drawing/2014/main" id="{2D04C0E4-C34B-43F9-A69C-06FDED29A314}"/>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sp>
        <p:nvSpPr>
          <p:cNvPr id="23" name="Rectángulo: esquinas redondeadas 22">
            <a:extLst>
              <a:ext uri="{FF2B5EF4-FFF2-40B4-BE49-F238E27FC236}">
                <a16:creationId xmlns:a16="http://schemas.microsoft.com/office/drawing/2014/main" id="{41555E5C-D0D9-4B7E-8295-54ABBB369EF5}"/>
              </a:ext>
            </a:extLst>
          </p:cNvPr>
          <p:cNvSpPr/>
          <p:nvPr/>
        </p:nvSpPr>
        <p:spPr>
          <a:xfrm>
            <a:off x="621451" y="2007509"/>
            <a:ext cx="3934021" cy="3395573"/>
          </a:xfrm>
          <a:prstGeom prst="roundRect">
            <a:avLst/>
          </a:prstGeom>
          <a:blipFill rotWithShape="0">
            <a:blip r:embed="rId8"/>
            <a:stretch>
              <a:fillRect/>
            </a:stretch>
          </a:blipFill>
          <a:ln>
            <a:solidFill>
              <a:schemeClr val="tx1"/>
            </a:solidFill>
          </a:ln>
        </p:spPr>
        <p:style>
          <a:lnRef idx="2">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pic>
        <p:nvPicPr>
          <p:cNvPr id="22" name="Imagen 21">
            <a:extLst>
              <a:ext uri="{FF2B5EF4-FFF2-40B4-BE49-F238E27FC236}">
                <a16:creationId xmlns:a16="http://schemas.microsoft.com/office/drawing/2014/main" id="{ECA8DCCF-E0F9-4FBB-ABFB-D9125FB8AAC5}"/>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351090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7" name="Rectángulo 6"/>
          <p:cNvSpPr/>
          <p:nvPr/>
        </p:nvSpPr>
        <p:spPr>
          <a:xfrm>
            <a:off x="655496" y="1300027"/>
            <a:ext cx="11300604" cy="2554545"/>
          </a:xfrm>
          <a:prstGeom prst="rect">
            <a:avLst/>
          </a:prstGeom>
        </p:spPr>
        <p:txBody>
          <a:bodyPr wrap="square">
            <a:spAutoFit/>
          </a:bodyPr>
          <a:lstStyle/>
          <a:p>
            <a:pPr algn="ctr"/>
            <a:r>
              <a:rPr lang="es-PE" sz="4000" b="1" dirty="0">
                <a:solidFill>
                  <a:srgbClr val="002060"/>
                </a:solidFill>
                <a:latin typeface="Poppins"/>
              </a:rPr>
              <a:t>¿Como contextualizar, adecuar y adaptar las competencias asociadas a distintas áreas curriculares  con el plan de investigación?</a:t>
            </a:r>
            <a:endParaRPr lang="es-PE" sz="4000" b="1" dirty="0">
              <a:solidFill>
                <a:srgbClr val="002060"/>
              </a:solidFill>
              <a:latin typeface="Poppins"/>
              <a:cs typeface="Poppins" pitchFamily="2" charset="77"/>
            </a:endParaRPr>
          </a:p>
        </p:txBody>
      </p:sp>
      <p:pic>
        <p:nvPicPr>
          <p:cNvPr id="2050" name="Picture 2" descr="Presentación de PowerPoint">
            <a:extLst>
              <a:ext uri="{FF2B5EF4-FFF2-40B4-BE49-F238E27FC236}">
                <a16:creationId xmlns:a16="http://schemas.microsoft.com/office/drawing/2014/main" id="{2562AA8B-6826-4EDC-9BDC-6C00EDC795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8441" y="3770826"/>
            <a:ext cx="3747993" cy="200927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a:extLst>
              <a:ext uri="{FF2B5EF4-FFF2-40B4-BE49-F238E27FC236}">
                <a16:creationId xmlns:a16="http://schemas.microsoft.com/office/drawing/2014/main" id="{EFA8E018-4150-4D36-B43D-737CD063F16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10288416" y="79138"/>
            <a:ext cx="1065384" cy="642363"/>
          </a:xfrm>
          <a:prstGeom prst="rect">
            <a:avLst/>
          </a:prstGeom>
        </p:spPr>
      </p:pic>
      <p:pic>
        <p:nvPicPr>
          <p:cNvPr id="10" name="Imagen 9">
            <a:extLst>
              <a:ext uri="{FF2B5EF4-FFF2-40B4-BE49-F238E27FC236}">
                <a16:creationId xmlns:a16="http://schemas.microsoft.com/office/drawing/2014/main" id="{1BFBC89F-E362-43C1-BF63-2F1413DA2F4E}"/>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196059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sp>
        <p:nvSpPr>
          <p:cNvPr id="6" name="CuadroTexto 5">
            <a:extLst>
              <a:ext uri="{FF2B5EF4-FFF2-40B4-BE49-F238E27FC236}">
                <a16:creationId xmlns:a16="http://schemas.microsoft.com/office/drawing/2014/main" id="{1402A2EC-7D2C-4EE4-8C9A-E2D9377BF6BF}"/>
              </a:ext>
            </a:extLst>
          </p:cNvPr>
          <p:cNvSpPr txBox="1"/>
          <p:nvPr/>
        </p:nvSpPr>
        <p:spPr>
          <a:xfrm>
            <a:off x="5106108" y="3844498"/>
            <a:ext cx="5715000" cy="1938992"/>
          </a:xfrm>
          <a:prstGeom prst="rect">
            <a:avLst/>
          </a:prstGeom>
          <a:noFill/>
        </p:spPr>
        <p:txBody>
          <a:bodyPr wrap="square">
            <a:spAutoFit/>
          </a:bodyPr>
          <a:lstStyle/>
          <a:p>
            <a:pPr algn="just"/>
            <a:r>
              <a:rPr lang="es-ES" sz="2000" b="0" i="0" u="none" strike="noStrike" baseline="0" dirty="0">
                <a:solidFill>
                  <a:srgbClr val="000000"/>
                </a:solidFill>
                <a:latin typeface="Poppins" panose="00000500000000000000" pitchFamily="2" charset="0"/>
                <a:cs typeface="Poppins" panose="00000500000000000000" pitchFamily="2" charset="0"/>
              </a:rPr>
              <a:t>Es elaborada de manera colegiada entre las y los docentes, y liderada por la directora o el director del CRFA. Esta matriz es revisada de manera constante en el balance semanal y se actualiza anualmente. </a:t>
            </a:r>
            <a:endParaRPr lang="es-PE" sz="2000" dirty="0">
              <a:latin typeface="Poppins" panose="00000500000000000000" pitchFamily="2" charset="0"/>
              <a:cs typeface="Poppins" panose="00000500000000000000" pitchFamily="2" charset="0"/>
            </a:endParaRPr>
          </a:p>
        </p:txBody>
      </p:sp>
      <p:sp>
        <p:nvSpPr>
          <p:cNvPr id="8" name="CuadroTexto 7">
            <a:extLst>
              <a:ext uri="{FF2B5EF4-FFF2-40B4-BE49-F238E27FC236}">
                <a16:creationId xmlns:a16="http://schemas.microsoft.com/office/drawing/2014/main" id="{97986045-4F2C-488A-BFC7-B25A8EAE959E}"/>
              </a:ext>
            </a:extLst>
          </p:cNvPr>
          <p:cNvSpPr txBox="1"/>
          <p:nvPr/>
        </p:nvSpPr>
        <p:spPr>
          <a:xfrm>
            <a:off x="792216" y="1074510"/>
            <a:ext cx="7390087" cy="2246769"/>
          </a:xfrm>
          <a:prstGeom prst="rect">
            <a:avLst/>
          </a:prstGeom>
          <a:noFill/>
        </p:spPr>
        <p:txBody>
          <a:bodyPr wrap="square">
            <a:spAutoFit/>
          </a:bodyPr>
          <a:lstStyle/>
          <a:p>
            <a:pPr algn="just"/>
            <a:r>
              <a:rPr lang="es-ES" sz="2000" b="0" i="0" u="none" strike="noStrike" baseline="0" dirty="0">
                <a:solidFill>
                  <a:srgbClr val="000000"/>
                </a:solidFill>
                <a:latin typeface="Poppins" panose="00000500000000000000" pitchFamily="2" charset="0"/>
                <a:cs typeface="Poppins" panose="00000500000000000000" pitchFamily="2" charset="0"/>
              </a:rPr>
              <a:t>Esta articulación establece de manera horizontal tiempos, centros de interés, plan de investigación y estrategias pedagógicas del modelo, mientras que de manera vertical decanta en las competencias vinculadas a las áreas curriculares, lo que evidencia la diversificación del currículo y la interdisciplinariedad para el desarrollo de las competencias. </a:t>
            </a:r>
            <a:endParaRPr lang="es-PE" sz="2000" dirty="0">
              <a:latin typeface="Poppins" panose="00000500000000000000" pitchFamily="2" charset="0"/>
              <a:cs typeface="Poppins" panose="00000500000000000000" pitchFamily="2" charset="0"/>
            </a:endParaRPr>
          </a:p>
        </p:txBody>
      </p:sp>
      <p:pic>
        <p:nvPicPr>
          <p:cNvPr id="7" name="Imagen 6">
            <a:extLst>
              <a:ext uri="{FF2B5EF4-FFF2-40B4-BE49-F238E27FC236}">
                <a16:creationId xmlns:a16="http://schemas.microsoft.com/office/drawing/2014/main" id="{131B8A26-E641-42F9-9AE3-0767262D09AA}"/>
              </a:ext>
            </a:extLst>
          </p:cNvPr>
          <p:cNvPicPr>
            <a:picLocks noChangeAspect="1"/>
          </p:cNvPicPr>
          <p:nvPr/>
        </p:nvPicPr>
        <p:blipFill>
          <a:blip r:embed="rId6"/>
          <a:stretch>
            <a:fillRect/>
          </a:stretch>
        </p:blipFill>
        <p:spPr>
          <a:xfrm>
            <a:off x="8449004" y="964124"/>
            <a:ext cx="1524000" cy="2788042"/>
          </a:xfrm>
          <a:prstGeom prst="rect">
            <a:avLst/>
          </a:prstGeom>
        </p:spPr>
      </p:pic>
      <p:pic>
        <p:nvPicPr>
          <p:cNvPr id="9" name="Imagen 8" descr="Asamblea – CEIP VICENTE BLASCO IBÁÑEZ">
            <a:extLst>
              <a:ext uri="{FF2B5EF4-FFF2-40B4-BE49-F238E27FC236}">
                <a16:creationId xmlns:a16="http://schemas.microsoft.com/office/drawing/2014/main" id="{1D3C830E-0826-4964-B9E9-0540F00E9854}"/>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2321471" y="3844498"/>
            <a:ext cx="2368769" cy="2246769"/>
          </a:xfrm>
          <a:prstGeom prst="rect">
            <a:avLst/>
          </a:prstGeom>
          <a:noFill/>
          <a:ln>
            <a:noFill/>
          </a:ln>
        </p:spPr>
      </p:pic>
      <p:pic>
        <p:nvPicPr>
          <p:cNvPr id="10" name="Imagen 9">
            <a:extLst>
              <a:ext uri="{FF2B5EF4-FFF2-40B4-BE49-F238E27FC236}">
                <a16:creationId xmlns:a16="http://schemas.microsoft.com/office/drawing/2014/main" id="{68A1841A-D5CF-4D58-B86F-205E5548AF99}"/>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354151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graphicFrame>
        <p:nvGraphicFramePr>
          <p:cNvPr id="2" name="Tabla 1">
            <a:extLst>
              <a:ext uri="{FF2B5EF4-FFF2-40B4-BE49-F238E27FC236}">
                <a16:creationId xmlns:a16="http://schemas.microsoft.com/office/drawing/2014/main" id="{220C5F9E-F8B8-4ADF-BE9F-CF0B7A8F4AE8}"/>
              </a:ext>
            </a:extLst>
          </p:cNvPr>
          <p:cNvGraphicFramePr>
            <a:graphicFrameLocks noGrp="1"/>
          </p:cNvGraphicFramePr>
          <p:nvPr>
            <p:extLst>
              <p:ext uri="{D42A27DB-BD31-4B8C-83A1-F6EECF244321}">
                <p14:modId xmlns:p14="http://schemas.microsoft.com/office/powerpoint/2010/main" val="233026655"/>
              </p:ext>
            </p:extLst>
          </p:nvPr>
        </p:nvGraphicFramePr>
        <p:xfrm>
          <a:off x="439587" y="721501"/>
          <a:ext cx="11312825" cy="614940"/>
        </p:xfrm>
        <a:graphic>
          <a:graphicData uri="http://schemas.openxmlformats.org/drawingml/2006/table">
            <a:tbl>
              <a:tblPr>
                <a:tableStyleId>{5C22544A-7EE6-4342-B048-85BDC9FD1C3A}</a:tableStyleId>
              </a:tblPr>
              <a:tblGrid>
                <a:gridCol w="414045">
                  <a:extLst>
                    <a:ext uri="{9D8B030D-6E8A-4147-A177-3AD203B41FA5}">
                      <a16:colId xmlns:a16="http://schemas.microsoft.com/office/drawing/2014/main" val="3330396384"/>
                    </a:ext>
                  </a:extLst>
                </a:gridCol>
                <a:gridCol w="165432">
                  <a:extLst>
                    <a:ext uri="{9D8B030D-6E8A-4147-A177-3AD203B41FA5}">
                      <a16:colId xmlns:a16="http://schemas.microsoft.com/office/drawing/2014/main" val="1090967141"/>
                    </a:ext>
                  </a:extLst>
                </a:gridCol>
                <a:gridCol w="616847">
                  <a:extLst>
                    <a:ext uri="{9D8B030D-6E8A-4147-A177-3AD203B41FA5}">
                      <a16:colId xmlns:a16="http://schemas.microsoft.com/office/drawing/2014/main" val="4107491871"/>
                    </a:ext>
                  </a:extLst>
                </a:gridCol>
                <a:gridCol w="841891">
                  <a:extLst>
                    <a:ext uri="{9D8B030D-6E8A-4147-A177-3AD203B41FA5}">
                      <a16:colId xmlns:a16="http://schemas.microsoft.com/office/drawing/2014/main" val="3527370841"/>
                    </a:ext>
                  </a:extLst>
                </a:gridCol>
                <a:gridCol w="709891">
                  <a:extLst>
                    <a:ext uri="{9D8B030D-6E8A-4147-A177-3AD203B41FA5}">
                      <a16:colId xmlns:a16="http://schemas.microsoft.com/office/drawing/2014/main" val="2183747303"/>
                    </a:ext>
                  </a:extLst>
                </a:gridCol>
                <a:gridCol w="740992">
                  <a:extLst>
                    <a:ext uri="{9D8B030D-6E8A-4147-A177-3AD203B41FA5}">
                      <a16:colId xmlns:a16="http://schemas.microsoft.com/office/drawing/2014/main" val="2485692063"/>
                    </a:ext>
                  </a:extLst>
                </a:gridCol>
                <a:gridCol w="703877">
                  <a:extLst>
                    <a:ext uri="{9D8B030D-6E8A-4147-A177-3AD203B41FA5}">
                      <a16:colId xmlns:a16="http://schemas.microsoft.com/office/drawing/2014/main" val="966695723"/>
                    </a:ext>
                  </a:extLst>
                </a:gridCol>
                <a:gridCol w="719403">
                  <a:extLst>
                    <a:ext uri="{9D8B030D-6E8A-4147-A177-3AD203B41FA5}">
                      <a16:colId xmlns:a16="http://schemas.microsoft.com/office/drawing/2014/main" val="3572934516"/>
                    </a:ext>
                  </a:extLst>
                </a:gridCol>
                <a:gridCol w="779785">
                  <a:extLst>
                    <a:ext uri="{9D8B030D-6E8A-4147-A177-3AD203B41FA5}">
                      <a16:colId xmlns:a16="http://schemas.microsoft.com/office/drawing/2014/main" val="1134931805"/>
                    </a:ext>
                  </a:extLst>
                </a:gridCol>
                <a:gridCol w="615892">
                  <a:extLst>
                    <a:ext uri="{9D8B030D-6E8A-4147-A177-3AD203B41FA5}">
                      <a16:colId xmlns:a16="http://schemas.microsoft.com/office/drawing/2014/main" val="43915641"/>
                    </a:ext>
                  </a:extLst>
                </a:gridCol>
                <a:gridCol w="814289">
                  <a:extLst>
                    <a:ext uri="{9D8B030D-6E8A-4147-A177-3AD203B41FA5}">
                      <a16:colId xmlns:a16="http://schemas.microsoft.com/office/drawing/2014/main" val="2165073784"/>
                    </a:ext>
                  </a:extLst>
                </a:gridCol>
                <a:gridCol w="759083">
                  <a:extLst>
                    <a:ext uri="{9D8B030D-6E8A-4147-A177-3AD203B41FA5}">
                      <a16:colId xmlns:a16="http://schemas.microsoft.com/office/drawing/2014/main" val="991923876"/>
                    </a:ext>
                  </a:extLst>
                </a:gridCol>
                <a:gridCol w="947128">
                  <a:extLst>
                    <a:ext uri="{9D8B030D-6E8A-4147-A177-3AD203B41FA5}">
                      <a16:colId xmlns:a16="http://schemas.microsoft.com/office/drawing/2014/main" val="709133334"/>
                    </a:ext>
                  </a:extLst>
                </a:gridCol>
                <a:gridCol w="414045">
                  <a:extLst>
                    <a:ext uri="{9D8B030D-6E8A-4147-A177-3AD203B41FA5}">
                      <a16:colId xmlns:a16="http://schemas.microsoft.com/office/drawing/2014/main" val="3296316865"/>
                    </a:ext>
                  </a:extLst>
                </a:gridCol>
                <a:gridCol w="414045">
                  <a:extLst>
                    <a:ext uri="{9D8B030D-6E8A-4147-A177-3AD203B41FA5}">
                      <a16:colId xmlns:a16="http://schemas.microsoft.com/office/drawing/2014/main" val="3093824847"/>
                    </a:ext>
                  </a:extLst>
                </a:gridCol>
                <a:gridCol w="414045">
                  <a:extLst>
                    <a:ext uri="{9D8B030D-6E8A-4147-A177-3AD203B41FA5}">
                      <a16:colId xmlns:a16="http://schemas.microsoft.com/office/drawing/2014/main" val="2540865761"/>
                    </a:ext>
                  </a:extLst>
                </a:gridCol>
                <a:gridCol w="414045">
                  <a:extLst>
                    <a:ext uri="{9D8B030D-6E8A-4147-A177-3AD203B41FA5}">
                      <a16:colId xmlns:a16="http://schemas.microsoft.com/office/drawing/2014/main" val="1303588265"/>
                    </a:ext>
                  </a:extLst>
                </a:gridCol>
                <a:gridCol w="414045">
                  <a:extLst>
                    <a:ext uri="{9D8B030D-6E8A-4147-A177-3AD203B41FA5}">
                      <a16:colId xmlns:a16="http://schemas.microsoft.com/office/drawing/2014/main" val="1262240145"/>
                    </a:ext>
                  </a:extLst>
                </a:gridCol>
                <a:gridCol w="414045">
                  <a:extLst>
                    <a:ext uri="{9D8B030D-6E8A-4147-A177-3AD203B41FA5}">
                      <a16:colId xmlns:a16="http://schemas.microsoft.com/office/drawing/2014/main" val="2242571168"/>
                    </a:ext>
                  </a:extLst>
                </a:gridCol>
              </a:tblGrid>
              <a:tr h="301740">
                <a:tc>
                  <a:txBody>
                    <a:bodyPr/>
                    <a:lstStyle/>
                    <a:p>
                      <a:pPr algn="ctr" fontAlgn="b"/>
                      <a:r>
                        <a:rPr lang="es-PE" sz="1000" b="1" u="none" strike="noStrike" dirty="0">
                          <a:effectLst/>
                          <a:latin typeface="Poppins" panose="00000500000000000000" pitchFamily="2" charset="0"/>
                          <a:cs typeface="Poppins" panose="00000500000000000000" pitchFamily="2" charset="0"/>
                        </a:rPr>
                        <a:t>MES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CI</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PLAN DE INVESTIGACION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ES" sz="1000" b="1" u="none" strike="noStrike" dirty="0">
                          <a:effectLst/>
                          <a:latin typeface="Poppins" panose="00000500000000000000" pitchFamily="2" charset="0"/>
                          <a:cs typeface="Poppins" panose="00000500000000000000" pitchFamily="2" charset="0"/>
                        </a:rPr>
                        <a:t>PROPOSITO DEL PLAN DE INVESTIGACION</a:t>
                      </a:r>
                      <a:endParaRPr lang="es-ES"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CONTENIDOS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PUESTA EN COMUN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VISITA DE ESTUDIOS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TERTULIA PROFESIONAL</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APRENDIZAJE PRACTICO</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CURSO TECNICO</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COMUNICACIÓN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MATEMATICA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CIENCIA Y TECNOLOGIA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CC. SS.</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ES" sz="1000" b="1" i="0" u="none" strike="noStrike" dirty="0">
                          <a:solidFill>
                            <a:srgbClr val="000000"/>
                          </a:solidFill>
                          <a:effectLst/>
                          <a:latin typeface="Poppins" panose="00000500000000000000" pitchFamily="2" charset="0"/>
                          <a:cs typeface="Poppins" panose="00000500000000000000" pitchFamily="2" charset="0"/>
                        </a:rPr>
                        <a:t>F</a:t>
                      </a:r>
                      <a:r>
                        <a:rPr lang="es-PE" sz="1000" b="1" i="0" u="none" strike="noStrike" dirty="0">
                          <a:solidFill>
                            <a:srgbClr val="000000"/>
                          </a:solidFill>
                          <a:effectLst/>
                          <a:latin typeface="Poppins" panose="00000500000000000000" pitchFamily="2" charset="0"/>
                          <a:cs typeface="Poppins" panose="00000500000000000000" pitchFamily="2" charset="0"/>
                        </a:rPr>
                        <a:t>CC</a:t>
                      </a: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Arte</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Ed.  Física</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Religión</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tc>
                  <a:txBody>
                    <a:bodyPr/>
                    <a:lstStyle/>
                    <a:p>
                      <a:pPr algn="ctr" fontAlgn="b"/>
                      <a:r>
                        <a:rPr lang="es-PE" sz="1000" b="1" u="none" strike="noStrike" dirty="0">
                          <a:effectLst/>
                          <a:latin typeface="Poppins" panose="00000500000000000000" pitchFamily="2" charset="0"/>
                          <a:cs typeface="Poppins" panose="00000500000000000000" pitchFamily="2" charset="0"/>
                        </a:rPr>
                        <a:t>EPT</a:t>
                      </a:r>
                      <a:endParaRPr lang="es-PE" sz="1000" b="1"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b">
                    <a:solidFill>
                      <a:srgbClr val="00B0F0"/>
                    </a:solidFill>
                  </a:tcPr>
                </a:tc>
                <a:extLst>
                  <a:ext uri="{0D108BD9-81ED-4DB2-BD59-A6C34878D82A}">
                    <a16:rowId xmlns:a16="http://schemas.microsoft.com/office/drawing/2014/main" val="419389314"/>
                  </a:ext>
                </a:extLst>
              </a:tr>
            </a:tbl>
          </a:graphicData>
        </a:graphic>
      </p:graphicFrame>
      <p:graphicFrame>
        <p:nvGraphicFramePr>
          <p:cNvPr id="3" name="Tabla 2">
            <a:extLst>
              <a:ext uri="{FF2B5EF4-FFF2-40B4-BE49-F238E27FC236}">
                <a16:creationId xmlns:a16="http://schemas.microsoft.com/office/drawing/2014/main" id="{65473CEE-5DEF-465E-906E-4598A0ADA0E7}"/>
              </a:ext>
            </a:extLst>
          </p:cNvPr>
          <p:cNvGraphicFramePr>
            <a:graphicFrameLocks noGrp="1"/>
          </p:cNvGraphicFramePr>
          <p:nvPr>
            <p:extLst>
              <p:ext uri="{D42A27DB-BD31-4B8C-83A1-F6EECF244321}">
                <p14:modId xmlns:p14="http://schemas.microsoft.com/office/powerpoint/2010/main" val="3707465013"/>
              </p:ext>
            </p:extLst>
          </p:nvPr>
        </p:nvGraphicFramePr>
        <p:xfrm>
          <a:off x="439587" y="1344016"/>
          <a:ext cx="1200027" cy="5118405"/>
        </p:xfrm>
        <a:graphic>
          <a:graphicData uri="http://schemas.openxmlformats.org/drawingml/2006/table">
            <a:tbl>
              <a:tblPr>
                <a:tableStyleId>{5C22544A-7EE6-4342-B048-85BDC9FD1C3A}</a:tableStyleId>
              </a:tblPr>
              <a:tblGrid>
                <a:gridCol w="279706">
                  <a:extLst>
                    <a:ext uri="{9D8B030D-6E8A-4147-A177-3AD203B41FA5}">
                      <a16:colId xmlns:a16="http://schemas.microsoft.com/office/drawing/2014/main" val="683944769"/>
                    </a:ext>
                  </a:extLst>
                </a:gridCol>
                <a:gridCol w="324819">
                  <a:extLst>
                    <a:ext uri="{9D8B030D-6E8A-4147-A177-3AD203B41FA5}">
                      <a16:colId xmlns:a16="http://schemas.microsoft.com/office/drawing/2014/main" val="2413488150"/>
                    </a:ext>
                  </a:extLst>
                </a:gridCol>
                <a:gridCol w="595502">
                  <a:extLst>
                    <a:ext uri="{9D8B030D-6E8A-4147-A177-3AD203B41FA5}">
                      <a16:colId xmlns:a16="http://schemas.microsoft.com/office/drawing/2014/main" val="1587225128"/>
                    </a:ext>
                  </a:extLst>
                </a:gridCol>
              </a:tblGrid>
              <a:tr h="5118405">
                <a:tc>
                  <a:txBody>
                    <a:bodyPr/>
                    <a:lstStyle/>
                    <a:p>
                      <a:pPr algn="ctr" fontAlgn="ctr"/>
                      <a:r>
                        <a:rPr lang="es-PE" sz="1100" u="none" strike="noStrike" dirty="0">
                          <a:effectLst/>
                          <a:latin typeface="Poppins" panose="00000500000000000000" pitchFamily="2" charset="0"/>
                          <a:cs typeface="Poppins" panose="00000500000000000000" pitchFamily="2" charset="0"/>
                        </a:rPr>
                        <a:t>ABRIL</a:t>
                      </a:r>
                      <a:endParaRPr lang="es-PE"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ctr"/>
                </a:tc>
                <a:tc>
                  <a:txBody>
                    <a:bodyPr/>
                    <a:lstStyle/>
                    <a:p>
                      <a:pPr algn="ctr" fontAlgn="ctr"/>
                      <a:r>
                        <a:rPr lang="es-PE" sz="1100" u="none" strike="noStrike" dirty="0">
                          <a:effectLst/>
                          <a:latin typeface="Poppins" panose="00000500000000000000" pitchFamily="2" charset="0"/>
                          <a:cs typeface="Poppins" panose="00000500000000000000" pitchFamily="2" charset="0"/>
                        </a:rPr>
                        <a:t>CULTIVO DE PAPA</a:t>
                      </a:r>
                      <a:endParaRPr lang="es-PE"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vert="vert270" anchor="ctr"/>
                </a:tc>
                <a:tc>
                  <a:txBody>
                    <a:bodyPr/>
                    <a:lstStyle/>
                    <a:p>
                      <a:pPr algn="ctr" fontAlgn="ctr"/>
                      <a:r>
                        <a:rPr lang="es-ES" sz="1100" u="none" strike="noStrike" dirty="0">
                          <a:effectLst/>
                          <a:latin typeface="Poppins" panose="00000500000000000000" pitchFamily="2" charset="0"/>
                          <a:cs typeface="Poppins" panose="00000500000000000000" pitchFamily="2" charset="0"/>
                        </a:rPr>
                        <a:t>RECONOCE LAS</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PLAGAS Y</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ENFERMEDADES EN</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EL CULTIVO DE</a:t>
                      </a:r>
                      <a:br>
                        <a:rPr lang="es-ES" sz="1100" u="none" strike="noStrike" dirty="0">
                          <a:effectLst/>
                          <a:latin typeface="Poppins" panose="00000500000000000000" pitchFamily="2" charset="0"/>
                          <a:cs typeface="Poppins" panose="00000500000000000000" pitchFamily="2" charset="0"/>
                        </a:rPr>
                      </a:br>
                      <a:r>
                        <a:rPr lang="es-ES" sz="1100" u="none" strike="noStrike" dirty="0">
                          <a:effectLst/>
                          <a:latin typeface="Poppins" panose="00000500000000000000" pitchFamily="2" charset="0"/>
                          <a:cs typeface="Poppins" panose="00000500000000000000" pitchFamily="2" charset="0"/>
                        </a:rPr>
                        <a:t>PAPA.</a:t>
                      </a:r>
                      <a:endParaRPr lang="es-ES" sz="11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ctr"/>
                </a:tc>
                <a:extLst>
                  <a:ext uri="{0D108BD9-81ED-4DB2-BD59-A6C34878D82A}">
                    <a16:rowId xmlns:a16="http://schemas.microsoft.com/office/drawing/2014/main" val="2491294714"/>
                  </a:ext>
                </a:extLst>
              </a:tr>
            </a:tbl>
          </a:graphicData>
        </a:graphic>
      </p:graphicFrame>
      <p:graphicFrame>
        <p:nvGraphicFramePr>
          <p:cNvPr id="7" name="Tabla 6">
            <a:extLst>
              <a:ext uri="{FF2B5EF4-FFF2-40B4-BE49-F238E27FC236}">
                <a16:creationId xmlns:a16="http://schemas.microsoft.com/office/drawing/2014/main" id="{B24A4CBE-06B6-4FB2-B59D-467E43791B35}"/>
              </a:ext>
            </a:extLst>
          </p:cNvPr>
          <p:cNvGraphicFramePr>
            <a:graphicFrameLocks noGrp="1"/>
          </p:cNvGraphicFramePr>
          <p:nvPr>
            <p:extLst>
              <p:ext uri="{D42A27DB-BD31-4B8C-83A1-F6EECF244321}">
                <p14:modId xmlns:p14="http://schemas.microsoft.com/office/powerpoint/2010/main" val="4061993345"/>
              </p:ext>
            </p:extLst>
          </p:nvPr>
        </p:nvGraphicFramePr>
        <p:xfrm>
          <a:off x="1639614" y="1336441"/>
          <a:ext cx="5108026" cy="5125980"/>
        </p:xfrm>
        <a:graphic>
          <a:graphicData uri="http://schemas.openxmlformats.org/drawingml/2006/table">
            <a:tbl>
              <a:tblPr>
                <a:tableStyleId>{5C22544A-7EE6-4342-B048-85BDC9FD1C3A}</a:tableStyleId>
              </a:tblPr>
              <a:tblGrid>
                <a:gridCol w="879404">
                  <a:extLst>
                    <a:ext uri="{9D8B030D-6E8A-4147-A177-3AD203B41FA5}">
                      <a16:colId xmlns:a16="http://schemas.microsoft.com/office/drawing/2014/main" val="2326027963"/>
                    </a:ext>
                  </a:extLst>
                </a:gridCol>
                <a:gridCol w="757785">
                  <a:extLst>
                    <a:ext uri="{9D8B030D-6E8A-4147-A177-3AD203B41FA5}">
                      <a16:colId xmlns:a16="http://schemas.microsoft.com/office/drawing/2014/main" val="2901083821"/>
                    </a:ext>
                  </a:extLst>
                </a:gridCol>
                <a:gridCol w="654874">
                  <a:extLst>
                    <a:ext uri="{9D8B030D-6E8A-4147-A177-3AD203B41FA5}">
                      <a16:colId xmlns:a16="http://schemas.microsoft.com/office/drawing/2014/main" val="2837095876"/>
                    </a:ext>
                  </a:extLst>
                </a:gridCol>
                <a:gridCol w="654875">
                  <a:extLst>
                    <a:ext uri="{9D8B030D-6E8A-4147-A177-3AD203B41FA5}">
                      <a16:colId xmlns:a16="http://schemas.microsoft.com/office/drawing/2014/main" val="1514134213"/>
                    </a:ext>
                  </a:extLst>
                </a:gridCol>
                <a:gridCol w="654875">
                  <a:extLst>
                    <a:ext uri="{9D8B030D-6E8A-4147-A177-3AD203B41FA5}">
                      <a16:colId xmlns:a16="http://schemas.microsoft.com/office/drawing/2014/main" val="3993215676"/>
                    </a:ext>
                  </a:extLst>
                </a:gridCol>
                <a:gridCol w="701652">
                  <a:extLst>
                    <a:ext uri="{9D8B030D-6E8A-4147-A177-3AD203B41FA5}">
                      <a16:colId xmlns:a16="http://schemas.microsoft.com/office/drawing/2014/main" val="2885865257"/>
                    </a:ext>
                  </a:extLst>
                </a:gridCol>
                <a:gridCol w="804561">
                  <a:extLst>
                    <a:ext uri="{9D8B030D-6E8A-4147-A177-3AD203B41FA5}">
                      <a16:colId xmlns:a16="http://schemas.microsoft.com/office/drawing/2014/main" val="3368841268"/>
                    </a:ext>
                  </a:extLst>
                </a:gridCol>
              </a:tblGrid>
              <a:tr h="4169967">
                <a:tc>
                  <a:txBody>
                    <a:bodyPr/>
                    <a:lstStyle/>
                    <a:p>
                      <a:pPr algn="l" fontAlgn="t"/>
                      <a:endParaRPr lang="es-ES" sz="800" u="none" strike="noStrike" dirty="0">
                        <a:effectLst/>
                        <a:latin typeface="Poppins" panose="00000500000000000000" pitchFamily="2" charset="0"/>
                        <a:cs typeface="Poppins" panose="00000500000000000000" pitchFamily="2" charset="0"/>
                      </a:endParaRPr>
                    </a:p>
                    <a:p>
                      <a:pPr algn="l" fontAlgn="t"/>
                      <a:r>
                        <a:rPr lang="es-ES" sz="800" u="none" strike="noStrike" dirty="0">
                          <a:effectLst/>
                          <a:latin typeface="Poppins" panose="00000500000000000000" pitchFamily="2" charset="0"/>
                          <a:cs typeface="Poppins" panose="00000500000000000000" pitchFamily="2" charset="0"/>
                        </a:rPr>
                        <a:t>Selecciona datos con criterio técnico sobre la prevención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mediante recojo de información oral y escrita fehaciente, 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través de la observación, indagación, entrevista para obtener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buena producción, calidad de papa y motivador rentabilidad</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económica.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ctr"/>
                      <a:r>
                        <a:rPr lang="es-ES" sz="800" u="none" strike="noStrike" dirty="0">
                          <a:effectLst/>
                          <a:latin typeface="Poppins" panose="00000500000000000000" pitchFamily="2" charset="0"/>
                          <a:cs typeface="Poppins" panose="00000500000000000000" pitchFamily="2" charset="0"/>
                        </a:rPr>
                        <a:t>Clasificación de plagas y 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-Prevención y tratamiento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-Productos para el control fitosanitario.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nchor="ctr"/>
                </a:tc>
                <a:tc>
                  <a:txBody>
                    <a:bodyPr/>
                    <a:lstStyle/>
                    <a:p>
                      <a:pPr algn="l" fontAlgn="t"/>
                      <a:r>
                        <a:rPr lang="es-ES" sz="800" u="none" strike="noStrike" dirty="0">
                          <a:effectLst/>
                          <a:latin typeface="Poppins" panose="00000500000000000000" pitchFamily="2" charset="0"/>
                          <a:cs typeface="Poppins" panose="00000500000000000000" pitchFamily="2" charset="0"/>
                        </a:rPr>
                        <a:t>CO1, CA3, D6. Expresa oralmente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ideas y emociones sobre las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forma coherente y cohesionada.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Ordena y jerarquiza las ideas y las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desarrolla para ampliar o precisar la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información. Estructura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estratégicamente una secuencia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textual (Argumenta, narra, describe,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etc.) de forma apropiada.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CA1, D1. Selecciona en equipo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necesidades o problemas de un grupo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usuarios de su entorno para mejorarlo 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resolverlo los problemas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 a partir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su campo de interés. Determina los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principales factores que los originan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utilizando información obtenida a través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 observación y entrevistas grupales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estructuradas en una visita guiada.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CA3, C4. Planifica un plan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acción para el manejo integrado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plagas y enfermedades en el cultivo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papa en equipo en un clima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diálogo y respeto hacia las ideas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opiniones de los demás. Asume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responsabilidad su rol y colabora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las tareas de sus compañeros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compartiendo información, estrategias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y recursos para el logro del objetivo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común.</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CA2. Selecciona los insumos y materiales necesarios para elaborar</a:t>
                      </a:r>
                      <a:br>
                        <a:rPr lang="es-ES" sz="800" u="none" strike="noStrike" dirty="0">
                          <a:effectLst/>
                          <a:latin typeface="Poppins" panose="00000500000000000000" pitchFamily="2" charset="0"/>
                          <a:cs typeface="Poppins" panose="00000500000000000000" pitchFamily="2" charset="0"/>
                        </a:rPr>
                      </a:b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y organiza actividades para su obtención. Planifica las acciones que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debe ejecutar y prevé alternativas de solución ante situaciones imprevistas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 accidentes.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CO1 CA2. Emplea habilidades técnicas para elaborar </a:t>
                      </a: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siendo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responsable con el ambiente, 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 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algn="l" fontAlgn="t"/>
                      <a:r>
                        <a:rPr lang="es-ES" sz="800" u="none" strike="noStrike" dirty="0">
                          <a:effectLst/>
                          <a:latin typeface="Poppins" panose="00000500000000000000" pitchFamily="2" charset="0"/>
                          <a:cs typeface="Poppins" panose="00000500000000000000" pitchFamily="2" charset="0"/>
                        </a:rPr>
                        <a:t>CO1, CA2, D3. Selecciona procesos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producción de un producto casero para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cultivo de papa y emplea habilidades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técnicas pertinentes y las implementa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siendo responsable con el ambiente,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extLst>
                  <a:ext uri="{0D108BD9-81ED-4DB2-BD59-A6C34878D82A}">
                    <a16:rowId xmlns:a16="http://schemas.microsoft.com/office/drawing/2014/main" val="2209087420"/>
                  </a:ext>
                </a:extLst>
              </a:tr>
            </a:tbl>
          </a:graphicData>
        </a:graphic>
      </p:graphicFrame>
      <p:graphicFrame>
        <p:nvGraphicFramePr>
          <p:cNvPr id="9" name="Tabla 8">
            <a:extLst>
              <a:ext uri="{FF2B5EF4-FFF2-40B4-BE49-F238E27FC236}">
                <a16:creationId xmlns:a16="http://schemas.microsoft.com/office/drawing/2014/main" id="{032B985C-0AFF-4068-BD4F-D10AB11297F6}"/>
              </a:ext>
            </a:extLst>
          </p:cNvPr>
          <p:cNvGraphicFramePr>
            <a:graphicFrameLocks noGrp="1"/>
          </p:cNvGraphicFramePr>
          <p:nvPr>
            <p:extLst>
              <p:ext uri="{D42A27DB-BD31-4B8C-83A1-F6EECF244321}">
                <p14:modId xmlns:p14="http://schemas.microsoft.com/office/powerpoint/2010/main" val="2988892999"/>
              </p:ext>
            </p:extLst>
          </p:nvPr>
        </p:nvGraphicFramePr>
        <p:xfrm>
          <a:off x="6766537" y="1344016"/>
          <a:ext cx="4836884" cy="5491740"/>
        </p:xfrm>
        <a:graphic>
          <a:graphicData uri="http://schemas.openxmlformats.org/drawingml/2006/table">
            <a:tbl>
              <a:tblPr>
                <a:tableStyleId>{5C22544A-7EE6-4342-B048-85BDC9FD1C3A}</a:tableStyleId>
              </a:tblPr>
              <a:tblGrid>
                <a:gridCol w="1608438">
                  <a:extLst>
                    <a:ext uri="{9D8B030D-6E8A-4147-A177-3AD203B41FA5}">
                      <a16:colId xmlns:a16="http://schemas.microsoft.com/office/drawing/2014/main" val="2911591777"/>
                    </a:ext>
                  </a:extLst>
                </a:gridCol>
                <a:gridCol w="1643151">
                  <a:extLst>
                    <a:ext uri="{9D8B030D-6E8A-4147-A177-3AD203B41FA5}">
                      <a16:colId xmlns:a16="http://schemas.microsoft.com/office/drawing/2014/main" val="3503913387"/>
                    </a:ext>
                  </a:extLst>
                </a:gridCol>
                <a:gridCol w="1585295">
                  <a:extLst>
                    <a:ext uri="{9D8B030D-6E8A-4147-A177-3AD203B41FA5}">
                      <a16:colId xmlns:a16="http://schemas.microsoft.com/office/drawing/2014/main" val="4095194622"/>
                    </a:ext>
                  </a:extLst>
                </a:gridCol>
              </a:tblGrid>
              <a:tr h="4169967">
                <a:tc>
                  <a:txBody>
                    <a:bodyPr/>
                    <a:lstStyle/>
                    <a:p>
                      <a:pPr algn="just" fontAlgn="t"/>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0070C0"/>
                          </a:solidFill>
                          <a:latin typeface="Poppins" panose="00000500000000000000" pitchFamily="2" charset="0"/>
                          <a:cs typeface="Poppins" panose="00000500000000000000" pitchFamily="2" charset="0"/>
                        </a:rPr>
                        <a:t>CA1</a:t>
                      </a:r>
                      <a:r>
                        <a:rPr lang="es-PE" sz="900" dirty="0">
                          <a:latin typeface="Poppins" panose="00000500000000000000" pitchFamily="2" charset="0"/>
                          <a:cs typeface="Poppins" panose="00000500000000000000" pitchFamily="2" charset="0"/>
                        </a:rPr>
                        <a:t>. Recupera información explícita del texto informativo sobre plagas y enfermedades seleccionando datos específicos y algunos detalles. Integra esta información cuando es dicha en el aula en las exposiciones  que presentan información contrapuesta, sesgos, sinónimos y expresiones con sentido figurado</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FFC000"/>
                          </a:solidFill>
                          <a:latin typeface="Poppins" panose="00000500000000000000" pitchFamily="2" charset="0"/>
                          <a:cs typeface="Poppins" panose="00000500000000000000" pitchFamily="2" charset="0"/>
                        </a:rPr>
                        <a:t>CA2</a:t>
                      </a:r>
                      <a:r>
                        <a:rPr lang="es-PE" sz="900" dirty="0">
                          <a:latin typeface="Poppins" panose="00000500000000000000" pitchFamily="2" charset="0"/>
                          <a:cs typeface="Poppins" panose="00000500000000000000" pitchFamily="2" charset="0"/>
                        </a:rPr>
                        <a:t> Explica el tema y propósito comunicativo del texto informativo sobre tipos de plagas. Distingue lo relevante de lo complementario, clasificando y sintetizando la información. Establece conclusiones sobre lo comprendido.</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B05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C00000"/>
                          </a:solidFill>
                          <a:latin typeface="Poppins" panose="00000500000000000000" pitchFamily="2" charset="0"/>
                          <a:cs typeface="Poppins" panose="00000500000000000000" pitchFamily="2" charset="0"/>
                        </a:rPr>
                        <a:t>CA3</a:t>
                      </a:r>
                      <a:r>
                        <a:rPr lang="es-PE" sz="900" dirty="0">
                          <a:latin typeface="Poppins" panose="00000500000000000000" pitchFamily="2" charset="0"/>
                          <a:cs typeface="Poppins" panose="00000500000000000000" pitchFamily="2" charset="0"/>
                        </a:rPr>
                        <a:t>.Adecúa el texto informativo sobre prevención y tratamiento de enfermedades en el cultivo de papa a la situación comunicativa considerando el propósito comunicativo, el tipo textual y algunas características del género discursivo. Mantiene el registro formal o informal adaptándose a los interlocutores y sus contextos socioculturales.</a:t>
                      </a:r>
                    </a:p>
                    <a:p>
                      <a:pPr algn="just" fontAlgn="t"/>
                      <a:r>
                        <a:rPr lang="es-PE" sz="900" u="none" strike="noStrike" dirty="0">
                          <a:effectLst/>
                          <a:latin typeface="Poppins" panose="00000500000000000000" pitchFamily="2" charset="0"/>
                          <a:cs typeface="Poppins" panose="00000500000000000000" pitchFamily="2" charset="0"/>
                        </a:rPr>
                        <a:t> </a:t>
                      </a:r>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a:t>
                      </a:r>
                      <a:r>
                        <a:rPr lang="es-PE" sz="900" dirty="0">
                          <a:solidFill>
                            <a:srgbClr val="00B050"/>
                          </a:solidFill>
                          <a:latin typeface="Poppins" panose="00000500000000000000" pitchFamily="2" charset="0"/>
                          <a:cs typeface="Poppins" panose="00000500000000000000" pitchFamily="2" charset="0"/>
                        </a:rPr>
                        <a:t>CA1</a:t>
                      </a:r>
                      <a:r>
                        <a:rPr lang="es-PE" sz="900" dirty="0">
                          <a:solidFill>
                            <a:schemeClr val="accent1">
                              <a:lumMod val="75000"/>
                            </a:schemeClr>
                          </a:solidFill>
                          <a:latin typeface="Poppins" panose="00000500000000000000" pitchFamily="2" charset="0"/>
                          <a:cs typeface="Poppins" panose="00000500000000000000" pitchFamily="2" charset="0"/>
                        </a:rPr>
                        <a:t>.</a:t>
                      </a:r>
                      <a:r>
                        <a:rPr lang="es-PE" sz="900" dirty="0">
                          <a:latin typeface="Poppins" panose="00000500000000000000" pitchFamily="2" charset="0"/>
                          <a:cs typeface="Poppins" panose="00000500000000000000" pitchFamily="2" charset="0"/>
                        </a:rPr>
                        <a:t>Representa las características de una población en estudio asociándolas a variables cualitativas nominales y ordinales, o cuantitativas discretas y continúas sobre la cantidad de productos que se comercializa en la comunidad . Expresa el comportamiento de los datos de la población a través de histogramas, polígonos de frecuencia.</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CO4-CA2</a:t>
                      </a:r>
                      <a:r>
                        <a:rPr lang="es-PE" sz="900" dirty="0">
                          <a:latin typeface="Poppins" panose="00000500000000000000" pitchFamily="2" charset="0"/>
                          <a:cs typeface="Poppins" panose="00000500000000000000" pitchFamily="2" charset="0"/>
                        </a:rPr>
                        <a:t>.Lee tablas y gráficos como histogramas, polígonos de frecuencia, para comparar e interpretar la información que contienen sobre la cantidad de plagas que afecta al cultivo de papa. </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chemeClr val="accent1">
                              <a:lumMod val="75000"/>
                            </a:schemeClr>
                          </a:solidFill>
                          <a:latin typeface="Poppins" panose="00000500000000000000" pitchFamily="2" charset="0"/>
                          <a:cs typeface="Poppins" panose="00000500000000000000" pitchFamily="2" charset="0"/>
                        </a:rPr>
                        <a:t>CO4-</a:t>
                      </a:r>
                      <a:r>
                        <a:rPr lang="es-PE" sz="900" dirty="0">
                          <a:solidFill>
                            <a:srgbClr val="FFC000"/>
                          </a:solidFill>
                          <a:latin typeface="Poppins" panose="00000500000000000000" pitchFamily="2" charset="0"/>
                          <a:cs typeface="Poppins" panose="00000500000000000000" pitchFamily="2" charset="0"/>
                        </a:rPr>
                        <a:t>CA3</a:t>
                      </a:r>
                      <a:r>
                        <a:rPr lang="es-PE" sz="900" dirty="0">
                          <a:solidFill>
                            <a:schemeClr val="accent1">
                              <a:lumMod val="75000"/>
                            </a:schemeClr>
                          </a:solidFill>
                          <a:latin typeface="Poppins" panose="00000500000000000000" pitchFamily="2" charset="0"/>
                          <a:cs typeface="Poppins" panose="00000500000000000000" pitchFamily="2" charset="0"/>
                        </a:rPr>
                        <a:t>.</a:t>
                      </a:r>
                      <a:r>
                        <a:rPr lang="es-PE" sz="900" dirty="0">
                          <a:latin typeface="Poppins" panose="00000500000000000000" pitchFamily="2" charset="0"/>
                          <a:cs typeface="Poppins" panose="00000500000000000000" pitchFamily="2" charset="0"/>
                        </a:rPr>
                        <a:t>Recopila datos de variables cualitativas nominales u ordinales, y cuantitativas discretas o continuas mediante encuestas sobre la cantidad de productos para el control fitosanitario  que se comercializa  en la comunidad . Los procesa y organiza en tablas con el propósito de analizarlos y producir información.</a:t>
                      </a:r>
                    </a:p>
                    <a:p>
                      <a:pPr marL="0" marR="0" lvl="0" indent="0" algn="just" defTabSz="914400" rtl="0" eaLnBrk="1" fontAlgn="t" latinLnBrk="0" hangingPunct="1">
                        <a:lnSpc>
                          <a:spcPct val="100000"/>
                        </a:lnSpc>
                        <a:spcBef>
                          <a:spcPts val="0"/>
                        </a:spcBef>
                        <a:spcAft>
                          <a:spcPts val="0"/>
                        </a:spcAft>
                        <a:buClrTx/>
                        <a:buSzTx/>
                        <a:buFontTx/>
                        <a:buNone/>
                        <a:tabLst/>
                        <a:defRPr/>
                      </a:pPr>
                      <a:endParaRPr lang="es-PE" sz="900" dirty="0">
                        <a:latin typeface="Poppins" panose="00000500000000000000" pitchFamily="2" charset="0"/>
                        <a:cs typeface="Poppins" panose="00000500000000000000" pitchFamily="2" charset="0"/>
                      </a:endParaRPr>
                    </a:p>
                    <a:p>
                      <a:pPr algn="just" fontAlgn="t"/>
                      <a:r>
                        <a:rPr lang="es-PE" sz="900" u="none" strike="noStrike" dirty="0">
                          <a:effectLst/>
                          <a:latin typeface="Poppins" panose="00000500000000000000" pitchFamily="2" charset="0"/>
                          <a:cs typeface="Poppins" panose="00000500000000000000" pitchFamily="2" charset="0"/>
                        </a:rPr>
                        <a:t> </a:t>
                      </a:r>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es-PE" sz="900" u="none" strike="noStrike" dirty="0">
                          <a:effectLst/>
                          <a:latin typeface="Poppins" panose="00000500000000000000" pitchFamily="2" charset="0"/>
                          <a:cs typeface="Poppins" panose="00000500000000000000" pitchFamily="2" charset="0"/>
                        </a:rPr>
                        <a:t> </a:t>
                      </a:r>
                      <a:r>
                        <a:rPr lang="es-PE" sz="900" dirty="0">
                          <a:solidFill>
                            <a:srgbClr val="0070C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rgbClr val="00B050"/>
                          </a:solidFill>
                          <a:latin typeface="Poppins" panose="00000500000000000000" pitchFamily="2" charset="0"/>
                          <a:cs typeface="Poppins" panose="00000500000000000000" pitchFamily="2" charset="0"/>
                        </a:rPr>
                        <a:t>CA1</a:t>
                      </a:r>
                      <a:r>
                        <a:rPr lang="es-PE" sz="900" dirty="0">
                          <a:latin typeface="Poppins" panose="00000500000000000000" pitchFamily="2" charset="0"/>
                          <a:cs typeface="Poppins" panose="00000500000000000000" pitchFamily="2" charset="0"/>
                        </a:rPr>
                        <a:t>. Formula preguntas acerca de las variables que influyen en el control de plagas y enfermedades en el cultivo de papa en un hecho, fenómeno u objeto natural o tecnológico y selecciona aquella que puede ser indagada científicamente.  Plantea hipótesis en las que establece relaciones de causalidad entre las variables EN LA CRIANZA DE CUYES. Considera las variables intervinientes en su indagación.   </a:t>
                      </a:r>
                    </a:p>
                    <a:p>
                      <a:pPr marL="0" marR="0" lvl="0" indent="0" algn="just" defTabSz="914400" rtl="0" eaLnBrk="1" fontAlgn="t" latinLnBrk="0" hangingPunct="1">
                        <a:lnSpc>
                          <a:spcPct val="100000"/>
                        </a:lnSpc>
                        <a:spcBef>
                          <a:spcPts val="0"/>
                        </a:spcBef>
                        <a:spcAft>
                          <a:spcPts val="0"/>
                        </a:spcAft>
                        <a:buClrTx/>
                        <a:buSzTx/>
                        <a:buFontTx/>
                        <a:buNone/>
                        <a:tabLst/>
                        <a:defRPr/>
                      </a:pPr>
                      <a:r>
                        <a:rPr lang="es-PE" sz="900" dirty="0">
                          <a:solidFill>
                            <a:srgbClr val="0070C0"/>
                          </a:solidFill>
                          <a:latin typeface="Poppins" panose="00000500000000000000" pitchFamily="2" charset="0"/>
                          <a:cs typeface="Poppins" panose="00000500000000000000" pitchFamily="2" charset="0"/>
                        </a:rPr>
                        <a:t>CO1</a:t>
                      </a:r>
                      <a:r>
                        <a:rPr lang="es-PE" sz="900" dirty="0">
                          <a:latin typeface="Poppins" panose="00000500000000000000" pitchFamily="2" charset="0"/>
                          <a:cs typeface="Poppins" panose="00000500000000000000" pitchFamily="2" charset="0"/>
                        </a:rPr>
                        <a:t> </a:t>
                      </a:r>
                      <a:r>
                        <a:rPr lang="es-PE" sz="900" dirty="0">
                          <a:solidFill>
                            <a:schemeClr val="accent4">
                              <a:lumMod val="75000"/>
                            </a:schemeClr>
                          </a:solidFill>
                          <a:latin typeface="Poppins" panose="00000500000000000000" pitchFamily="2" charset="0"/>
                          <a:cs typeface="Poppins" panose="00000500000000000000" pitchFamily="2" charset="0"/>
                        </a:rPr>
                        <a:t>CA2</a:t>
                      </a:r>
                      <a:r>
                        <a:rPr lang="es-PE" sz="900" dirty="0">
                          <a:latin typeface="Poppins" panose="00000500000000000000" pitchFamily="2" charset="0"/>
                          <a:cs typeface="Poppins" panose="00000500000000000000" pitchFamily="2" charset="0"/>
                        </a:rPr>
                        <a:t>. Propone procedimientos para observar, manipular la variable independiente, medir la variable dependiente y controlar la variable interviniente en la prevención y control de plagas en el cultivo de papa. Selecciona herramientas, materiales e instrumentos para recoger datos cualitativos/cuantitativos. Prevé el tiempo y las medidas de seguridad personal y del lugar de trabajo.</a:t>
                      </a:r>
                    </a:p>
                    <a:p>
                      <a:pPr marL="0" marR="0" lvl="0" indent="0" algn="just" defTabSz="914400" rtl="0" eaLnBrk="1" fontAlgn="t" latinLnBrk="0" hangingPunct="1">
                        <a:lnSpc>
                          <a:spcPct val="100000"/>
                        </a:lnSpc>
                        <a:spcBef>
                          <a:spcPts val="0"/>
                        </a:spcBef>
                        <a:spcAft>
                          <a:spcPts val="0"/>
                        </a:spcAft>
                        <a:buClrTx/>
                        <a:buSzTx/>
                        <a:buFontTx/>
                        <a:buNone/>
                        <a:tabLst/>
                        <a:defRPr/>
                      </a:pPr>
                      <a:endParaRPr lang="es-PE" sz="900" dirty="0">
                        <a:latin typeface="Poppins" panose="00000500000000000000" pitchFamily="2" charset="0"/>
                        <a:cs typeface="Poppins" panose="00000500000000000000" pitchFamily="2" charset="0"/>
                      </a:endParaRPr>
                    </a:p>
                    <a:p>
                      <a:pPr algn="ctr" fontAlgn="t"/>
                      <a:endParaRPr lang="es-PE" sz="900" b="0" i="0" u="none" strike="noStrike" dirty="0">
                        <a:solidFill>
                          <a:srgbClr val="000000"/>
                        </a:solidFill>
                        <a:effectLst/>
                        <a:latin typeface="Poppins" panose="00000500000000000000" pitchFamily="2" charset="0"/>
                        <a:cs typeface="Poppins" panose="00000500000000000000" pitchFamily="2" charset="0"/>
                      </a:endParaRPr>
                    </a:p>
                  </a:txBody>
                  <a:tcPr marL="5340" marR="5340" marT="5340" marB="0"/>
                </a:tc>
                <a:extLst>
                  <a:ext uri="{0D108BD9-81ED-4DB2-BD59-A6C34878D82A}">
                    <a16:rowId xmlns:a16="http://schemas.microsoft.com/office/drawing/2014/main" val="1672689636"/>
                  </a:ext>
                </a:extLst>
              </a:tr>
            </a:tbl>
          </a:graphicData>
        </a:graphic>
      </p:graphicFrame>
    </p:spTree>
    <p:extLst>
      <p:ext uri="{BB962C8B-B14F-4D97-AF65-F5344CB8AC3E}">
        <p14:creationId xmlns:p14="http://schemas.microsoft.com/office/powerpoint/2010/main" val="398711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7" name="Imagen 6">
            <a:extLst>
              <a:ext uri="{FF2B5EF4-FFF2-40B4-BE49-F238E27FC236}">
                <a16:creationId xmlns:a16="http://schemas.microsoft.com/office/drawing/2014/main" id="{A97A4EBE-6AAA-05D1-E352-17EFDBB3253F}"/>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158816" y="843466"/>
            <a:ext cx="11659373" cy="34507"/>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E6110CD7-0151-A978-E5CE-6E6032F5D5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sp>
        <p:nvSpPr>
          <p:cNvPr id="29" name="object 11"/>
          <p:cNvSpPr txBox="1"/>
          <p:nvPr/>
        </p:nvSpPr>
        <p:spPr>
          <a:xfrm>
            <a:off x="5329646" y="6364598"/>
            <a:ext cx="1850000" cy="177036"/>
          </a:xfrm>
          <a:prstGeom prst="rect">
            <a:avLst/>
          </a:prstGeom>
        </p:spPr>
        <p:txBody>
          <a:bodyPr vert="horz" wrap="square" lIns="0" tIns="12700" rIns="0" bIns="0" rtlCol="0">
            <a:spAutoFit/>
          </a:bodyPr>
          <a:lstStyle/>
          <a:p>
            <a:pPr marL="12702" marR="5080" algn="r">
              <a:spcBef>
                <a:spcPts val="100"/>
              </a:spcBef>
            </a:pPr>
            <a:r>
              <a:rPr lang="es-ES" sz="1067" b="1" dirty="0">
                <a:latin typeface="Nunito" pitchFamily="2" charset="77"/>
                <a:cs typeface="Calibri"/>
              </a:rPr>
              <a:t>RM N° 204-2021-MINEDU</a:t>
            </a:r>
            <a:endParaRPr sz="1067" dirty="0">
              <a:latin typeface="Nunito" pitchFamily="2" charset="77"/>
              <a:cs typeface="Calibri"/>
            </a:endParaRPr>
          </a:p>
        </p:txBody>
      </p:sp>
      <p:sp>
        <p:nvSpPr>
          <p:cNvPr id="30" name="Subtítulo 2"/>
          <p:cNvSpPr txBox="1">
            <a:spLocks/>
          </p:cNvSpPr>
          <p:nvPr/>
        </p:nvSpPr>
        <p:spPr>
          <a:xfrm>
            <a:off x="3145006" y="860719"/>
            <a:ext cx="5859846" cy="328488"/>
          </a:xfrm>
          <a:prstGeom prst="rect">
            <a:avLst/>
          </a:prstGeom>
          <a:ln>
            <a:solidFill>
              <a:schemeClr val="accent1">
                <a:lumMod val="75000"/>
              </a:schemeClr>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1800" b="1" dirty="0">
                <a:solidFill>
                  <a:srgbClr val="002060"/>
                </a:solidFill>
                <a:latin typeface="Poppins" panose="00000500000000000000" pitchFamily="2" charset="0"/>
                <a:cs typeface="Poppins" panose="00000500000000000000" pitchFamily="2" charset="0"/>
              </a:rPr>
              <a:t>¿Qué es el Plan de Formación en el MSE SA?</a:t>
            </a:r>
            <a:endParaRPr lang="en-US" sz="1800" dirty="0">
              <a:solidFill>
                <a:srgbClr val="002060"/>
              </a:solidFill>
              <a:latin typeface="Poppins" panose="00000500000000000000" pitchFamily="2" charset="0"/>
              <a:cs typeface="Poppins" panose="00000500000000000000" pitchFamily="2" charset="0"/>
            </a:endParaRPr>
          </a:p>
        </p:txBody>
      </p:sp>
      <p:sp>
        <p:nvSpPr>
          <p:cNvPr id="31" name="Rectángulo redondeado 30"/>
          <p:cNvSpPr/>
          <p:nvPr/>
        </p:nvSpPr>
        <p:spPr>
          <a:xfrm>
            <a:off x="328257" y="1466779"/>
            <a:ext cx="10785493" cy="100849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a:p>
            <a:pPr algn="just"/>
            <a:r>
              <a:rPr lang="es-ES" dirty="0">
                <a:solidFill>
                  <a:schemeClr val="tx1"/>
                </a:solidFill>
              </a:rPr>
              <a:t>Es el PCI del CRFA, producto de la contextualización, adecuación y adaptación curricular que orienta los procesos pedagógicos para el desarrollo de competencias establecidas en el CNEB, con pertinencia sociocultural y atención a la diversidad del entorno (RM Nº 204-2021-Minedu)</a:t>
            </a:r>
            <a:endParaRPr lang="en-US" dirty="0">
              <a:solidFill>
                <a:schemeClr val="tx1"/>
              </a:solidFill>
            </a:endParaRPr>
          </a:p>
          <a:p>
            <a:pPr algn="ctr"/>
            <a:endParaRPr lang="en-US" sz="1400" dirty="0"/>
          </a:p>
        </p:txBody>
      </p:sp>
      <p:graphicFrame>
        <p:nvGraphicFramePr>
          <p:cNvPr id="32" name="Diagrama 31"/>
          <p:cNvGraphicFramePr/>
          <p:nvPr>
            <p:extLst>
              <p:ext uri="{D42A27DB-BD31-4B8C-83A1-F6EECF244321}">
                <p14:modId xmlns:p14="http://schemas.microsoft.com/office/powerpoint/2010/main" val="4028501066"/>
              </p:ext>
            </p:extLst>
          </p:nvPr>
        </p:nvGraphicFramePr>
        <p:xfrm>
          <a:off x="7179646" y="2253939"/>
          <a:ext cx="4297680" cy="429859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3" name="Picture 2" descr="Imagen relacionada"/>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a:xfrm>
            <a:off x="8724637" y="3705103"/>
            <a:ext cx="1207698" cy="1396264"/>
          </a:xfrm>
          <a:prstGeom prst="rect">
            <a:avLst/>
          </a:prstGeom>
          <a:noFill/>
        </p:spPr>
      </p:pic>
      <p:sp>
        <p:nvSpPr>
          <p:cNvPr id="14" name="CuadroTexto 13">
            <a:extLst>
              <a:ext uri="{FF2B5EF4-FFF2-40B4-BE49-F238E27FC236}">
                <a16:creationId xmlns:a16="http://schemas.microsoft.com/office/drawing/2014/main" id="{A5DB92B1-CE60-4B4A-8242-2BAB9179AF98}"/>
              </a:ext>
            </a:extLst>
          </p:cNvPr>
          <p:cNvSpPr txBox="1"/>
          <p:nvPr/>
        </p:nvSpPr>
        <p:spPr>
          <a:xfrm>
            <a:off x="323273" y="2756630"/>
            <a:ext cx="6534727" cy="3293209"/>
          </a:xfrm>
          <a:prstGeom prst="rect">
            <a:avLst/>
          </a:prstGeom>
          <a:solidFill>
            <a:schemeClr val="accent4">
              <a:lumMod val="20000"/>
              <a:lumOff val="80000"/>
            </a:schemeClr>
          </a:solidFill>
        </p:spPr>
        <p:txBody>
          <a:bodyPr wrap="square">
            <a:spAutoFit/>
          </a:bodyPr>
          <a:lstStyle/>
          <a:p>
            <a:pPr algn="just"/>
            <a:r>
              <a:rPr lang="es-ES" sz="1600" b="1" dirty="0">
                <a:solidFill>
                  <a:srgbClr val="002060"/>
                </a:solidFill>
                <a:latin typeface="Poppins" panose="00000500000000000000" pitchFamily="2" charset="0"/>
                <a:cs typeface="Poppins" panose="00000500000000000000" pitchFamily="2" charset="0"/>
              </a:rPr>
              <a:t>En el Plan de Formación (PF) </a:t>
            </a:r>
            <a:r>
              <a:rPr lang="es-ES" sz="1600" b="0" i="0" u="none" strike="noStrike" baseline="0" dirty="0">
                <a:solidFill>
                  <a:srgbClr val="000000"/>
                </a:solidFill>
                <a:latin typeface="Poppins" panose="00000500000000000000" pitchFamily="2" charset="0"/>
                <a:cs typeface="Poppins" panose="00000500000000000000" pitchFamily="2" charset="0"/>
              </a:rPr>
              <a:t>se traduce la oferta formativa en la que se desarrollan los elementos del currículo, desde las intencionalidades, prioridades, propósitos, metodologías, estrategias, materiales y recursos, y evaluación.</a:t>
            </a:r>
          </a:p>
          <a:p>
            <a:pPr algn="just"/>
            <a:endParaRPr lang="es-ES" sz="1600" dirty="0">
              <a:solidFill>
                <a:srgbClr val="000000"/>
              </a:solidFill>
              <a:latin typeface="Poppins" panose="00000500000000000000" pitchFamily="2" charset="0"/>
              <a:cs typeface="Poppins" panose="00000500000000000000" pitchFamily="2" charset="0"/>
            </a:endParaRPr>
          </a:p>
          <a:p>
            <a:pPr algn="just"/>
            <a:r>
              <a:rPr lang="es-ES" sz="1600" b="0" i="0" u="none" strike="noStrike" baseline="0" dirty="0">
                <a:solidFill>
                  <a:srgbClr val="000000"/>
                </a:solidFill>
                <a:latin typeface="Poppins" panose="00000500000000000000" pitchFamily="2" charset="0"/>
                <a:cs typeface="Poppins" panose="00000500000000000000" pitchFamily="2" charset="0"/>
              </a:rPr>
              <a:t>El </a:t>
            </a:r>
            <a:r>
              <a:rPr lang="es-ES" sz="1600" b="1" i="0" u="none" strike="noStrike" baseline="0" dirty="0">
                <a:solidFill>
                  <a:schemeClr val="tx2">
                    <a:lumMod val="75000"/>
                  </a:schemeClr>
                </a:solidFill>
                <a:latin typeface="Poppins" panose="00000500000000000000" pitchFamily="2" charset="0"/>
                <a:cs typeface="Poppins" panose="00000500000000000000" pitchFamily="2" charset="0"/>
              </a:rPr>
              <a:t>PF</a:t>
            </a:r>
            <a:r>
              <a:rPr lang="es-ES" sz="1600" b="0" i="0" u="none" strike="noStrike" baseline="0" dirty="0">
                <a:solidFill>
                  <a:srgbClr val="000000"/>
                </a:solidFill>
                <a:latin typeface="Poppins" panose="00000500000000000000" pitchFamily="2" charset="0"/>
                <a:cs typeface="Poppins" panose="00000500000000000000" pitchFamily="2" charset="0"/>
              </a:rPr>
              <a:t> tiene como referente principal la elaboración del diagnóstico situacional acerca de las necesidades de aprendizaje de las y los estudiantes, los intereses y la caracterización sociolingüística, entre otros aspectos, siendo el insumo clave para definir el perfil del egresado del CRFA de acuerdo con el CNEB.</a:t>
            </a:r>
          </a:p>
          <a:p>
            <a:pPr algn="just"/>
            <a:r>
              <a:rPr lang="es-ES" sz="1600" b="0" i="0" u="none" strike="noStrike" baseline="0" dirty="0">
                <a:solidFill>
                  <a:srgbClr val="000000"/>
                </a:solidFill>
                <a:latin typeface="Poppins" panose="00000500000000000000" pitchFamily="2" charset="0"/>
                <a:cs typeface="Poppins" panose="00000500000000000000" pitchFamily="2" charset="0"/>
              </a:rPr>
              <a:t> Así mismo el PF contempla la matriz curricular, el plan de estudios y la propuesta de formación técnica. </a:t>
            </a:r>
            <a:endParaRPr lang="es-PE" sz="1600" dirty="0">
              <a:latin typeface="Poppins" panose="00000500000000000000" pitchFamily="2" charset="0"/>
              <a:cs typeface="Poppins" panose="00000500000000000000" pitchFamily="2" charset="0"/>
            </a:endParaRPr>
          </a:p>
        </p:txBody>
      </p:sp>
      <p:pic>
        <p:nvPicPr>
          <p:cNvPr id="13" name="Imagen 12">
            <a:extLst>
              <a:ext uri="{FF2B5EF4-FFF2-40B4-BE49-F238E27FC236}">
                <a16:creationId xmlns:a16="http://schemas.microsoft.com/office/drawing/2014/main" id="{07BB6E79-F0DA-445F-8F1A-B68DA3C12B55}"/>
              </a:ext>
            </a:extLst>
          </p:cNvPr>
          <p:cNvPicPr>
            <a:picLocks noChangeAspect="1"/>
          </p:cNvPicPr>
          <p:nvPr/>
        </p:nvPicPr>
        <p:blipFill>
          <a:blip r:embed="rId14">
            <a:extLst>
              <a:ext uri="{BEBA8EAE-BF5A-486C-A8C5-ECC9F3942E4B}">
                <a14:imgProps xmlns:a14="http://schemas.microsoft.com/office/drawing/2010/main">
                  <a14:imgLayer r:embed="rId15">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079756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30" name="Subtítulo 2"/>
          <p:cNvSpPr txBox="1">
            <a:spLocks/>
          </p:cNvSpPr>
          <p:nvPr/>
        </p:nvSpPr>
        <p:spPr>
          <a:xfrm>
            <a:off x="1765293" y="894930"/>
            <a:ext cx="7491932" cy="49965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b="1" dirty="0">
                <a:latin typeface="Poppins" panose="00000500000000000000" pitchFamily="2" charset="0"/>
                <a:cs typeface="Poppins" panose="00000500000000000000" pitchFamily="2" charset="0"/>
              </a:rPr>
              <a:t> Plan de estudios del MSE SA</a:t>
            </a:r>
            <a:endParaRPr lang="en-US" dirty="0">
              <a:latin typeface="Poppins" panose="00000500000000000000" pitchFamily="2" charset="0"/>
              <a:cs typeface="Poppins" panose="00000500000000000000" pitchFamily="2" charset="0"/>
            </a:endParaRPr>
          </a:p>
        </p:txBody>
      </p:sp>
      <p:sp>
        <p:nvSpPr>
          <p:cNvPr id="32" name="Rectángulo 31"/>
          <p:cNvSpPr/>
          <p:nvPr/>
        </p:nvSpPr>
        <p:spPr>
          <a:xfrm>
            <a:off x="445356" y="1570008"/>
            <a:ext cx="3071512" cy="1169551"/>
          </a:xfrm>
          <a:prstGeom prst="rect">
            <a:avLst/>
          </a:prstGeom>
          <a:solidFill>
            <a:schemeClr val="accent6">
              <a:lumMod val="40000"/>
              <a:lumOff val="60000"/>
            </a:schemeClr>
          </a:solidFill>
          <a:ln>
            <a:solidFill>
              <a:schemeClr val="accent1"/>
            </a:solidFill>
          </a:ln>
          <a:effectLst>
            <a:outerShdw blurRad="50800" dist="38100" dir="5400000" algn="t" rotWithShape="0">
              <a:prstClr val="black">
                <a:alpha val="40000"/>
              </a:prstClr>
            </a:outerShdw>
          </a:effectLst>
          <a:scene3d>
            <a:camera prst="obliqueTopLeft"/>
            <a:lightRig rig="threePt" dir="t"/>
          </a:scene3d>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s-ES" sz="1400" dirty="0"/>
              <a:t>El MSE-SA implementa un plan de estudios diferenciado, que contempla dos espacios formativos: el CRFA y el medio socioeconómico y familiar (60 horas pedagógicas en ambos espacios)</a:t>
            </a:r>
            <a:endParaRPr lang="en-US" sz="1400" dirty="0"/>
          </a:p>
        </p:txBody>
      </p:sp>
      <p:graphicFrame>
        <p:nvGraphicFramePr>
          <p:cNvPr id="3" name="Tabla 2">
            <a:extLst>
              <a:ext uri="{FF2B5EF4-FFF2-40B4-BE49-F238E27FC236}">
                <a16:creationId xmlns:a16="http://schemas.microsoft.com/office/drawing/2014/main" id="{71609FE8-C69B-44CF-8E9C-28ABEE9F45F2}"/>
              </a:ext>
            </a:extLst>
          </p:cNvPr>
          <p:cNvGraphicFramePr>
            <a:graphicFrameLocks noGrp="1"/>
          </p:cNvGraphicFramePr>
          <p:nvPr>
            <p:extLst>
              <p:ext uri="{D42A27DB-BD31-4B8C-83A1-F6EECF244321}">
                <p14:modId xmlns:p14="http://schemas.microsoft.com/office/powerpoint/2010/main" val="2327222312"/>
              </p:ext>
            </p:extLst>
          </p:nvPr>
        </p:nvGraphicFramePr>
        <p:xfrm>
          <a:off x="3657601" y="1394582"/>
          <a:ext cx="8379230" cy="5219570"/>
        </p:xfrm>
        <a:graphic>
          <a:graphicData uri="http://schemas.openxmlformats.org/drawingml/2006/table">
            <a:tbl>
              <a:tblPr>
                <a:tableStyleId>{5C22544A-7EE6-4342-B048-85BDC9FD1C3A}</a:tableStyleId>
              </a:tblPr>
              <a:tblGrid>
                <a:gridCol w="670575">
                  <a:extLst>
                    <a:ext uri="{9D8B030D-6E8A-4147-A177-3AD203B41FA5}">
                      <a16:colId xmlns:a16="http://schemas.microsoft.com/office/drawing/2014/main" val="1774777731"/>
                    </a:ext>
                  </a:extLst>
                </a:gridCol>
                <a:gridCol w="2885235">
                  <a:extLst>
                    <a:ext uri="{9D8B030D-6E8A-4147-A177-3AD203B41FA5}">
                      <a16:colId xmlns:a16="http://schemas.microsoft.com/office/drawing/2014/main" val="3514023350"/>
                    </a:ext>
                  </a:extLst>
                </a:gridCol>
                <a:gridCol w="482342">
                  <a:extLst>
                    <a:ext uri="{9D8B030D-6E8A-4147-A177-3AD203B41FA5}">
                      <a16:colId xmlns:a16="http://schemas.microsoft.com/office/drawing/2014/main" val="3201653054"/>
                    </a:ext>
                  </a:extLst>
                </a:gridCol>
                <a:gridCol w="482342">
                  <a:extLst>
                    <a:ext uri="{9D8B030D-6E8A-4147-A177-3AD203B41FA5}">
                      <a16:colId xmlns:a16="http://schemas.microsoft.com/office/drawing/2014/main" val="2263014721"/>
                    </a:ext>
                  </a:extLst>
                </a:gridCol>
                <a:gridCol w="482342">
                  <a:extLst>
                    <a:ext uri="{9D8B030D-6E8A-4147-A177-3AD203B41FA5}">
                      <a16:colId xmlns:a16="http://schemas.microsoft.com/office/drawing/2014/main" val="1206530133"/>
                    </a:ext>
                  </a:extLst>
                </a:gridCol>
                <a:gridCol w="482342">
                  <a:extLst>
                    <a:ext uri="{9D8B030D-6E8A-4147-A177-3AD203B41FA5}">
                      <a16:colId xmlns:a16="http://schemas.microsoft.com/office/drawing/2014/main" val="1182153118"/>
                    </a:ext>
                  </a:extLst>
                </a:gridCol>
                <a:gridCol w="482342">
                  <a:extLst>
                    <a:ext uri="{9D8B030D-6E8A-4147-A177-3AD203B41FA5}">
                      <a16:colId xmlns:a16="http://schemas.microsoft.com/office/drawing/2014/main" val="1010061745"/>
                    </a:ext>
                  </a:extLst>
                </a:gridCol>
                <a:gridCol w="482342">
                  <a:extLst>
                    <a:ext uri="{9D8B030D-6E8A-4147-A177-3AD203B41FA5}">
                      <a16:colId xmlns:a16="http://schemas.microsoft.com/office/drawing/2014/main" val="3664543198"/>
                    </a:ext>
                  </a:extLst>
                </a:gridCol>
                <a:gridCol w="482342">
                  <a:extLst>
                    <a:ext uri="{9D8B030D-6E8A-4147-A177-3AD203B41FA5}">
                      <a16:colId xmlns:a16="http://schemas.microsoft.com/office/drawing/2014/main" val="910926511"/>
                    </a:ext>
                  </a:extLst>
                </a:gridCol>
                <a:gridCol w="482342">
                  <a:extLst>
                    <a:ext uri="{9D8B030D-6E8A-4147-A177-3AD203B41FA5}">
                      <a16:colId xmlns:a16="http://schemas.microsoft.com/office/drawing/2014/main" val="3987007130"/>
                    </a:ext>
                  </a:extLst>
                </a:gridCol>
                <a:gridCol w="482342">
                  <a:extLst>
                    <a:ext uri="{9D8B030D-6E8A-4147-A177-3AD203B41FA5}">
                      <a16:colId xmlns:a16="http://schemas.microsoft.com/office/drawing/2014/main" val="1251191242"/>
                    </a:ext>
                  </a:extLst>
                </a:gridCol>
                <a:gridCol w="482342">
                  <a:extLst>
                    <a:ext uri="{9D8B030D-6E8A-4147-A177-3AD203B41FA5}">
                      <a16:colId xmlns:a16="http://schemas.microsoft.com/office/drawing/2014/main" val="2681641846"/>
                    </a:ext>
                  </a:extLst>
                </a:gridCol>
              </a:tblGrid>
              <a:tr h="302039">
                <a:tc gridSpan="12">
                  <a:txBody>
                    <a:bodyPr/>
                    <a:lstStyle/>
                    <a:p>
                      <a:pPr algn="ctr" fontAlgn="b"/>
                      <a:r>
                        <a:rPr lang="es-ES" sz="900" b="1" u="none" strike="noStrike" dirty="0">
                          <a:effectLst/>
                          <a:latin typeface="Pop"/>
                        </a:rPr>
                        <a:t>PLAN DE ESTUDIOS MSE. SECUNDARIA EN ALTERNANCIA </a:t>
                      </a:r>
                      <a:endParaRPr lang="es-ES" sz="900" b="1" i="0" u="none" strike="noStrike" dirty="0">
                        <a:solidFill>
                          <a:srgbClr val="000000"/>
                        </a:solidFill>
                        <a:effectLst/>
                        <a:latin typeface="Pop"/>
                      </a:endParaRPr>
                    </a:p>
                  </a:txBody>
                  <a:tcPr marL="7929" marR="7929" marT="7929" marB="0" anchor="b">
                    <a:solidFill>
                      <a:srgbClr val="00B0F0"/>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2044597667"/>
                  </a:ext>
                </a:extLst>
              </a:tr>
              <a:tr h="181854">
                <a:tc rowSpan="2" gridSpan="2">
                  <a:txBody>
                    <a:bodyPr/>
                    <a:lstStyle/>
                    <a:p>
                      <a:pPr algn="ctr" fontAlgn="ctr"/>
                      <a:r>
                        <a:rPr lang="es-PE" sz="900" b="1" u="none" strike="noStrike" dirty="0">
                          <a:effectLst/>
                          <a:latin typeface="Pop"/>
                        </a:rPr>
                        <a:t>Área Curricular/Estrategias pedagógicas del MSE SA</a:t>
                      </a:r>
                      <a:endParaRPr lang="es-PE" sz="900" b="1" i="0" u="none" strike="noStrike" dirty="0">
                        <a:solidFill>
                          <a:srgbClr val="000000"/>
                        </a:solidFill>
                        <a:effectLst/>
                        <a:latin typeface="Pop"/>
                      </a:endParaRPr>
                    </a:p>
                  </a:txBody>
                  <a:tcPr marL="7929" marR="7929" marT="7929" marB="0" anchor="ctr">
                    <a:solidFill>
                      <a:srgbClr val="00B0F0"/>
                    </a:solidFill>
                  </a:tcPr>
                </a:tc>
                <a:tc rowSpan="2" hMerge="1">
                  <a:txBody>
                    <a:bodyPr/>
                    <a:lstStyle/>
                    <a:p>
                      <a:endParaRPr lang="es-PE"/>
                    </a:p>
                  </a:txBody>
                  <a:tcPr/>
                </a:tc>
                <a:tc gridSpan="2">
                  <a:txBody>
                    <a:bodyPr/>
                    <a:lstStyle/>
                    <a:p>
                      <a:pPr algn="ctr" fontAlgn="b"/>
                      <a:r>
                        <a:rPr lang="es-PE" sz="900" b="1" u="none" strike="noStrike" dirty="0">
                          <a:effectLst/>
                          <a:latin typeface="Pop"/>
                        </a:rPr>
                        <a:t>1º</a:t>
                      </a:r>
                      <a:endParaRPr lang="es-PE" sz="900" b="1" i="0" u="none" strike="noStrike" dirty="0">
                        <a:solidFill>
                          <a:srgbClr val="000000"/>
                        </a:solidFill>
                        <a:effectLst/>
                        <a:latin typeface="Pop"/>
                      </a:endParaRPr>
                    </a:p>
                  </a:txBody>
                  <a:tcPr marL="7929" marR="7929" marT="7929" marB="0" anchor="b">
                    <a:solidFill>
                      <a:srgbClr val="00B0F0"/>
                    </a:solidFill>
                  </a:tcPr>
                </a:tc>
                <a:tc hMerge="1">
                  <a:txBody>
                    <a:bodyPr/>
                    <a:lstStyle/>
                    <a:p>
                      <a:endParaRPr lang="es-PE"/>
                    </a:p>
                  </a:txBody>
                  <a:tcPr/>
                </a:tc>
                <a:tc gridSpan="2">
                  <a:txBody>
                    <a:bodyPr/>
                    <a:lstStyle/>
                    <a:p>
                      <a:pPr algn="ctr" fontAlgn="b"/>
                      <a:r>
                        <a:rPr lang="es-PE" sz="900" b="1" u="none" strike="noStrike">
                          <a:effectLst/>
                          <a:latin typeface="Pop"/>
                        </a:rPr>
                        <a:t>2º</a:t>
                      </a:r>
                      <a:endParaRPr lang="es-PE" sz="900" b="1" i="0" u="none" strike="noStrike">
                        <a:solidFill>
                          <a:srgbClr val="000000"/>
                        </a:solidFill>
                        <a:effectLst/>
                        <a:latin typeface="Pop"/>
                      </a:endParaRPr>
                    </a:p>
                  </a:txBody>
                  <a:tcPr marL="7929" marR="7929" marT="7929" marB="0" anchor="b">
                    <a:solidFill>
                      <a:srgbClr val="00B0F0"/>
                    </a:solidFill>
                  </a:tcPr>
                </a:tc>
                <a:tc hMerge="1">
                  <a:txBody>
                    <a:bodyPr/>
                    <a:lstStyle/>
                    <a:p>
                      <a:endParaRPr lang="es-PE"/>
                    </a:p>
                  </a:txBody>
                  <a:tcPr/>
                </a:tc>
                <a:tc gridSpan="2">
                  <a:txBody>
                    <a:bodyPr/>
                    <a:lstStyle/>
                    <a:p>
                      <a:pPr algn="ctr" fontAlgn="b"/>
                      <a:r>
                        <a:rPr lang="es-PE" sz="900" b="1" u="none" strike="noStrike">
                          <a:effectLst/>
                          <a:latin typeface="Pop"/>
                        </a:rPr>
                        <a:t>3º</a:t>
                      </a:r>
                      <a:endParaRPr lang="es-PE" sz="900" b="1" i="0" u="none" strike="noStrike">
                        <a:solidFill>
                          <a:srgbClr val="000000"/>
                        </a:solidFill>
                        <a:effectLst/>
                        <a:latin typeface="Pop"/>
                      </a:endParaRPr>
                    </a:p>
                  </a:txBody>
                  <a:tcPr marL="7929" marR="7929" marT="7929" marB="0" anchor="b">
                    <a:solidFill>
                      <a:srgbClr val="00B0F0"/>
                    </a:solidFill>
                  </a:tcPr>
                </a:tc>
                <a:tc hMerge="1">
                  <a:txBody>
                    <a:bodyPr/>
                    <a:lstStyle/>
                    <a:p>
                      <a:endParaRPr lang="es-PE"/>
                    </a:p>
                  </a:txBody>
                  <a:tcPr/>
                </a:tc>
                <a:tc gridSpan="2">
                  <a:txBody>
                    <a:bodyPr/>
                    <a:lstStyle/>
                    <a:p>
                      <a:pPr algn="ctr" fontAlgn="b"/>
                      <a:r>
                        <a:rPr lang="es-PE" sz="900" b="1" u="none" strike="noStrike">
                          <a:effectLst/>
                          <a:latin typeface="Pop"/>
                        </a:rPr>
                        <a:t>4º</a:t>
                      </a:r>
                      <a:endParaRPr lang="es-PE" sz="900" b="1" i="0" u="none" strike="noStrike">
                        <a:solidFill>
                          <a:srgbClr val="000000"/>
                        </a:solidFill>
                        <a:effectLst/>
                        <a:latin typeface="Pop"/>
                      </a:endParaRPr>
                    </a:p>
                  </a:txBody>
                  <a:tcPr marL="7929" marR="7929" marT="7929" marB="0" anchor="b">
                    <a:solidFill>
                      <a:srgbClr val="00B0F0"/>
                    </a:solidFill>
                  </a:tcPr>
                </a:tc>
                <a:tc hMerge="1">
                  <a:txBody>
                    <a:bodyPr/>
                    <a:lstStyle/>
                    <a:p>
                      <a:endParaRPr lang="es-PE"/>
                    </a:p>
                  </a:txBody>
                  <a:tcPr/>
                </a:tc>
                <a:tc gridSpan="2">
                  <a:txBody>
                    <a:bodyPr/>
                    <a:lstStyle/>
                    <a:p>
                      <a:pPr algn="ctr" fontAlgn="b"/>
                      <a:r>
                        <a:rPr lang="es-PE" sz="900" b="1" u="none" strike="noStrike">
                          <a:effectLst/>
                          <a:latin typeface="Pop"/>
                        </a:rPr>
                        <a:t>5º</a:t>
                      </a:r>
                      <a:endParaRPr lang="es-PE" sz="900" b="1" i="0" u="none" strike="noStrike">
                        <a:solidFill>
                          <a:srgbClr val="000000"/>
                        </a:solidFill>
                        <a:effectLst/>
                        <a:latin typeface="Pop"/>
                      </a:endParaRPr>
                    </a:p>
                  </a:txBody>
                  <a:tcPr marL="7929" marR="7929" marT="7929" marB="0" anchor="b">
                    <a:solidFill>
                      <a:srgbClr val="00B0F0"/>
                    </a:solidFill>
                  </a:tcPr>
                </a:tc>
                <a:tc hMerge="1">
                  <a:txBody>
                    <a:bodyPr/>
                    <a:lstStyle/>
                    <a:p>
                      <a:endParaRPr lang="es-PE"/>
                    </a:p>
                  </a:txBody>
                  <a:tcPr/>
                </a:tc>
                <a:extLst>
                  <a:ext uri="{0D108BD9-81ED-4DB2-BD59-A6C34878D82A}">
                    <a16:rowId xmlns:a16="http://schemas.microsoft.com/office/drawing/2014/main" val="1762992082"/>
                  </a:ext>
                </a:extLst>
              </a:tr>
              <a:tr h="295119">
                <a:tc gridSpan="2" vMerge="1">
                  <a:txBody>
                    <a:bodyPr/>
                    <a:lstStyle/>
                    <a:p>
                      <a:endParaRPr lang="es-PE"/>
                    </a:p>
                  </a:txBody>
                  <a:tcPr/>
                </a:tc>
                <a:tc hMerge="1" vMerge="1">
                  <a:txBody>
                    <a:bodyPr/>
                    <a:lstStyle/>
                    <a:p>
                      <a:endParaRPr lang="es-PE"/>
                    </a:p>
                  </a:txBody>
                  <a:tcPr/>
                </a:tc>
                <a:tc>
                  <a:txBody>
                    <a:bodyPr/>
                    <a:lstStyle/>
                    <a:p>
                      <a:pPr algn="ctr" fontAlgn="ctr"/>
                      <a:r>
                        <a:rPr lang="es-PE" sz="600" b="1" u="none" strike="noStrike" dirty="0">
                          <a:effectLst/>
                          <a:latin typeface="Pop"/>
                        </a:rPr>
                        <a:t>Horas en presencial</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a distancia</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en presenciales </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a distancia</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en presenciales </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a distancia</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en presenciales </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a distancia</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en presenciales </a:t>
                      </a:r>
                      <a:endParaRPr lang="es-PE" sz="600" b="1" i="0" u="none" strike="noStrike" dirty="0">
                        <a:solidFill>
                          <a:srgbClr val="000000"/>
                        </a:solidFill>
                        <a:effectLst/>
                        <a:latin typeface="Pop"/>
                      </a:endParaRPr>
                    </a:p>
                  </a:txBody>
                  <a:tcPr marL="7929" marR="7929" marT="7929" marB="0" anchor="ctr">
                    <a:solidFill>
                      <a:srgbClr val="00B0F0"/>
                    </a:solidFill>
                  </a:tcPr>
                </a:tc>
                <a:tc>
                  <a:txBody>
                    <a:bodyPr/>
                    <a:lstStyle/>
                    <a:p>
                      <a:pPr algn="ctr" fontAlgn="ctr"/>
                      <a:r>
                        <a:rPr lang="es-PE" sz="600" b="1" u="none" strike="noStrike" dirty="0">
                          <a:effectLst/>
                          <a:latin typeface="Pop"/>
                        </a:rPr>
                        <a:t>Horas a distancia</a:t>
                      </a:r>
                      <a:endParaRPr lang="es-PE" sz="600" b="1" i="0" u="none" strike="noStrike" dirty="0">
                        <a:solidFill>
                          <a:srgbClr val="000000"/>
                        </a:solidFill>
                        <a:effectLst/>
                        <a:latin typeface="Pop"/>
                      </a:endParaRPr>
                    </a:p>
                  </a:txBody>
                  <a:tcPr marL="7929" marR="7929" marT="7929" marB="0" anchor="ctr">
                    <a:solidFill>
                      <a:srgbClr val="00B0F0"/>
                    </a:solidFill>
                  </a:tcPr>
                </a:tc>
                <a:extLst>
                  <a:ext uri="{0D108BD9-81ED-4DB2-BD59-A6C34878D82A}">
                    <a16:rowId xmlns:a16="http://schemas.microsoft.com/office/drawing/2014/main" val="4199684219"/>
                  </a:ext>
                </a:extLst>
              </a:tr>
              <a:tr h="181854">
                <a:tc gridSpan="2">
                  <a:txBody>
                    <a:bodyPr/>
                    <a:lstStyle/>
                    <a:p>
                      <a:pPr algn="l" fontAlgn="ctr"/>
                      <a:r>
                        <a:rPr lang="es-ES" sz="900" b="1" u="none" strike="noStrike" dirty="0">
                          <a:effectLst/>
                          <a:latin typeface="Pop"/>
                        </a:rPr>
                        <a:t>En la IE. CRFA (2 Semanas)</a:t>
                      </a:r>
                      <a:endParaRPr lang="es-ES" sz="900" b="1" i="0" u="none" strike="noStrike" dirty="0">
                        <a:solidFill>
                          <a:srgbClr val="000000"/>
                        </a:solidFill>
                        <a:effectLst/>
                        <a:latin typeface="Pop"/>
                      </a:endParaRPr>
                    </a:p>
                  </a:txBody>
                  <a:tcPr marL="7929" marR="7929" marT="7929" marB="0" anchor="ctr"/>
                </a:tc>
                <a:tc hMerge="1">
                  <a:txBody>
                    <a:bodyPr/>
                    <a:lstStyle/>
                    <a:p>
                      <a:endParaRPr lang="es-PE"/>
                    </a:p>
                  </a:txBody>
                  <a:tcP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1"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4131310355"/>
                  </a:ext>
                </a:extLst>
              </a:tr>
              <a:tr h="188774">
                <a:tc gridSpan="2">
                  <a:txBody>
                    <a:bodyPr/>
                    <a:lstStyle/>
                    <a:p>
                      <a:pPr algn="l" fontAlgn="b"/>
                      <a:r>
                        <a:rPr lang="es-PE" sz="900" u="none" strike="noStrike">
                          <a:effectLst/>
                          <a:latin typeface="Pop"/>
                        </a:rPr>
                        <a:t>Matemática</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85486719"/>
                  </a:ext>
                </a:extLst>
              </a:tr>
              <a:tr h="188774">
                <a:tc gridSpan="2">
                  <a:txBody>
                    <a:bodyPr/>
                    <a:lstStyle/>
                    <a:p>
                      <a:pPr algn="l" fontAlgn="b"/>
                      <a:r>
                        <a:rPr lang="es-PE" sz="900" u="none" strike="noStrike">
                          <a:effectLst/>
                          <a:latin typeface="Pop"/>
                        </a:rPr>
                        <a:t>Comunicación *</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8</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3116471475"/>
                  </a:ext>
                </a:extLst>
              </a:tr>
              <a:tr h="188774">
                <a:tc gridSpan="2">
                  <a:txBody>
                    <a:bodyPr/>
                    <a:lstStyle/>
                    <a:p>
                      <a:pPr algn="l" fontAlgn="b"/>
                      <a:r>
                        <a:rPr lang="es-PE" sz="900" u="none" strike="noStrike">
                          <a:effectLst/>
                          <a:latin typeface="Pop"/>
                        </a:rPr>
                        <a:t>Inglés</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1999439963"/>
                  </a:ext>
                </a:extLst>
              </a:tr>
              <a:tr h="188774">
                <a:tc gridSpan="2">
                  <a:txBody>
                    <a:bodyPr/>
                    <a:lstStyle/>
                    <a:p>
                      <a:pPr algn="l" fontAlgn="b"/>
                      <a:r>
                        <a:rPr lang="es-PE" sz="900" u="none" strike="noStrike">
                          <a:effectLst/>
                          <a:latin typeface="Pop"/>
                        </a:rPr>
                        <a:t>Arte y cultura</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103014292"/>
                  </a:ext>
                </a:extLst>
              </a:tr>
              <a:tr h="188774">
                <a:tc gridSpan="2">
                  <a:txBody>
                    <a:bodyPr/>
                    <a:lstStyle/>
                    <a:p>
                      <a:pPr algn="l" fontAlgn="b"/>
                      <a:r>
                        <a:rPr lang="es-PE" sz="900" u="none" strike="noStrike">
                          <a:effectLst/>
                          <a:latin typeface="Pop"/>
                        </a:rPr>
                        <a:t>Ciencias sociales</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48003754"/>
                  </a:ext>
                </a:extLst>
              </a:tr>
              <a:tr h="188774">
                <a:tc gridSpan="2">
                  <a:txBody>
                    <a:bodyPr/>
                    <a:lstStyle/>
                    <a:p>
                      <a:pPr algn="l" fontAlgn="b"/>
                      <a:r>
                        <a:rPr lang="es-ES" sz="900" u="none" strike="noStrike">
                          <a:effectLst/>
                          <a:latin typeface="Pop"/>
                        </a:rPr>
                        <a:t>Dearrollo  personal, ciudadanía y civica </a:t>
                      </a:r>
                      <a:endParaRPr lang="es-ES"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3</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3056679737"/>
                  </a:ext>
                </a:extLst>
              </a:tr>
              <a:tr h="188774">
                <a:tc gridSpan="2">
                  <a:txBody>
                    <a:bodyPr/>
                    <a:lstStyle/>
                    <a:p>
                      <a:pPr algn="l" fontAlgn="b"/>
                      <a:r>
                        <a:rPr lang="es-PE" sz="900" u="none" strike="noStrike">
                          <a:effectLst/>
                          <a:latin typeface="Pop"/>
                        </a:rPr>
                        <a:t>Educación Física</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1799666677"/>
                  </a:ext>
                </a:extLst>
              </a:tr>
              <a:tr h="188774">
                <a:tc gridSpan="2">
                  <a:txBody>
                    <a:bodyPr/>
                    <a:lstStyle/>
                    <a:p>
                      <a:pPr algn="l" fontAlgn="b"/>
                      <a:r>
                        <a:rPr lang="es-PE" sz="900" u="none" strike="noStrike">
                          <a:effectLst/>
                          <a:latin typeface="Pop"/>
                        </a:rPr>
                        <a:t>Educación Religiosa</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3182095411"/>
                  </a:ext>
                </a:extLst>
              </a:tr>
              <a:tr h="188774">
                <a:tc gridSpan="2">
                  <a:txBody>
                    <a:bodyPr/>
                    <a:lstStyle/>
                    <a:p>
                      <a:pPr algn="l" fontAlgn="b"/>
                      <a:r>
                        <a:rPr lang="es-PE" sz="900" u="none" strike="noStrike">
                          <a:effectLst/>
                          <a:latin typeface="Pop"/>
                        </a:rPr>
                        <a:t>Ciencia y Tecnología</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5</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1674313805"/>
                  </a:ext>
                </a:extLst>
              </a:tr>
              <a:tr h="188774">
                <a:tc gridSpan="2">
                  <a:txBody>
                    <a:bodyPr/>
                    <a:lstStyle/>
                    <a:p>
                      <a:pPr algn="l" fontAlgn="b"/>
                      <a:r>
                        <a:rPr lang="es-ES" sz="900" u="none" strike="noStrike">
                          <a:effectLst/>
                          <a:latin typeface="Pop"/>
                        </a:rPr>
                        <a:t>EPT:  Proyecto Productivo / Plan de negocios</a:t>
                      </a:r>
                      <a:endParaRPr lang="es-ES"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b"/>
                </a:tc>
                <a:tc>
                  <a:txBody>
                    <a:bodyPr/>
                    <a:lstStyle/>
                    <a:p>
                      <a:pPr algn="ctr" fontAlgn="b"/>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b"/>
                </a:tc>
                <a:extLst>
                  <a:ext uri="{0D108BD9-81ED-4DB2-BD59-A6C34878D82A}">
                    <a16:rowId xmlns:a16="http://schemas.microsoft.com/office/drawing/2014/main" val="3951041815"/>
                  </a:ext>
                </a:extLst>
              </a:tr>
              <a:tr h="335999">
                <a:tc rowSpan="3">
                  <a:txBody>
                    <a:bodyPr/>
                    <a:lstStyle/>
                    <a:p>
                      <a:pPr algn="ctr" fontAlgn="ctr"/>
                      <a:r>
                        <a:rPr lang="es-PE" sz="900" u="none" strike="noStrike">
                          <a:effectLst/>
                          <a:latin typeface="Pop"/>
                        </a:rPr>
                        <a:t>Estrategias  pedagogicas del MSE SA</a:t>
                      </a:r>
                      <a:endParaRPr lang="es-PE" sz="900" b="0" i="0" u="none" strike="noStrike">
                        <a:solidFill>
                          <a:srgbClr val="000000"/>
                        </a:solidFill>
                        <a:effectLst/>
                        <a:latin typeface="Pop"/>
                      </a:endParaRPr>
                    </a:p>
                  </a:txBody>
                  <a:tcPr marL="7929" marR="7929" marT="7929" marB="0" anchor="ctr"/>
                </a:tc>
                <a:tc>
                  <a:txBody>
                    <a:bodyPr/>
                    <a:lstStyle/>
                    <a:p>
                      <a:pPr algn="l" fontAlgn="ctr"/>
                      <a:r>
                        <a:rPr lang="es-PE" sz="900" u="none" strike="noStrike">
                          <a:effectLst/>
                          <a:latin typeface="Pop"/>
                        </a:rPr>
                        <a:t>Visitas de estudios/ Tertulia profesional/ Aprendizaje Practico ***</a:t>
                      </a:r>
                      <a:endParaRPr lang="es-PE" sz="900" b="0" i="0" u="none" strike="noStrike">
                        <a:solidFill>
                          <a:srgbClr val="000000"/>
                        </a:solidFill>
                        <a:effectLst/>
                        <a:latin typeface="Pop"/>
                      </a:endParaRPr>
                    </a:p>
                  </a:txBody>
                  <a:tcPr marL="71359" marR="7929" marT="7929" marB="0" anchor="ctr"/>
                </a:tc>
                <a:tc>
                  <a:txBody>
                    <a:bodyPr/>
                    <a:lstStyle/>
                    <a:p>
                      <a:pPr algn="ctr" fontAlgn="ctr"/>
                      <a:r>
                        <a:rPr lang="es-PE" sz="900" u="none" strike="noStrike">
                          <a:effectLst/>
                          <a:latin typeface="Pop"/>
                        </a:rPr>
                        <a:t>4</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4</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4</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4</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4</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2514372149"/>
                  </a:ext>
                </a:extLst>
              </a:tr>
              <a:tr h="188774">
                <a:tc vMerge="1">
                  <a:txBody>
                    <a:bodyPr/>
                    <a:lstStyle/>
                    <a:p>
                      <a:endParaRPr lang="es-PE"/>
                    </a:p>
                  </a:txBody>
                  <a:tcPr/>
                </a:tc>
                <a:tc>
                  <a:txBody>
                    <a:bodyPr/>
                    <a:lstStyle/>
                    <a:p>
                      <a:pPr algn="l" fontAlgn="ctr"/>
                      <a:r>
                        <a:rPr lang="es-ES" sz="900" u="none" strike="noStrike">
                          <a:effectLst/>
                          <a:latin typeface="Pop"/>
                        </a:rPr>
                        <a:t>Plan de investigación / Puesta en común</a:t>
                      </a:r>
                      <a:endParaRPr lang="es-ES" sz="900" b="0" i="0" u="none" strike="noStrike">
                        <a:solidFill>
                          <a:srgbClr val="000000"/>
                        </a:solidFill>
                        <a:effectLst/>
                        <a:latin typeface="Pop"/>
                      </a:endParaRPr>
                    </a:p>
                  </a:txBody>
                  <a:tcPr marL="7135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626701824"/>
                  </a:ext>
                </a:extLst>
              </a:tr>
              <a:tr h="188774">
                <a:tc vMerge="1">
                  <a:txBody>
                    <a:bodyPr/>
                    <a:lstStyle/>
                    <a:p>
                      <a:endParaRPr lang="es-PE"/>
                    </a:p>
                  </a:txBody>
                  <a:tcPr/>
                </a:tc>
                <a:tc>
                  <a:txBody>
                    <a:bodyPr/>
                    <a:lstStyle/>
                    <a:p>
                      <a:pPr algn="l" fontAlgn="ctr"/>
                      <a:r>
                        <a:rPr lang="es-PE" sz="900" u="none" strike="noStrike">
                          <a:effectLst/>
                          <a:latin typeface="Pop"/>
                        </a:rPr>
                        <a:t>Curso Técnico</a:t>
                      </a:r>
                      <a:endParaRPr lang="es-PE" sz="900" b="0" i="0" u="none" strike="noStrike">
                        <a:solidFill>
                          <a:srgbClr val="000000"/>
                        </a:solidFill>
                        <a:effectLst/>
                        <a:latin typeface="Pop"/>
                      </a:endParaRPr>
                    </a:p>
                  </a:txBody>
                  <a:tcPr marL="7135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dirty="0">
                          <a:effectLst/>
                          <a:latin typeface="Pop"/>
                        </a:rPr>
                        <a:t>2</a:t>
                      </a:r>
                      <a:endParaRPr lang="es-PE" sz="900" b="0" i="0" u="none" strike="noStrike" dirty="0">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4007369603"/>
                  </a:ext>
                </a:extLst>
              </a:tr>
              <a:tr h="188774">
                <a:tc gridSpan="2">
                  <a:txBody>
                    <a:bodyPr/>
                    <a:lstStyle/>
                    <a:p>
                      <a:pPr algn="l" fontAlgn="b"/>
                      <a:r>
                        <a:rPr lang="es-ES" sz="900" u="none" strike="noStrike" dirty="0">
                          <a:effectLst/>
                          <a:latin typeface="Pop"/>
                        </a:rPr>
                        <a:t>Tutoría Individual y orientación educativa</a:t>
                      </a:r>
                      <a:endParaRPr lang="es-ES" sz="900" b="0" i="0" u="none" strike="noStrike" dirty="0">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0</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2732088789"/>
                  </a:ext>
                </a:extLst>
              </a:tr>
              <a:tr h="188774">
                <a:tc>
                  <a:txBody>
                    <a:bodyPr/>
                    <a:lstStyle/>
                    <a:p>
                      <a:pPr algn="l" fontAlgn="b"/>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b">
                    <a:solidFill>
                      <a:schemeClr val="accent5">
                        <a:lumMod val="60000"/>
                        <a:lumOff val="40000"/>
                      </a:schemeClr>
                    </a:solidFill>
                  </a:tcPr>
                </a:tc>
                <a:tc>
                  <a:txBody>
                    <a:bodyPr/>
                    <a:lstStyle/>
                    <a:p>
                      <a:pPr algn="l" fontAlgn="b"/>
                      <a:r>
                        <a:rPr lang="es-PE" sz="900" u="none" strike="noStrike" dirty="0">
                          <a:effectLst/>
                          <a:latin typeface="Pop"/>
                        </a:rPr>
                        <a:t>Horas pedagógicas</a:t>
                      </a:r>
                      <a:endParaRPr lang="es-PE" sz="900" b="1" i="0" u="none" strike="noStrike" dirty="0">
                        <a:solidFill>
                          <a:srgbClr val="000000"/>
                        </a:solidFill>
                        <a:effectLst/>
                        <a:latin typeface="Pop"/>
                      </a:endParaRPr>
                    </a:p>
                  </a:txBody>
                  <a:tcPr marL="7929" marR="7929" marT="7929" marB="0" anchor="b">
                    <a:solidFill>
                      <a:schemeClr val="accent5">
                        <a:lumMod val="60000"/>
                        <a:lumOff val="40000"/>
                      </a:schemeClr>
                    </a:solidFill>
                  </a:tcPr>
                </a:tc>
                <a:tc>
                  <a:txBody>
                    <a:bodyPr/>
                    <a:lstStyle/>
                    <a:p>
                      <a:pPr algn="ctr" fontAlgn="ctr"/>
                      <a:r>
                        <a:rPr lang="es-PE" sz="900" u="none" strike="noStrike">
                          <a:effectLst/>
                          <a:latin typeface="Pop"/>
                        </a:rPr>
                        <a:t>50</a:t>
                      </a:r>
                      <a:endParaRPr lang="es-PE" sz="900" b="1" i="0" u="none" strike="noStrike">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50</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50</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50</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50</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tc>
                  <a:txBody>
                    <a:bodyPr/>
                    <a:lstStyle/>
                    <a:p>
                      <a:pPr algn="ctr"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5">
                        <a:lumMod val="60000"/>
                        <a:lumOff val="40000"/>
                      </a:schemeClr>
                    </a:solidFill>
                  </a:tcPr>
                </a:tc>
                <a:extLst>
                  <a:ext uri="{0D108BD9-81ED-4DB2-BD59-A6C34878D82A}">
                    <a16:rowId xmlns:a16="http://schemas.microsoft.com/office/drawing/2014/main" val="3583226815"/>
                  </a:ext>
                </a:extLst>
              </a:tr>
              <a:tr h="188774">
                <a:tc gridSpan="2">
                  <a:txBody>
                    <a:bodyPr/>
                    <a:lstStyle/>
                    <a:p>
                      <a:pPr algn="l" fontAlgn="b"/>
                      <a:r>
                        <a:rPr lang="es-ES" sz="900" b="1" u="none" strike="noStrike" dirty="0">
                          <a:effectLst/>
                          <a:latin typeface="Pop"/>
                        </a:rPr>
                        <a:t>En el medio socio económico y familiar (2 semanas)</a:t>
                      </a:r>
                      <a:endParaRPr lang="es-ES" sz="900" b="1" i="0" u="none" strike="noStrike" dirty="0">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ctr"/>
                      <a:r>
                        <a:rPr lang="es-PE" sz="900" u="none" strike="noStrike" dirty="0">
                          <a:effectLst/>
                          <a:latin typeface="Pop"/>
                        </a:rPr>
                        <a:t> </a:t>
                      </a:r>
                      <a:endParaRPr lang="es-PE" sz="900" b="0" i="0" u="none" strike="noStrike" dirty="0">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2060721961"/>
                  </a:ext>
                </a:extLst>
              </a:tr>
              <a:tr h="188774">
                <a:tc gridSpan="2">
                  <a:txBody>
                    <a:bodyPr/>
                    <a:lstStyle/>
                    <a:p>
                      <a:pPr algn="l" fontAlgn="b"/>
                      <a:r>
                        <a:rPr lang="es-ES" sz="900" u="none" strike="noStrike">
                          <a:effectLst/>
                          <a:latin typeface="Pop"/>
                        </a:rPr>
                        <a:t>Desarrollo del Plan de Investigación</a:t>
                      </a:r>
                      <a:endParaRPr lang="es-ES"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6</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6</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6</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6</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6</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956533423"/>
                  </a:ext>
                </a:extLst>
              </a:tr>
              <a:tr h="188774">
                <a:tc gridSpan="2">
                  <a:txBody>
                    <a:bodyPr/>
                    <a:lstStyle/>
                    <a:p>
                      <a:pPr algn="l" fontAlgn="b"/>
                      <a:r>
                        <a:rPr lang="es-ES" sz="900" u="none" strike="noStrike" dirty="0">
                          <a:effectLst/>
                          <a:latin typeface="Pop"/>
                        </a:rPr>
                        <a:t>Desarrollo de actividades de extensión</a:t>
                      </a:r>
                      <a:endParaRPr lang="es-ES" sz="900" b="0" i="0" u="none" strike="noStrike" dirty="0">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630687554"/>
                  </a:ext>
                </a:extLst>
              </a:tr>
              <a:tr h="188774">
                <a:tc gridSpan="2">
                  <a:txBody>
                    <a:bodyPr/>
                    <a:lstStyle/>
                    <a:p>
                      <a:pPr algn="l" fontAlgn="b"/>
                      <a:r>
                        <a:rPr lang="es-PE" sz="900" u="none" strike="noStrike">
                          <a:effectLst/>
                          <a:latin typeface="Pop"/>
                        </a:rPr>
                        <a:t>Desarrollo del Proyecto Productivo</a:t>
                      </a:r>
                      <a:endParaRPr lang="es-PE" sz="900" b="0" i="0" u="none" strike="noStrike">
                        <a:solidFill>
                          <a:srgbClr val="000000"/>
                        </a:solidFill>
                        <a:effectLst/>
                        <a:latin typeface="Pop"/>
                      </a:endParaRPr>
                    </a:p>
                  </a:txBody>
                  <a:tcPr marL="7929" marR="7929" marT="7929" marB="0" anchor="b"/>
                </a:tc>
                <a:tc hMerge="1">
                  <a:txBody>
                    <a:bodyPr/>
                    <a:lstStyle/>
                    <a:p>
                      <a:endParaRPr lang="es-PE"/>
                    </a:p>
                  </a:txBody>
                  <a:tcP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2</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4175781929"/>
                  </a:ext>
                </a:extLst>
              </a:tr>
              <a:tr h="188774">
                <a:tc>
                  <a:txBody>
                    <a:bodyPr/>
                    <a:lstStyle/>
                    <a:p>
                      <a:pPr algn="l" fontAlgn="b"/>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b"/>
                </a:tc>
                <a:tc>
                  <a:txBody>
                    <a:bodyPr/>
                    <a:lstStyle/>
                    <a:p>
                      <a:pPr algn="l" fontAlgn="b"/>
                      <a:r>
                        <a:rPr lang="es-PE" sz="900" u="none" strike="noStrike" dirty="0">
                          <a:effectLst/>
                          <a:latin typeface="Pop"/>
                        </a:rPr>
                        <a:t>Horas pedagógicas</a:t>
                      </a:r>
                      <a:endParaRPr lang="es-PE" sz="900" b="1" i="0" u="none" strike="noStrike" dirty="0">
                        <a:solidFill>
                          <a:srgbClr val="000000"/>
                        </a:solidFill>
                        <a:effectLst/>
                        <a:latin typeface="Pop"/>
                      </a:endParaRPr>
                    </a:p>
                  </a:txBody>
                  <a:tcPr marL="7929" marR="7929" marT="7929" marB="0" anchor="b"/>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10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10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10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10</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 </a:t>
                      </a:r>
                      <a:endParaRPr lang="es-PE" sz="900" b="0" i="0" u="none" strike="noStrike">
                        <a:solidFill>
                          <a:srgbClr val="000000"/>
                        </a:solidFill>
                        <a:effectLst/>
                        <a:latin typeface="Pop"/>
                      </a:endParaRPr>
                    </a:p>
                  </a:txBody>
                  <a:tcPr marL="7929" marR="7929" marT="7929" marB="0" anchor="ctr"/>
                </a:tc>
                <a:tc>
                  <a:txBody>
                    <a:bodyPr/>
                    <a:lstStyle/>
                    <a:p>
                      <a:pPr algn="ctr" fontAlgn="ctr"/>
                      <a:r>
                        <a:rPr lang="es-PE" sz="900" u="none" strike="noStrike">
                          <a:effectLst/>
                          <a:latin typeface="Pop"/>
                        </a:rPr>
                        <a:t>10</a:t>
                      </a:r>
                      <a:endParaRPr lang="es-PE" sz="900" b="0" i="0" u="none" strike="noStrike">
                        <a:solidFill>
                          <a:srgbClr val="000000"/>
                        </a:solidFill>
                        <a:effectLst/>
                        <a:latin typeface="Pop"/>
                      </a:endParaRPr>
                    </a:p>
                  </a:txBody>
                  <a:tcPr marL="7929" marR="7929" marT="7929" marB="0" anchor="ctr"/>
                </a:tc>
                <a:extLst>
                  <a:ext uri="{0D108BD9-81ED-4DB2-BD59-A6C34878D82A}">
                    <a16:rowId xmlns:a16="http://schemas.microsoft.com/office/drawing/2014/main" val="864426632"/>
                  </a:ext>
                </a:extLst>
              </a:tr>
              <a:tr h="335999">
                <a:tc>
                  <a:txBody>
                    <a:bodyPr/>
                    <a:lstStyle/>
                    <a:p>
                      <a:pPr algn="l" fontAlgn="ctr"/>
                      <a:r>
                        <a:rPr lang="es-PE" sz="900" u="none" strike="noStrike" dirty="0">
                          <a:effectLst/>
                          <a:latin typeface="Pop"/>
                        </a:rPr>
                        <a:t>Horas por semana</a:t>
                      </a:r>
                      <a:endParaRPr lang="es-PE" sz="900" b="1" i="0" u="none" strike="noStrike" dirty="0">
                        <a:solidFill>
                          <a:srgbClr val="000000"/>
                        </a:solidFill>
                        <a:effectLst/>
                        <a:latin typeface="Pop"/>
                      </a:endParaRPr>
                    </a:p>
                  </a:txBody>
                  <a:tcPr marL="7929" marR="7929" marT="7929" marB="0" anchor="ctr">
                    <a:solidFill>
                      <a:schemeClr val="accent6">
                        <a:lumMod val="40000"/>
                        <a:lumOff val="60000"/>
                      </a:schemeClr>
                    </a:solidFill>
                  </a:tcPr>
                </a:tc>
                <a:tc>
                  <a:txBody>
                    <a:bodyPr/>
                    <a:lstStyle/>
                    <a:p>
                      <a:pPr algn="l" fontAlgn="ctr"/>
                      <a:r>
                        <a:rPr lang="es-PE" sz="900" u="none" strike="noStrike" dirty="0">
                          <a:effectLst/>
                          <a:latin typeface="Pop"/>
                        </a:rPr>
                        <a:t> </a:t>
                      </a:r>
                      <a:endParaRPr lang="es-PE" sz="900" b="1" i="0" u="none" strike="noStrike" dirty="0">
                        <a:solidFill>
                          <a:srgbClr val="000000"/>
                        </a:solidFill>
                        <a:effectLst/>
                        <a:latin typeface="Pop"/>
                      </a:endParaRPr>
                    </a:p>
                  </a:txBody>
                  <a:tcPr marL="7929" marR="7929" marT="7929" marB="0" anchor="ctr">
                    <a:solidFill>
                      <a:schemeClr val="accent6">
                        <a:lumMod val="40000"/>
                        <a:lumOff val="60000"/>
                      </a:schemeClr>
                    </a:solidFill>
                  </a:tcPr>
                </a:tc>
                <a:tc gridSpan="2">
                  <a:txBody>
                    <a:bodyPr/>
                    <a:lstStyle/>
                    <a:p>
                      <a:pPr algn="ctr" fontAlgn="b"/>
                      <a:r>
                        <a:rPr lang="es-PE" sz="900" u="none" strike="noStrike" dirty="0">
                          <a:effectLst/>
                          <a:latin typeface="Pop"/>
                        </a:rPr>
                        <a:t>60</a:t>
                      </a:r>
                      <a:endParaRPr lang="es-PE" sz="900" b="1" i="0" u="none" strike="noStrike" dirty="0">
                        <a:solidFill>
                          <a:srgbClr val="000000"/>
                        </a:solidFill>
                        <a:effectLst/>
                        <a:latin typeface="Pop"/>
                      </a:endParaRPr>
                    </a:p>
                  </a:txBody>
                  <a:tcPr marL="7929" marR="7929" marT="7929" marB="0" anchor="b">
                    <a:solidFill>
                      <a:schemeClr val="accent6">
                        <a:lumMod val="40000"/>
                        <a:lumOff val="60000"/>
                      </a:schemeClr>
                    </a:solidFill>
                  </a:tcPr>
                </a:tc>
                <a:tc hMerge="1">
                  <a:txBody>
                    <a:bodyPr/>
                    <a:lstStyle/>
                    <a:p>
                      <a:endParaRPr lang="es-PE"/>
                    </a:p>
                  </a:txBody>
                  <a:tcPr/>
                </a:tc>
                <a:tc gridSpan="2">
                  <a:txBody>
                    <a:bodyPr/>
                    <a:lstStyle/>
                    <a:p>
                      <a:pPr algn="ctr" fontAlgn="b"/>
                      <a:r>
                        <a:rPr lang="es-PE" sz="900" u="none" strike="noStrike" dirty="0">
                          <a:effectLst/>
                          <a:latin typeface="Pop"/>
                        </a:rPr>
                        <a:t>60</a:t>
                      </a:r>
                      <a:endParaRPr lang="es-PE" sz="900" b="1" i="0" u="none" strike="noStrike" dirty="0">
                        <a:solidFill>
                          <a:srgbClr val="000000"/>
                        </a:solidFill>
                        <a:effectLst/>
                        <a:latin typeface="Pop"/>
                      </a:endParaRPr>
                    </a:p>
                  </a:txBody>
                  <a:tcPr marL="7929" marR="7929" marT="7929" marB="0" anchor="b">
                    <a:solidFill>
                      <a:schemeClr val="accent6">
                        <a:lumMod val="40000"/>
                        <a:lumOff val="60000"/>
                      </a:schemeClr>
                    </a:solidFill>
                  </a:tcPr>
                </a:tc>
                <a:tc hMerge="1">
                  <a:txBody>
                    <a:bodyPr/>
                    <a:lstStyle/>
                    <a:p>
                      <a:endParaRPr lang="es-PE"/>
                    </a:p>
                  </a:txBody>
                  <a:tcPr/>
                </a:tc>
                <a:tc gridSpan="2">
                  <a:txBody>
                    <a:bodyPr/>
                    <a:lstStyle/>
                    <a:p>
                      <a:pPr algn="ctr" fontAlgn="b"/>
                      <a:r>
                        <a:rPr lang="es-PE" sz="900" u="none" strike="noStrike" dirty="0">
                          <a:effectLst/>
                          <a:latin typeface="Pop"/>
                        </a:rPr>
                        <a:t>60</a:t>
                      </a:r>
                      <a:endParaRPr lang="es-PE" sz="900" b="1" i="0" u="none" strike="noStrike" dirty="0">
                        <a:solidFill>
                          <a:srgbClr val="000000"/>
                        </a:solidFill>
                        <a:effectLst/>
                        <a:latin typeface="Pop"/>
                      </a:endParaRPr>
                    </a:p>
                  </a:txBody>
                  <a:tcPr marL="7929" marR="7929" marT="7929" marB="0" anchor="b">
                    <a:solidFill>
                      <a:schemeClr val="accent6">
                        <a:lumMod val="40000"/>
                        <a:lumOff val="60000"/>
                      </a:schemeClr>
                    </a:solidFill>
                  </a:tcPr>
                </a:tc>
                <a:tc hMerge="1">
                  <a:txBody>
                    <a:bodyPr/>
                    <a:lstStyle/>
                    <a:p>
                      <a:endParaRPr lang="es-PE"/>
                    </a:p>
                  </a:txBody>
                  <a:tcPr/>
                </a:tc>
                <a:tc gridSpan="2">
                  <a:txBody>
                    <a:bodyPr/>
                    <a:lstStyle/>
                    <a:p>
                      <a:pPr algn="ctr" fontAlgn="b"/>
                      <a:r>
                        <a:rPr lang="es-PE" sz="900" u="none" strike="noStrike" dirty="0">
                          <a:effectLst/>
                          <a:latin typeface="Pop"/>
                        </a:rPr>
                        <a:t>60</a:t>
                      </a:r>
                      <a:endParaRPr lang="es-PE" sz="900" b="1" i="0" u="none" strike="noStrike" dirty="0">
                        <a:solidFill>
                          <a:srgbClr val="000000"/>
                        </a:solidFill>
                        <a:effectLst/>
                        <a:latin typeface="Pop"/>
                      </a:endParaRPr>
                    </a:p>
                  </a:txBody>
                  <a:tcPr marL="7929" marR="7929" marT="7929" marB="0" anchor="b">
                    <a:solidFill>
                      <a:schemeClr val="accent6">
                        <a:lumMod val="40000"/>
                        <a:lumOff val="60000"/>
                      </a:schemeClr>
                    </a:solidFill>
                  </a:tcPr>
                </a:tc>
                <a:tc hMerge="1">
                  <a:txBody>
                    <a:bodyPr/>
                    <a:lstStyle/>
                    <a:p>
                      <a:endParaRPr lang="es-PE"/>
                    </a:p>
                  </a:txBody>
                  <a:tcPr/>
                </a:tc>
                <a:tc gridSpan="2">
                  <a:txBody>
                    <a:bodyPr/>
                    <a:lstStyle/>
                    <a:p>
                      <a:pPr algn="ctr" fontAlgn="b"/>
                      <a:r>
                        <a:rPr lang="es-PE" sz="900" u="none" strike="noStrike" dirty="0">
                          <a:effectLst/>
                          <a:latin typeface="Pop"/>
                        </a:rPr>
                        <a:t>60</a:t>
                      </a:r>
                      <a:endParaRPr lang="es-PE" sz="900" b="1" i="0" u="none" strike="noStrike" dirty="0">
                        <a:solidFill>
                          <a:srgbClr val="000000"/>
                        </a:solidFill>
                        <a:effectLst/>
                        <a:latin typeface="Pop"/>
                      </a:endParaRPr>
                    </a:p>
                  </a:txBody>
                  <a:tcPr marL="7929" marR="7929" marT="7929" marB="0" anchor="b">
                    <a:solidFill>
                      <a:schemeClr val="accent6">
                        <a:lumMod val="40000"/>
                        <a:lumOff val="60000"/>
                      </a:schemeClr>
                    </a:solidFill>
                  </a:tcPr>
                </a:tc>
                <a:tc hMerge="1">
                  <a:txBody>
                    <a:bodyPr/>
                    <a:lstStyle/>
                    <a:p>
                      <a:endParaRPr lang="es-PE"/>
                    </a:p>
                  </a:txBody>
                  <a:tcPr/>
                </a:tc>
                <a:extLst>
                  <a:ext uri="{0D108BD9-81ED-4DB2-BD59-A6C34878D82A}">
                    <a16:rowId xmlns:a16="http://schemas.microsoft.com/office/drawing/2014/main" val="943416610"/>
                  </a:ext>
                </a:extLst>
              </a:tr>
            </a:tbl>
          </a:graphicData>
        </a:graphic>
      </p:graphicFrame>
      <p:sp>
        <p:nvSpPr>
          <p:cNvPr id="12" name="Rectángulo 11">
            <a:extLst>
              <a:ext uri="{FF2B5EF4-FFF2-40B4-BE49-F238E27FC236}">
                <a16:creationId xmlns:a16="http://schemas.microsoft.com/office/drawing/2014/main" id="{5BE2DE49-0824-4723-B089-656F70FBC4DC}"/>
              </a:ext>
            </a:extLst>
          </p:cNvPr>
          <p:cNvSpPr/>
          <p:nvPr/>
        </p:nvSpPr>
        <p:spPr>
          <a:xfrm>
            <a:off x="433688" y="3226714"/>
            <a:ext cx="3071512" cy="954107"/>
          </a:xfrm>
          <a:prstGeom prst="rect">
            <a:avLst/>
          </a:prstGeom>
          <a:solidFill>
            <a:schemeClr val="accent6">
              <a:lumMod val="40000"/>
              <a:lumOff val="60000"/>
            </a:schemeClr>
          </a:solidFill>
          <a:ln>
            <a:solidFill>
              <a:schemeClr val="accent1"/>
            </a:solidFill>
          </a:ln>
          <a:effectLst>
            <a:outerShdw blurRad="50800" dist="38100" dir="5400000" algn="t" rotWithShape="0">
              <a:prstClr val="black">
                <a:alpha val="40000"/>
              </a:prstClr>
            </a:outerShdw>
          </a:effectLst>
          <a:scene3d>
            <a:camera prst="obliqueTopLeft"/>
            <a:lightRig rig="threePt" dir="t"/>
          </a:scene3d>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s-ES" sz="1400" dirty="0"/>
              <a:t>En el plan de estudios se organizan y establecen las estrategias pedagógicas del modelo y las áreas curriculares por grados.</a:t>
            </a:r>
            <a:endParaRPr lang="en-US" sz="1400" dirty="0"/>
          </a:p>
        </p:txBody>
      </p:sp>
      <p:sp>
        <p:nvSpPr>
          <p:cNvPr id="13" name="Rectángulo 12">
            <a:extLst>
              <a:ext uri="{FF2B5EF4-FFF2-40B4-BE49-F238E27FC236}">
                <a16:creationId xmlns:a16="http://schemas.microsoft.com/office/drawing/2014/main" id="{7E98DB66-CDF8-4E7D-9AC9-897367E8480D}"/>
              </a:ext>
            </a:extLst>
          </p:cNvPr>
          <p:cNvSpPr/>
          <p:nvPr/>
        </p:nvSpPr>
        <p:spPr>
          <a:xfrm>
            <a:off x="433687" y="4512111"/>
            <a:ext cx="3083181" cy="1600438"/>
          </a:xfrm>
          <a:prstGeom prst="rect">
            <a:avLst/>
          </a:prstGeom>
          <a:solidFill>
            <a:schemeClr val="accent6">
              <a:lumMod val="40000"/>
              <a:lumOff val="60000"/>
            </a:schemeClr>
          </a:solidFill>
          <a:ln>
            <a:solidFill>
              <a:schemeClr val="accent1"/>
            </a:solidFill>
          </a:ln>
          <a:effectLst>
            <a:outerShdw blurRad="50800" dist="38100" dir="5400000" algn="t" rotWithShape="0">
              <a:prstClr val="black">
                <a:alpha val="40000"/>
              </a:prstClr>
            </a:outerShdw>
          </a:effectLst>
          <a:scene3d>
            <a:camera prst="obliqueTopLeft"/>
            <a:lightRig rig="threePt" dir="t"/>
          </a:scene3d>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s-ES" sz="1400" dirty="0"/>
              <a:t>Bajo la propuesta pedagógica el docente asignado al área de EPT  orienta al equipo pedagógico para lograr el propósito del plan de investigación y promover la articulación de las competencias asociadas a distintas áreas curriculares.</a:t>
            </a:r>
            <a:endParaRPr lang="en-US" sz="1400" dirty="0"/>
          </a:p>
        </p:txBody>
      </p:sp>
      <p:pic>
        <p:nvPicPr>
          <p:cNvPr id="14" name="Imagen 13">
            <a:extLst>
              <a:ext uri="{FF2B5EF4-FFF2-40B4-BE49-F238E27FC236}">
                <a16:creationId xmlns:a16="http://schemas.microsoft.com/office/drawing/2014/main" id="{E8C80119-53E1-4E3C-9425-A0AFAB6CF1DF}"/>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10288416" y="79138"/>
            <a:ext cx="1065384" cy="642363"/>
          </a:xfrm>
          <a:prstGeom prst="rect">
            <a:avLst/>
          </a:prstGeom>
        </p:spPr>
      </p:pic>
    </p:spTree>
    <p:extLst>
      <p:ext uri="{BB962C8B-B14F-4D97-AF65-F5344CB8AC3E}">
        <p14:creationId xmlns:p14="http://schemas.microsoft.com/office/powerpoint/2010/main" val="1516109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55164" y="820443"/>
            <a:ext cx="11904564" cy="959168"/>
          </a:xfrm>
        </p:spPr>
        <p:txBody>
          <a:bodyPr>
            <a:normAutofit/>
          </a:bodyPr>
          <a:lstStyle/>
          <a:p>
            <a:r>
              <a:rPr lang="es-ES" sz="2800" b="1" dirty="0">
                <a:solidFill>
                  <a:srgbClr val="002060"/>
                </a:solidFill>
                <a:latin typeface="Poppins" pitchFamily="2" charset="77"/>
                <a:cs typeface="Poppins" pitchFamily="2" charset="77"/>
              </a:rPr>
              <a:t> </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sp>
        <p:nvSpPr>
          <p:cNvPr id="30" name="Subtítulo 2"/>
          <p:cNvSpPr txBox="1">
            <a:spLocks/>
          </p:cNvSpPr>
          <p:nvPr/>
        </p:nvSpPr>
        <p:spPr>
          <a:xfrm>
            <a:off x="903164" y="890125"/>
            <a:ext cx="7491932" cy="499653"/>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b="1" dirty="0">
                <a:latin typeface="Poppins" panose="00000500000000000000" pitchFamily="2" charset="0"/>
                <a:cs typeface="Poppins" panose="00000500000000000000" pitchFamily="2" charset="0"/>
              </a:rPr>
              <a:t>¿Cómo se implementa el Plan de estudios del MSE SA</a:t>
            </a:r>
            <a:endParaRPr lang="en-US" dirty="0">
              <a:latin typeface="Poppins" panose="00000500000000000000" pitchFamily="2" charset="0"/>
              <a:cs typeface="Poppins" panose="00000500000000000000" pitchFamily="2" charset="0"/>
            </a:endParaRPr>
          </a:p>
        </p:txBody>
      </p:sp>
      <p:graphicFrame>
        <p:nvGraphicFramePr>
          <p:cNvPr id="31" name="Diagrama 30"/>
          <p:cNvGraphicFramePr/>
          <p:nvPr>
            <p:extLst>
              <p:ext uri="{D42A27DB-BD31-4B8C-83A1-F6EECF244321}">
                <p14:modId xmlns:p14="http://schemas.microsoft.com/office/powerpoint/2010/main" val="1486211067"/>
              </p:ext>
            </p:extLst>
          </p:nvPr>
        </p:nvGraphicFramePr>
        <p:xfrm>
          <a:off x="3166797" y="1173895"/>
          <a:ext cx="8392160"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0" name="Imagen 9" descr="Ilustración de dibujos animados de profesor tailandés sosteniendo un palo  delante de la pizarra. | Vector Premium">
            <a:extLst>
              <a:ext uri="{FF2B5EF4-FFF2-40B4-BE49-F238E27FC236}">
                <a16:creationId xmlns:a16="http://schemas.microsoft.com/office/drawing/2014/main" id="{CBC25BDE-D029-41ED-9C43-10846377E95E}"/>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655496" y="2160067"/>
            <a:ext cx="2922943" cy="3712825"/>
          </a:xfrm>
          <a:prstGeom prst="rect">
            <a:avLst/>
          </a:prstGeom>
          <a:noFill/>
          <a:ln>
            <a:noFill/>
          </a:ln>
        </p:spPr>
      </p:pic>
      <p:pic>
        <p:nvPicPr>
          <p:cNvPr id="11" name="Imagen 10">
            <a:extLst>
              <a:ext uri="{FF2B5EF4-FFF2-40B4-BE49-F238E27FC236}">
                <a16:creationId xmlns:a16="http://schemas.microsoft.com/office/drawing/2014/main" id="{4EBF4AFA-A0C3-405E-89ED-46668F81AD82}"/>
              </a:ext>
            </a:extLst>
          </p:cNvPr>
          <p:cNvPicPr>
            <a:picLocks noChangeAspect="1"/>
          </p:cNvPicPr>
          <p:nvPr/>
        </p:nvPicPr>
        <p:blipFill>
          <a:blip r:embed="rId12">
            <a:extLst>
              <a:ext uri="{BEBA8EAE-BF5A-486C-A8C5-ECC9F3942E4B}">
                <a14:imgProps xmlns:a14="http://schemas.microsoft.com/office/drawing/2010/main">
                  <a14:imgLayer r:embed="rId13">
                    <a14:imgEffect>
                      <a14:saturation sat="0"/>
                    </a14:imgEffect>
                  </a14:imgLayer>
                </a14:imgProps>
              </a:ext>
            </a:extLst>
          </a:blip>
          <a:stretch>
            <a:fillRect/>
          </a:stretch>
        </p:blipFill>
        <p:spPr>
          <a:xfrm>
            <a:off x="10288416" y="79138"/>
            <a:ext cx="1065384" cy="642363"/>
          </a:xfrm>
          <a:prstGeom prst="rect">
            <a:avLst/>
          </a:prstGeom>
        </p:spPr>
      </p:pic>
    </p:spTree>
    <p:extLst>
      <p:ext uri="{BB962C8B-B14F-4D97-AF65-F5344CB8AC3E}">
        <p14:creationId xmlns:p14="http://schemas.microsoft.com/office/powerpoint/2010/main" val="743495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2616790" y="752216"/>
            <a:ext cx="5013635" cy="507876"/>
          </a:xfrm>
        </p:spPr>
        <p:txBody>
          <a:bodyPr>
            <a:normAutofit/>
          </a:bodyPr>
          <a:lstStyle/>
          <a:p>
            <a:r>
              <a:rPr lang="es-ES" sz="2000" b="1" dirty="0">
                <a:solidFill>
                  <a:srgbClr val="002060"/>
                </a:solidFill>
                <a:latin typeface="Poppins" pitchFamily="2" charset="77"/>
                <a:cs typeface="Poppins" pitchFamily="2" charset="77"/>
              </a:rPr>
              <a:t>Cuadro de distribución de horas</a:t>
            </a:r>
            <a:endParaRPr lang="es-PE" sz="20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pic>
        <p:nvPicPr>
          <p:cNvPr id="7" name="Imagen 6"/>
          <p:cNvPicPr>
            <a:picLocks noChangeAspect="1"/>
          </p:cNvPicPr>
          <p:nvPr/>
        </p:nvPicPr>
        <p:blipFill>
          <a:blip r:embed="rId8"/>
          <a:stretch>
            <a:fillRect/>
          </a:stretch>
        </p:blipFill>
        <p:spPr>
          <a:xfrm>
            <a:off x="294835" y="1070314"/>
            <a:ext cx="11602329" cy="5767618"/>
          </a:xfrm>
          <a:prstGeom prst="rect">
            <a:avLst/>
          </a:prstGeom>
        </p:spPr>
      </p:pic>
    </p:spTree>
    <p:extLst>
      <p:ext uri="{BB962C8B-B14F-4D97-AF65-F5344CB8AC3E}">
        <p14:creationId xmlns:p14="http://schemas.microsoft.com/office/powerpoint/2010/main" val="3929204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3623578" y="711504"/>
            <a:ext cx="6466353" cy="642361"/>
          </a:xfrm>
        </p:spPr>
        <p:txBody>
          <a:bodyPr>
            <a:normAutofit/>
          </a:bodyPr>
          <a:lstStyle/>
          <a:p>
            <a:r>
              <a:rPr lang="es-ES" sz="2000" b="1" dirty="0">
                <a:solidFill>
                  <a:srgbClr val="002060"/>
                </a:solidFill>
                <a:latin typeface="Poppins" pitchFamily="2" charset="77"/>
                <a:cs typeface="Poppins" pitchFamily="2" charset="77"/>
              </a:rPr>
              <a:t>El horario escolar en el MSE SA.</a:t>
            </a:r>
            <a:endParaRPr lang="es-PE" sz="20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latin typeface="Poppins" panose="00000500000000000000" pitchFamily="2" charset="0"/>
              <a:cs typeface="Poppins" panose="00000500000000000000" pitchFamily="2" charset="0"/>
            </a:endParaRPr>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3623578" y="1211975"/>
            <a:ext cx="4006932" cy="0"/>
          </a:xfrm>
          <a:prstGeom prst="straightConnector1">
            <a:avLst/>
          </a:prstGeom>
          <a:noFill/>
          <a:ln w="19050" cap="flat" cmpd="sng">
            <a:solidFill>
              <a:srgbClr val="E30412"/>
            </a:solidFill>
            <a:prstDash val="solid"/>
            <a:round/>
            <a:headEnd type="none" w="sm" len="sm"/>
            <a:tailEnd type="none" w="sm" len="sm"/>
          </a:ln>
        </p:spPr>
      </p:cxnSp>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pic>
        <p:nvPicPr>
          <p:cNvPr id="13" name="Imagen 12">
            <a:extLst>
              <a:ext uri="{FF2B5EF4-FFF2-40B4-BE49-F238E27FC236}">
                <a16:creationId xmlns:a16="http://schemas.microsoft.com/office/drawing/2014/main" id="{F0904D8C-3A3D-450B-B763-67D6D306CB4A}"/>
              </a:ext>
            </a:extLst>
          </p:cNvPr>
          <p:cNvPicPr>
            <a:picLocks noChangeAspect="1"/>
          </p:cNvPicPr>
          <p:nvPr/>
        </p:nvPicPr>
        <p:blipFill>
          <a:blip r:embed="rId8"/>
          <a:stretch>
            <a:fillRect/>
          </a:stretch>
        </p:blipFill>
        <p:spPr>
          <a:xfrm>
            <a:off x="299546" y="1211975"/>
            <a:ext cx="11493062" cy="5430033"/>
          </a:xfrm>
          <a:prstGeom prst="rect">
            <a:avLst/>
          </a:prstGeom>
        </p:spPr>
      </p:pic>
      <p:pic>
        <p:nvPicPr>
          <p:cNvPr id="9" name="Imagen 8">
            <a:extLst>
              <a:ext uri="{FF2B5EF4-FFF2-40B4-BE49-F238E27FC236}">
                <a16:creationId xmlns:a16="http://schemas.microsoft.com/office/drawing/2014/main" id="{B716911D-46C6-4AE6-BA06-60C453F11C19}"/>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205441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2450237" y="809251"/>
            <a:ext cx="6791417" cy="434538"/>
          </a:xfrm>
        </p:spPr>
        <p:txBody>
          <a:bodyPr>
            <a:normAutofit/>
          </a:bodyPr>
          <a:lstStyle/>
          <a:p>
            <a:r>
              <a:rPr lang="es-ES" sz="2400" b="1" dirty="0">
                <a:solidFill>
                  <a:srgbClr val="002060"/>
                </a:solidFill>
                <a:latin typeface="Poppins" pitchFamily="2" charset="77"/>
                <a:cs typeface="Poppins" pitchFamily="2" charset="77"/>
              </a:rPr>
              <a:t>Jornada laboral docente en el MSE SA.</a:t>
            </a:r>
            <a:endParaRPr lang="es-PE" sz="24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2552135" y="1152877"/>
            <a:ext cx="5846141" cy="0"/>
          </a:xfrm>
          <a:prstGeom prst="straightConnector1">
            <a:avLst/>
          </a:prstGeom>
          <a:noFill/>
          <a:ln w="19050" cap="flat" cmpd="sng">
            <a:solidFill>
              <a:srgbClr val="E30412"/>
            </a:solidFill>
            <a:prstDash val="solid"/>
            <a:round/>
            <a:headEnd type="none" w="sm" len="sm"/>
            <a:tailEnd type="none" w="sm" len="sm"/>
          </a:ln>
        </p:spPr>
      </p:cxnSp>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pic>
        <p:nvPicPr>
          <p:cNvPr id="3" name="Imagen 2"/>
          <p:cNvPicPr>
            <a:picLocks noChangeAspect="1"/>
          </p:cNvPicPr>
          <p:nvPr/>
        </p:nvPicPr>
        <p:blipFill>
          <a:blip r:embed="rId8"/>
          <a:stretch>
            <a:fillRect/>
          </a:stretch>
        </p:blipFill>
        <p:spPr>
          <a:xfrm>
            <a:off x="143718" y="1173535"/>
            <a:ext cx="11904564" cy="5270740"/>
          </a:xfrm>
          <a:prstGeom prst="rect">
            <a:avLst/>
          </a:prstGeom>
        </p:spPr>
      </p:pic>
      <p:pic>
        <p:nvPicPr>
          <p:cNvPr id="9" name="Imagen 8">
            <a:extLst>
              <a:ext uri="{FF2B5EF4-FFF2-40B4-BE49-F238E27FC236}">
                <a16:creationId xmlns:a16="http://schemas.microsoft.com/office/drawing/2014/main" id="{6D6F9A09-12E5-4D11-AC57-54E0B32F326E}"/>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6237595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a:extLst>
              <a:ext uri="{28A0092B-C50C-407E-A947-70E740481C1C}">
                <a14:useLocalDpi xmlns:a14="http://schemas.microsoft.com/office/drawing/2010/main" val="0"/>
              </a:ext>
            </a:extLst>
          </a:blip>
          <a:srcRect/>
          <a:stretch>
            <a:fillRect/>
          </a:stretch>
        </p:blipFill>
        <p:spPr bwMode="auto">
          <a:xfrm>
            <a:off x="1140528" y="851253"/>
            <a:ext cx="9550918" cy="5493275"/>
          </a:xfrm>
          <a:prstGeom prst="rect">
            <a:avLst/>
          </a:prstGeom>
          <a:noFill/>
          <a:ln>
            <a:noFill/>
          </a:ln>
        </p:spPr>
      </p:pic>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288416" y="79138"/>
            <a:ext cx="1065384" cy="642363"/>
          </a:xfrm>
          <a:prstGeom prst="rect">
            <a:avLst/>
          </a:prstGeom>
        </p:spPr>
      </p:pic>
      <p:pic>
        <p:nvPicPr>
          <p:cNvPr id="6" name="Imagen 5">
            <a:extLst>
              <a:ext uri="{FF2B5EF4-FFF2-40B4-BE49-F238E27FC236}">
                <a16:creationId xmlns:a16="http://schemas.microsoft.com/office/drawing/2014/main" id="{E6F20272-1F0D-4C92-BAA6-6B22AB5F0A58}"/>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614080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0" name="Imagen 9">
            <a:extLst>
              <a:ext uri="{FF2B5EF4-FFF2-40B4-BE49-F238E27FC236}">
                <a16:creationId xmlns:a16="http://schemas.microsoft.com/office/drawing/2014/main" id="{F9B85748-C766-4761-8F27-EAF3657C0D23}"/>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72796" y="200067"/>
            <a:ext cx="1981546" cy="429859"/>
          </a:xfrm>
          <a:prstGeom prst="rect">
            <a:avLst/>
          </a:prstGeom>
        </p:spPr>
      </p:pic>
      <p:pic>
        <p:nvPicPr>
          <p:cNvPr id="16" name="Imagen 15">
            <a:extLst>
              <a:ext uri="{FF2B5EF4-FFF2-40B4-BE49-F238E27FC236}">
                <a16:creationId xmlns:a16="http://schemas.microsoft.com/office/drawing/2014/main" id="{D7110876-0CD9-4F81-A22B-D704C54DC50D}"/>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5920602" y="109738"/>
            <a:ext cx="1065384" cy="642363"/>
          </a:xfrm>
          <a:prstGeom prst="rect">
            <a:avLst/>
          </a:prstGeom>
        </p:spPr>
      </p:pic>
      <p:pic>
        <p:nvPicPr>
          <p:cNvPr id="17" name="Imagen 16">
            <a:extLst>
              <a:ext uri="{FF2B5EF4-FFF2-40B4-BE49-F238E27FC236}">
                <a16:creationId xmlns:a16="http://schemas.microsoft.com/office/drawing/2014/main" id="{65A37CEE-453F-4A69-803B-863D11D21935}"/>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9906016" y="215991"/>
            <a:ext cx="1779139" cy="429859"/>
          </a:xfrm>
          <a:prstGeom prst="rect">
            <a:avLst/>
          </a:prstGeom>
        </p:spPr>
      </p:pic>
      <p:sp>
        <p:nvSpPr>
          <p:cNvPr id="8" name="CuadroTexto 7">
            <a:extLst>
              <a:ext uri="{FF2B5EF4-FFF2-40B4-BE49-F238E27FC236}">
                <a16:creationId xmlns:a16="http://schemas.microsoft.com/office/drawing/2014/main" id="{907A9614-7C70-4F6B-993C-3CCBD3817FEF}"/>
              </a:ext>
            </a:extLst>
          </p:cNvPr>
          <p:cNvSpPr txBox="1"/>
          <p:nvPr/>
        </p:nvSpPr>
        <p:spPr>
          <a:xfrm>
            <a:off x="328398" y="1203017"/>
            <a:ext cx="11073610" cy="2062103"/>
          </a:xfrm>
          <a:prstGeom prst="rect">
            <a:avLst/>
          </a:prstGeom>
          <a:solidFill>
            <a:schemeClr val="accent4">
              <a:lumMod val="20000"/>
              <a:lumOff val="80000"/>
            </a:schemeClr>
          </a:solidFill>
        </p:spPr>
        <p:txBody>
          <a:bodyPr wrap="square">
            <a:spAutoFit/>
          </a:bodyPr>
          <a:lstStyle/>
          <a:p>
            <a:pPr algn="just"/>
            <a:r>
              <a:rPr lang="es-ES" sz="1600" b="1" dirty="0">
                <a:latin typeface="Poppins" panose="00000500000000000000" pitchFamily="2" charset="0"/>
                <a:cs typeface="Poppins" panose="00000500000000000000" pitchFamily="2" charset="0"/>
              </a:rPr>
              <a:t>5.1.8</a:t>
            </a:r>
            <a:r>
              <a:rPr lang="es-ES" sz="1600" dirty="0">
                <a:latin typeface="Poppins" panose="00000500000000000000" pitchFamily="2" charset="0"/>
                <a:cs typeface="Poppins" panose="00000500000000000000" pitchFamily="2" charset="0"/>
              </a:rPr>
              <a:t>. </a:t>
            </a:r>
            <a:r>
              <a:rPr lang="es-ES" sz="1600" b="1" dirty="0">
                <a:latin typeface="Poppins" panose="00000500000000000000" pitchFamily="2" charset="0"/>
                <a:cs typeface="Poppins" panose="00000500000000000000" pitchFamily="2" charset="0"/>
              </a:rPr>
              <a:t>La formación técnica y el emprendimiento en el modelo. </a:t>
            </a:r>
            <a:r>
              <a:rPr lang="es-ES" sz="1600" dirty="0">
                <a:latin typeface="Poppins" panose="00000500000000000000" pitchFamily="2" charset="0"/>
                <a:cs typeface="Poppins" panose="00000500000000000000" pitchFamily="2" charset="0"/>
              </a:rPr>
              <a:t>Se</a:t>
            </a:r>
            <a:r>
              <a:rPr lang="es-ES" sz="1600" b="1" dirty="0">
                <a:latin typeface="Poppins" panose="00000500000000000000" pitchFamily="2" charset="0"/>
                <a:cs typeface="Poppins" panose="00000500000000000000" pitchFamily="2" charset="0"/>
              </a:rPr>
              <a:t> </a:t>
            </a:r>
            <a:r>
              <a:rPr lang="es-ES" sz="1600" dirty="0">
                <a:latin typeface="Poppins" panose="00000500000000000000" pitchFamily="2" charset="0"/>
                <a:cs typeface="Poppins" panose="00000500000000000000" pitchFamily="2" charset="0"/>
              </a:rPr>
              <a:t>brinda a las y los estudiantes el desarrollo de competencias técnicas a través del desarrollo de módulos formativos para gestionar una formación integral con énfasis en la inserción en el campo laboral y productivo desde un enfoque inclusivo. Los aprendizajes de formación técnica se insertan en el marco de la competencia “Gestiona proyectos de emprendimiento económico o social” que se trabaja desde el área de EPT y se vincula con las estrategias pedagógicas del modelo y se evidencian en el desarrollo de sus proyectos de emprendimiento productivos y otros aprendizajes que contribuyen al logro del perfil de egreso planteado en el CNEB, a partir de la movilización de las siguientes capacidades:</a:t>
            </a:r>
            <a:endParaRPr lang="es-PE" sz="1600" b="1" dirty="0">
              <a:latin typeface="Poppins" panose="00000500000000000000" pitchFamily="2" charset="0"/>
              <a:cs typeface="Poppins" panose="00000500000000000000" pitchFamily="2" charset="0"/>
            </a:endParaRPr>
          </a:p>
        </p:txBody>
      </p:sp>
      <p:sp>
        <p:nvSpPr>
          <p:cNvPr id="11" name="CuadroTexto 10">
            <a:extLst>
              <a:ext uri="{FF2B5EF4-FFF2-40B4-BE49-F238E27FC236}">
                <a16:creationId xmlns:a16="http://schemas.microsoft.com/office/drawing/2014/main" id="{A92BFB4F-C09C-4F84-8979-A63252175AAD}"/>
              </a:ext>
            </a:extLst>
          </p:cNvPr>
          <p:cNvSpPr txBox="1"/>
          <p:nvPr/>
        </p:nvSpPr>
        <p:spPr>
          <a:xfrm>
            <a:off x="328398" y="3314894"/>
            <a:ext cx="6876444" cy="1077218"/>
          </a:xfrm>
          <a:prstGeom prst="rect">
            <a:avLst/>
          </a:prstGeom>
          <a:solidFill>
            <a:schemeClr val="accent4">
              <a:lumMod val="20000"/>
              <a:lumOff val="80000"/>
            </a:schemeClr>
          </a:solidFill>
        </p:spPr>
        <p:txBody>
          <a:bodyPr wrap="square">
            <a:spAutoFit/>
          </a:bodyPr>
          <a:lstStyle/>
          <a:p>
            <a:pPr algn="just"/>
            <a:r>
              <a:rPr lang="es-ES" sz="1600" b="1" dirty="0">
                <a:latin typeface="Poppins" panose="00000500000000000000" pitchFamily="2" charset="0"/>
                <a:cs typeface="Poppins" panose="00000500000000000000" pitchFamily="2" charset="0"/>
              </a:rPr>
              <a:t>5.1.8.1. Organización. </a:t>
            </a:r>
            <a:r>
              <a:rPr lang="es-ES" sz="1600" dirty="0">
                <a:latin typeface="Poppins" panose="00000500000000000000" pitchFamily="2" charset="0"/>
                <a:cs typeface="Poppins" panose="00000500000000000000" pitchFamily="2" charset="0"/>
              </a:rPr>
              <a:t> En el marco del CNEB, y de acuerdo con la competencia específica para el área de EPT, se plantea una formación diferenciada que se organiza en módulos formativos y proyectos de emprendimiento productivos.</a:t>
            </a:r>
            <a:endParaRPr lang="es-PE" sz="1600" dirty="0">
              <a:latin typeface="Poppins" panose="00000500000000000000" pitchFamily="2" charset="0"/>
              <a:cs typeface="Poppins" panose="00000500000000000000" pitchFamily="2" charset="0"/>
            </a:endParaRPr>
          </a:p>
        </p:txBody>
      </p:sp>
      <p:sp>
        <p:nvSpPr>
          <p:cNvPr id="12" name="CuadroTexto 11">
            <a:extLst>
              <a:ext uri="{FF2B5EF4-FFF2-40B4-BE49-F238E27FC236}">
                <a16:creationId xmlns:a16="http://schemas.microsoft.com/office/drawing/2014/main" id="{68808FFC-4FA4-4737-88B8-72E633DB187F}"/>
              </a:ext>
            </a:extLst>
          </p:cNvPr>
          <p:cNvSpPr txBox="1"/>
          <p:nvPr/>
        </p:nvSpPr>
        <p:spPr>
          <a:xfrm>
            <a:off x="331303" y="4627608"/>
            <a:ext cx="6873539" cy="1323439"/>
          </a:xfrm>
          <a:prstGeom prst="rect">
            <a:avLst/>
          </a:prstGeom>
          <a:solidFill>
            <a:schemeClr val="accent4">
              <a:lumMod val="20000"/>
              <a:lumOff val="80000"/>
            </a:schemeClr>
          </a:solidFill>
        </p:spPr>
        <p:txBody>
          <a:bodyPr wrap="square">
            <a:spAutoFit/>
          </a:bodyPr>
          <a:lstStyle/>
          <a:p>
            <a:pPr algn="just"/>
            <a:r>
              <a:rPr lang="es-ES" sz="1600" b="1" dirty="0">
                <a:latin typeface="Poppins" panose="00000500000000000000" pitchFamily="2" charset="0"/>
                <a:cs typeface="Poppins" panose="00000500000000000000" pitchFamily="2" charset="0"/>
              </a:rPr>
              <a:t>5.1.8.3. Módulos formativos. </a:t>
            </a:r>
            <a:r>
              <a:rPr lang="es-ES" sz="1600" dirty="0">
                <a:latin typeface="Poppins" panose="00000500000000000000" pitchFamily="2" charset="0"/>
                <a:cs typeface="Poppins" panose="00000500000000000000" pitchFamily="2" charset="0"/>
              </a:rPr>
              <a:t>Los módulos formativos en las instituciones educativas que implementan el MSE-SA (CRFA) se planifican de acuerdo con el diagnóstico del contexto socioeconómico productivo, los que son considerados en el plan de formación.</a:t>
            </a:r>
            <a:endParaRPr lang="es-PE" sz="1600" dirty="0">
              <a:latin typeface="Poppins" panose="00000500000000000000" pitchFamily="2" charset="0"/>
              <a:cs typeface="Poppins" panose="00000500000000000000" pitchFamily="2" charset="0"/>
            </a:endParaRPr>
          </a:p>
        </p:txBody>
      </p:sp>
      <p:sp>
        <p:nvSpPr>
          <p:cNvPr id="15" name="CuadroTexto 14">
            <a:extLst>
              <a:ext uri="{FF2B5EF4-FFF2-40B4-BE49-F238E27FC236}">
                <a16:creationId xmlns:a16="http://schemas.microsoft.com/office/drawing/2014/main" id="{219CD9E3-5AB9-4FD0-8DE4-1F55EA014E53}"/>
              </a:ext>
            </a:extLst>
          </p:cNvPr>
          <p:cNvSpPr txBox="1"/>
          <p:nvPr/>
        </p:nvSpPr>
        <p:spPr>
          <a:xfrm>
            <a:off x="4478628" y="5951047"/>
            <a:ext cx="2883947" cy="369332"/>
          </a:xfrm>
          <a:prstGeom prst="rect">
            <a:avLst/>
          </a:prstGeom>
          <a:noFill/>
        </p:spPr>
        <p:txBody>
          <a:bodyPr wrap="square">
            <a:spAutoFit/>
          </a:bodyPr>
          <a:lstStyle/>
          <a:p>
            <a:r>
              <a:rPr lang="es-ES" b="1" dirty="0"/>
              <a:t>(RVM 286-2021-MINEDU).</a:t>
            </a:r>
            <a:endParaRPr lang="es-PE" dirty="0"/>
          </a:p>
        </p:txBody>
      </p:sp>
      <p:pic>
        <p:nvPicPr>
          <p:cNvPr id="13" name="Imagen 12">
            <a:extLst>
              <a:ext uri="{FF2B5EF4-FFF2-40B4-BE49-F238E27FC236}">
                <a16:creationId xmlns:a16="http://schemas.microsoft.com/office/drawing/2014/main" id="{9C59E0BB-3F45-4C49-962B-FD4942BDF28E}"/>
              </a:ext>
            </a:extLst>
          </p:cNvPr>
          <p:cNvPicPr>
            <a:picLocks noChangeAspect="1"/>
          </p:cNvPicPr>
          <p:nvPr/>
        </p:nvPicPr>
        <p:blipFill>
          <a:blip r:embed="rId9"/>
          <a:stretch>
            <a:fillRect/>
          </a:stretch>
        </p:blipFill>
        <p:spPr>
          <a:xfrm>
            <a:off x="7537232" y="3218050"/>
            <a:ext cx="3972668" cy="2732997"/>
          </a:xfrm>
          <a:prstGeom prst="rect">
            <a:avLst/>
          </a:prstGeom>
          <a:solidFill>
            <a:schemeClr val="accent4">
              <a:lumMod val="20000"/>
              <a:lumOff val="80000"/>
            </a:schemeClr>
          </a:solidFill>
        </p:spPr>
      </p:pic>
      <p:sp>
        <p:nvSpPr>
          <p:cNvPr id="14" name="Título 1">
            <a:extLst>
              <a:ext uri="{FF2B5EF4-FFF2-40B4-BE49-F238E27FC236}">
                <a16:creationId xmlns:a16="http://schemas.microsoft.com/office/drawing/2014/main" id="{CEAD37D0-3C07-4960-8673-F2E94AD66F38}"/>
              </a:ext>
            </a:extLst>
          </p:cNvPr>
          <p:cNvSpPr>
            <a:spLocks noGrp="1"/>
          </p:cNvSpPr>
          <p:nvPr>
            <p:ph type="title"/>
          </p:nvPr>
        </p:nvSpPr>
        <p:spPr>
          <a:xfrm>
            <a:off x="328398" y="699750"/>
            <a:ext cx="11073610" cy="504837"/>
          </a:xfrm>
          <a:solidFill>
            <a:srgbClr val="FF0000"/>
          </a:solidFill>
        </p:spPr>
        <p:txBody>
          <a:bodyPr>
            <a:noAutofit/>
          </a:bodyPr>
          <a:lstStyle/>
          <a:p>
            <a:pPr algn="ctr"/>
            <a:br>
              <a:rPr lang="es-PE" sz="2800" b="1" dirty="0">
                <a:solidFill>
                  <a:schemeClr val="bg1"/>
                </a:solidFill>
                <a:latin typeface="Poppins" pitchFamily="2" charset="77"/>
                <a:cs typeface="Poppins" pitchFamily="2" charset="77"/>
              </a:rPr>
            </a:br>
            <a:r>
              <a:rPr lang="es-PE" sz="2800" b="1" dirty="0">
                <a:solidFill>
                  <a:schemeClr val="bg1"/>
                </a:solidFill>
                <a:latin typeface="Poppins" pitchFamily="2" charset="77"/>
                <a:cs typeface="Poppins" pitchFamily="2" charset="77"/>
              </a:rPr>
              <a:t>Formación técnica en el MSE SA</a:t>
            </a:r>
            <a:br>
              <a:rPr lang="es-PE" sz="2400" b="1" dirty="0">
                <a:solidFill>
                  <a:schemeClr val="bg1"/>
                </a:solidFill>
                <a:latin typeface="Poppins" pitchFamily="2" charset="77"/>
                <a:cs typeface="Poppins" pitchFamily="2" charset="77"/>
              </a:rPr>
            </a:br>
            <a:endParaRPr lang="es-PE" sz="2400" b="1" dirty="0">
              <a:solidFill>
                <a:schemeClr val="bg1"/>
              </a:solidFill>
              <a:latin typeface="Poppins" pitchFamily="2" charset="77"/>
              <a:cs typeface="Poppins" pitchFamily="2" charset="77"/>
            </a:endParaRPr>
          </a:p>
        </p:txBody>
      </p:sp>
    </p:spTree>
    <p:extLst>
      <p:ext uri="{BB962C8B-B14F-4D97-AF65-F5344CB8AC3E}">
        <p14:creationId xmlns:p14="http://schemas.microsoft.com/office/powerpoint/2010/main" val="3639297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765293" y="969265"/>
            <a:ext cx="6592352" cy="761881"/>
          </a:xfrm>
        </p:spPr>
        <p:txBody>
          <a:bodyPr>
            <a:noAutofit/>
          </a:bodyPr>
          <a:lstStyle/>
          <a:p>
            <a:r>
              <a:rPr lang="es-PE" sz="1800" b="1" dirty="0">
                <a:solidFill>
                  <a:srgbClr val="002060"/>
                </a:solidFill>
                <a:latin typeface="Poppins" pitchFamily="2" charset="77"/>
                <a:cs typeface="Poppins" pitchFamily="2" charset="77"/>
              </a:rPr>
              <a:t>PROGRAMA FORMATIVO DE LA ESPECIALIDAD TÉCNICA </a:t>
            </a:r>
          </a:p>
        </p:txBody>
      </p:sp>
      <p:sp>
        <p:nvSpPr>
          <p:cNvPr id="3" name="Marcador de contenido 2">
            <a:extLst>
              <a:ext uri="{FF2B5EF4-FFF2-40B4-BE49-F238E27FC236}">
                <a16:creationId xmlns:a16="http://schemas.microsoft.com/office/drawing/2014/main" id="{F67C9CA3-A0F6-6F1E-CB6B-43550926E633}"/>
              </a:ext>
            </a:extLst>
          </p:cNvPr>
          <p:cNvSpPr>
            <a:spLocks noGrp="1"/>
          </p:cNvSpPr>
          <p:nvPr>
            <p:ph idx="1"/>
          </p:nvPr>
        </p:nvSpPr>
        <p:spPr>
          <a:xfrm>
            <a:off x="2174382" y="2040441"/>
            <a:ext cx="5458497" cy="3355414"/>
          </a:xfrm>
        </p:spPr>
        <p:txBody>
          <a:bodyPr>
            <a:normAutofit/>
          </a:bodyPr>
          <a:lstStyle/>
          <a:p>
            <a:pPr marL="0" indent="0" algn="just">
              <a:buNone/>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Contenido:</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Diagnóstico de las demandas de formación del entorno productivo articuladas al desarrollo local</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Perfil del egresado de la especialidad técnica</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Plan de estudios</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Organización del área de EPT</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Itinerario Formativo de la especialidad técnica</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Módulo formativo</a:t>
            </a:r>
            <a:endParaRPr lang="es-PE" sz="1800" b="1" dirty="0">
              <a:effectLst/>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es-PE" sz="1800" b="1" kern="1200" dirty="0">
                <a:effectLst/>
                <a:latin typeface="Calibri" panose="020F0502020204030204" pitchFamily="34" charset="0"/>
                <a:ea typeface="Times New Roman" panose="02020603050405020304" pitchFamily="18" charset="0"/>
                <a:cs typeface="Times New Roman" panose="02020603050405020304" pitchFamily="18" charset="0"/>
              </a:rPr>
              <a:t>Matriz de planificación del módulo formativo</a:t>
            </a:r>
            <a:endParaRPr lang="es-PE" sz="1800" b="1" dirty="0">
              <a:effectLst/>
              <a:latin typeface="Times New Roman" panose="02020603050405020304" pitchFamily="18" charset="0"/>
              <a:ea typeface="Times New Roman" panose="02020603050405020304" pitchFamily="18" charset="0"/>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0"/>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pic>
        <p:nvPicPr>
          <p:cNvPr id="9" name="Imagen 8">
            <a:extLst>
              <a:ext uri="{FF2B5EF4-FFF2-40B4-BE49-F238E27FC236}">
                <a16:creationId xmlns:a16="http://schemas.microsoft.com/office/drawing/2014/main" id="{BFA61189-0DDC-2E2E-7C2F-8D23153FFDE1}"/>
              </a:ext>
            </a:extLst>
          </p:cNvPr>
          <p:cNvPicPr>
            <a:picLocks noChangeAspect="1"/>
          </p:cNvPicPr>
          <p:nvPr/>
        </p:nvPicPr>
        <p:blipFill>
          <a:blip r:embed="rId6"/>
          <a:stretch>
            <a:fillRect/>
          </a:stretch>
        </p:blipFill>
        <p:spPr>
          <a:xfrm>
            <a:off x="8138717" y="1371599"/>
            <a:ext cx="3716097" cy="4661535"/>
          </a:xfrm>
          <a:prstGeom prst="rect">
            <a:avLst/>
          </a:prstGeom>
        </p:spPr>
      </p:pic>
      <p:sp>
        <p:nvSpPr>
          <p:cNvPr id="11" name="CuadroTexto 10">
            <a:extLst>
              <a:ext uri="{FF2B5EF4-FFF2-40B4-BE49-F238E27FC236}">
                <a16:creationId xmlns:a16="http://schemas.microsoft.com/office/drawing/2014/main" id="{AEAC136A-CED7-2877-80D3-51481BA700F8}"/>
              </a:ext>
            </a:extLst>
          </p:cNvPr>
          <p:cNvSpPr txBox="1"/>
          <p:nvPr/>
        </p:nvSpPr>
        <p:spPr>
          <a:xfrm>
            <a:off x="1033434" y="2778134"/>
            <a:ext cx="635110" cy="461665"/>
          </a:xfrm>
          <a:prstGeom prst="rect">
            <a:avLst/>
          </a:prstGeom>
          <a:noFill/>
        </p:spPr>
        <p:txBody>
          <a:bodyPr wrap="none" rtlCol="0">
            <a:spAutoFit/>
          </a:bodyPr>
          <a:lstStyle/>
          <a:p>
            <a:r>
              <a:rPr lang="es-PE" sz="2400" b="1" dirty="0">
                <a:solidFill>
                  <a:srgbClr val="002060"/>
                </a:solidFill>
                <a:latin typeface="Poppins" pitchFamily="2" charset="77"/>
                <a:ea typeface="+mj-ea"/>
                <a:cs typeface="Poppins" pitchFamily="2" charset="77"/>
              </a:rPr>
              <a:t>PEI</a:t>
            </a:r>
          </a:p>
        </p:txBody>
      </p:sp>
      <p:sp>
        <p:nvSpPr>
          <p:cNvPr id="12" name="CuadroTexto 11">
            <a:extLst>
              <a:ext uri="{FF2B5EF4-FFF2-40B4-BE49-F238E27FC236}">
                <a16:creationId xmlns:a16="http://schemas.microsoft.com/office/drawing/2014/main" id="{007EDF81-3AB9-B9A0-1044-419077872C98}"/>
              </a:ext>
            </a:extLst>
          </p:cNvPr>
          <p:cNvSpPr txBox="1"/>
          <p:nvPr/>
        </p:nvSpPr>
        <p:spPr>
          <a:xfrm>
            <a:off x="925344" y="4179265"/>
            <a:ext cx="702436" cy="830997"/>
          </a:xfrm>
          <a:prstGeom prst="rect">
            <a:avLst/>
          </a:prstGeom>
          <a:noFill/>
        </p:spPr>
        <p:txBody>
          <a:bodyPr wrap="none" rtlCol="0">
            <a:spAutoFit/>
          </a:bodyPr>
          <a:lstStyle/>
          <a:p>
            <a:r>
              <a:rPr lang="es-PE" sz="2400" b="1" dirty="0">
                <a:solidFill>
                  <a:srgbClr val="002060"/>
                </a:solidFill>
                <a:latin typeface="Poppins" pitchFamily="2" charset="77"/>
                <a:ea typeface="+mj-ea"/>
                <a:cs typeface="Poppins" pitchFamily="2" charset="77"/>
              </a:rPr>
              <a:t>PCI</a:t>
            </a:r>
          </a:p>
          <a:p>
            <a:r>
              <a:rPr lang="es-PE" sz="2400" b="1" dirty="0">
                <a:solidFill>
                  <a:srgbClr val="002060"/>
                </a:solidFill>
                <a:latin typeface="Poppins" pitchFamily="2" charset="77"/>
                <a:ea typeface="+mj-ea"/>
                <a:cs typeface="Poppins" pitchFamily="2" charset="77"/>
              </a:rPr>
              <a:t>PF</a:t>
            </a:r>
          </a:p>
        </p:txBody>
      </p:sp>
      <p:sp>
        <p:nvSpPr>
          <p:cNvPr id="14" name="Abrir llave 13">
            <a:extLst>
              <a:ext uri="{FF2B5EF4-FFF2-40B4-BE49-F238E27FC236}">
                <a16:creationId xmlns:a16="http://schemas.microsoft.com/office/drawing/2014/main" id="{4A6A7130-D4CF-3C0B-AD7E-F7305CB7D83E}"/>
              </a:ext>
            </a:extLst>
          </p:cNvPr>
          <p:cNvSpPr/>
          <p:nvPr/>
        </p:nvSpPr>
        <p:spPr>
          <a:xfrm>
            <a:off x="1758160" y="2481481"/>
            <a:ext cx="351001" cy="1236667"/>
          </a:xfrm>
          <a:prstGeom prst="leftBrace">
            <a:avLst>
              <a:gd name="adj1" fmla="val 8333"/>
              <a:gd name="adj2" fmla="val 49091"/>
            </a:avLst>
          </a:prstGeom>
          <a:noFill/>
          <a:ln w="19050">
            <a:solidFill>
              <a:srgbClr val="E3041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
        <p:nvSpPr>
          <p:cNvPr id="15" name="Abrir llave 14">
            <a:extLst>
              <a:ext uri="{FF2B5EF4-FFF2-40B4-BE49-F238E27FC236}">
                <a16:creationId xmlns:a16="http://schemas.microsoft.com/office/drawing/2014/main" id="{2B3D50B4-891B-66A2-1158-F2455050786F}"/>
              </a:ext>
            </a:extLst>
          </p:cNvPr>
          <p:cNvSpPr/>
          <p:nvPr/>
        </p:nvSpPr>
        <p:spPr>
          <a:xfrm>
            <a:off x="1745963" y="3879667"/>
            <a:ext cx="351001" cy="1430195"/>
          </a:xfrm>
          <a:prstGeom prst="leftBrace">
            <a:avLst>
              <a:gd name="adj1" fmla="val 8333"/>
              <a:gd name="adj2" fmla="val 49091"/>
            </a:avLst>
          </a:prstGeom>
          <a:noFill/>
          <a:ln w="19050">
            <a:solidFill>
              <a:srgbClr val="E3041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pic>
        <p:nvPicPr>
          <p:cNvPr id="13" name="Imagen 12">
            <a:extLst>
              <a:ext uri="{FF2B5EF4-FFF2-40B4-BE49-F238E27FC236}">
                <a16:creationId xmlns:a16="http://schemas.microsoft.com/office/drawing/2014/main" id="{A5026E4B-F847-41F1-8BFF-4CD8E8B43CD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10288416" y="79138"/>
            <a:ext cx="1065384" cy="642363"/>
          </a:xfrm>
          <a:prstGeom prst="rect">
            <a:avLst/>
          </a:prstGeom>
        </p:spPr>
      </p:pic>
      <p:pic>
        <p:nvPicPr>
          <p:cNvPr id="17" name="Imagen 16">
            <a:extLst>
              <a:ext uri="{FF2B5EF4-FFF2-40B4-BE49-F238E27FC236}">
                <a16:creationId xmlns:a16="http://schemas.microsoft.com/office/drawing/2014/main" id="{E1299ADA-7666-4D2C-8A60-9B3837B2117B}"/>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5206430" y="254842"/>
            <a:ext cx="1779139" cy="429859"/>
          </a:xfrm>
          <a:prstGeom prst="rect">
            <a:avLst/>
          </a:prstGeom>
        </p:spPr>
      </p:pic>
    </p:spTree>
    <p:extLst>
      <p:ext uri="{BB962C8B-B14F-4D97-AF65-F5344CB8AC3E}">
        <p14:creationId xmlns:p14="http://schemas.microsoft.com/office/powerpoint/2010/main" val="41515864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288416" y="79138"/>
            <a:ext cx="1065384" cy="642363"/>
          </a:xfrm>
          <a:prstGeom prst="rect">
            <a:avLst/>
          </a:prstGeom>
        </p:spPr>
      </p:pic>
      <p:sp>
        <p:nvSpPr>
          <p:cNvPr id="7" name="Título 1">
            <a:extLst>
              <a:ext uri="{FF2B5EF4-FFF2-40B4-BE49-F238E27FC236}">
                <a16:creationId xmlns:a16="http://schemas.microsoft.com/office/drawing/2014/main" id="{F1F780A5-0302-495A-9D2D-09D9877E1A38}"/>
              </a:ext>
            </a:extLst>
          </p:cNvPr>
          <p:cNvSpPr txBox="1">
            <a:spLocks/>
          </p:cNvSpPr>
          <p:nvPr/>
        </p:nvSpPr>
        <p:spPr>
          <a:xfrm>
            <a:off x="3123104" y="1031101"/>
            <a:ext cx="4431793" cy="42830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002060"/>
                </a:solidFill>
                <a:latin typeface="Poppins" pitchFamily="2" charset="77"/>
                <a:cs typeface="Poppins" pitchFamily="2" charset="77"/>
              </a:rPr>
              <a:t>Formación Técnica en el MSE SA </a:t>
            </a:r>
            <a:endParaRPr lang="es-PE" sz="2000" b="1" dirty="0">
              <a:solidFill>
                <a:srgbClr val="002060"/>
              </a:solidFill>
              <a:latin typeface="Poppins" pitchFamily="2" charset="77"/>
              <a:cs typeface="Poppins" pitchFamily="2" charset="77"/>
            </a:endParaRPr>
          </a:p>
        </p:txBody>
      </p:sp>
      <p:pic>
        <p:nvPicPr>
          <p:cNvPr id="13" name="Imagen 12">
            <a:extLst>
              <a:ext uri="{FF2B5EF4-FFF2-40B4-BE49-F238E27FC236}">
                <a16:creationId xmlns:a16="http://schemas.microsoft.com/office/drawing/2014/main" id="{514382E7-57FC-496A-A3E3-3B3DBAEA2C1B}"/>
              </a:ext>
            </a:extLst>
          </p:cNvPr>
          <p:cNvPicPr>
            <a:picLocks noChangeAspect="1"/>
          </p:cNvPicPr>
          <p:nvPr/>
        </p:nvPicPr>
        <p:blipFill rotWithShape="1">
          <a:blip r:embed="rId7">
            <a:extLst>
              <a:ext uri="{28A0092B-C50C-407E-A947-70E740481C1C}">
                <a14:useLocalDpi xmlns:a14="http://schemas.microsoft.com/office/drawing/2010/main" val="0"/>
              </a:ext>
            </a:extLst>
          </a:blip>
          <a:srcRect l="9033" t="10294" r="7199" b="25926"/>
          <a:stretch/>
        </p:blipFill>
        <p:spPr>
          <a:xfrm>
            <a:off x="1071291" y="1544715"/>
            <a:ext cx="10049418" cy="5008767"/>
          </a:xfrm>
          <a:prstGeom prst="rect">
            <a:avLst/>
          </a:prstGeom>
          <a:ln>
            <a:solidFill>
              <a:schemeClr val="accent1"/>
            </a:solidFill>
          </a:ln>
          <a:effectLst>
            <a:outerShdw blurRad="292100" dist="139700" dir="2700000" algn="tl" rotWithShape="0">
              <a:srgbClr val="333333">
                <a:alpha val="65000"/>
              </a:srgbClr>
            </a:outerShdw>
          </a:effectLst>
        </p:spPr>
      </p:pic>
      <p:pic>
        <p:nvPicPr>
          <p:cNvPr id="6" name="Imagen 5">
            <a:extLst>
              <a:ext uri="{FF2B5EF4-FFF2-40B4-BE49-F238E27FC236}">
                <a16:creationId xmlns:a16="http://schemas.microsoft.com/office/drawing/2014/main" id="{5006E554-6CBE-444A-A3B0-AEA6748D947D}"/>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085221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sp>
        <p:nvSpPr>
          <p:cNvPr id="7" name="Título 1">
            <a:extLst>
              <a:ext uri="{FF2B5EF4-FFF2-40B4-BE49-F238E27FC236}">
                <a16:creationId xmlns:a16="http://schemas.microsoft.com/office/drawing/2014/main" id="{F1F780A5-0302-495A-9D2D-09D9877E1A38}"/>
              </a:ext>
            </a:extLst>
          </p:cNvPr>
          <p:cNvSpPr txBox="1">
            <a:spLocks/>
          </p:cNvSpPr>
          <p:nvPr/>
        </p:nvSpPr>
        <p:spPr>
          <a:xfrm>
            <a:off x="788277" y="711505"/>
            <a:ext cx="4431793" cy="42830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002060"/>
                </a:solidFill>
                <a:latin typeface="Poppins" pitchFamily="2" charset="77"/>
                <a:cs typeface="Poppins" pitchFamily="2" charset="77"/>
              </a:rPr>
              <a:t>Orientaciones pedagógicas</a:t>
            </a:r>
            <a:endParaRPr lang="es-PE" sz="2000" b="1" dirty="0">
              <a:solidFill>
                <a:srgbClr val="002060"/>
              </a:solidFill>
              <a:latin typeface="Poppins" pitchFamily="2" charset="77"/>
              <a:cs typeface="Poppins" pitchFamily="2" charset="77"/>
            </a:endParaRPr>
          </a:p>
        </p:txBody>
      </p:sp>
      <p:sp>
        <p:nvSpPr>
          <p:cNvPr id="8" name="CuadroTexto 7">
            <a:extLst>
              <a:ext uri="{FF2B5EF4-FFF2-40B4-BE49-F238E27FC236}">
                <a16:creationId xmlns:a16="http://schemas.microsoft.com/office/drawing/2014/main" id="{10202EA5-EB34-4D58-AEC1-216F69DF461F}"/>
              </a:ext>
            </a:extLst>
          </p:cNvPr>
          <p:cNvSpPr txBox="1"/>
          <p:nvPr/>
        </p:nvSpPr>
        <p:spPr>
          <a:xfrm>
            <a:off x="2112164" y="1437791"/>
            <a:ext cx="11098924" cy="1345305"/>
          </a:xfrm>
          <a:prstGeom prst="rect">
            <a:avLst/>
          </a:prstGeom>
          <a:noFill/>
        </p:spPr>
        <p:txBody>
          <a:bodyPr wrap="square">
            <a:spAutoFit/>
          </a:bodyPr>
          <a:lstStyle/>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Orientaciones pedagógicas </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449580">
              <a:lnSpc>
                <a:spcPct val="107000"/>
              </a:lnSpc>
              <a:spcAft>
                <a:spcPts val="200"/>
              </a:spcAft>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Orientaciones para la planificación</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449580">
              <a:lnSpc>
                <a:spcPct val="107000"/>
              </a:lnSpc>
              <a:spcAft>
                <a:spcPts val="200"/>
              </a:spcAft>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Orientaciones para la evaluación formativa</a:t>
            </a:r>
          </a:p>
          <a:p>
            <a:pPr marL="449580">
              <a:lnSpc>
                <a:spcPct val="107000"/>
              </a:lnSpc>
              <a:spcAft>
                <a:spcPts val="200"/>
              </a:spcAft>
            </a:pP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p:txBody>
      </p:sp>
      <p:pic>
        <p:nvPicPr>
          <p:cNvPr id="6" name="Imagen 5">
            <a:extLst>
              <a:ext uri="{FF2B5EF4-FFF2-40B4-BE49-F238E27FC236}">
                <a16:creationId xmlns:a16="http://schemas.microsoft.com/office/drawing/2014/main" id="{397F68A9-4976-4FD9-A4BF-5B2FC8BB5903}"/>
              </a:ext>
            </a:extLst>
          </p:cNvPr>
          <p:cNvPicPr>
            <a:picLocks noChangeAspect="1"/>
          </p:cNvPicPr>
          <p:nvPr/>
        </p:nvPicPr>
        <p:blipFill>
          <a:blip r:embed="rId6"/>
          <a:stretch>
            <a:fillRect/>
          </a:stretch>
        </p:blipFill>
        <p:spPr>
          <a:xfrm>
            <a:off x="1382009" y="2766704"/>
            <a:ext cx="3909848" cy="2616402"/>
          </a:xfrm>
          <a:prstGeom prst="rect">
            <a:avLst/>
          </a:prstGeom>
        </p:spPr>
      </p:pic>
      <p:sp>
        <p:nvSpPr>
          <p:cNvPr id="9" name="CuadroTexto 8">
            <a:extLst>
              <a:ext uri="{FF2B5EF4-FFF2-40B4-BE49-F238E27FC236}">
                <a16:creationId xmlns:a16="http://schemas.microsoft.com/office/drawing/2014/main" id="{76AAC51B-8EFA-4EA8-BC48-2EFBC4426C10}"/>
              </a:ext>
            </a:extLst>
          </p:cNvPr>
          <p:cNvSpPr txBox="1"/>
          <p:nvPr/>
        </p:nvSpPr>
        <p:spPr>
          <a:xfrm>
            <a:off x="5291857" y="3510630"/>
            <a:ext cx="6433745" cy="1294009"/>
          </a:xfrm>
          <a:prstGeom prst="rect">
            <a:avLst/>
          </a:prstGeom>
          <a:noFill/>
        </p:spPr>
        <p:txBody>
          <a:bodyPr wrap="square">
            <a:spAutoFit/>
          </a:bodyPr>
          <a:lstStyle/>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Desarrollo de la tutoría y orientación educativa (</a:t>
            </a:r>
            <a:r>
              <a:rPr lang="es-PE" sz="1800" i="1" dirty="0">
                <a:solidFill>
                  <a:srgbClr val="002060"/>
                </a:solidFill>
                <a:effectLst/>
                <a:latin typeface="Poppins" panose="00000500000000000000" pitchFamily="2" charset="0"/>
                <a:ea typeface="Calibri" panose="020F0502020204030204" pitchFamily="34" charset="0"/>
                <a:cs typeface="Poppins" panose="00000500000000000000" pitchFamily="2" charset="0"/>
              </a:rPr>
              <a:t>Tutoría personalizada, Tutoría de entrada y salida</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El proceso de evaluación de los aprendizajes (qué evaluar y para qué evaluar) </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p:txBody>
      </p:sp>
      <p:pic>
        <p:nvPicPr>
          <p:cNvPr id="10" name="Imagen 9">
            <a:extLst>
              <a:ext uri="{FF2B5EF4-FFF2-40B4-BE49-F238E27FC236}">
                <a16:creationId xmlns:a16="http://schemas.microsoft.com/office/drawing/2014/main" id="{FA1D3C34-40E3-409C-94CA-366CB47D326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098792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30725"/>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55496" y="215991"/>
            <a:ext cx="2140434" cy="429859"/>
          </a:xfrm>
          <a:prstGeom prst="rect">
            <a:avLst/>
          </a:prstGeom>
        </p:spPr>
      </p:pic>
      <p:pic>
        <p:nvPicPr>
          <p:cNvPr id="7" name="Imagen 6">
            <a:extLst>
              <a:ext uri="{FF2B5EF4-FFF2-40B4-BE49-F238E27FC236}">
                <a16:creationId xmlns:a16="http://schemas.microsoft.com/office/drawing/2014/main" id="{A97A4EBE-6AAA-05D1-E352-17EFDBB3253F}"/>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288416" y="79138"/>
            <a:ext cx="1065384" cy="642363"/>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158816" y="843466"/>
            <a:ext cx="11659373" cy="34507"/>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E6110CD7-0151-A978-E5CE-6E6032F5D5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4657" y="173163"/>
            <a:ext cx="2061273" cy="454311"/>
          </a:xfrm>
          <a:prstGeom prst="rect">
            <a:avLst/>
          </a:prstGeom>
        </p:spPr>
      </p:pic>
      <p:sp>
        <p:nvSpPr>
          <p:cNvPr id="29" name="object 11"/>
          <p:cNvSpPr txBox="1"/>
          <p:nvPr/>
        </p:nvSpPr>
        <p:spPr>
          <a:xfrm>
            <a:off x="5329646" y="6364598"/>
            <a:ext cx="1850000" cy="177036"/>
          </a:xfrm>
          <a:prstGeom prst="rect">
            <a:avLst/>
          </a:prstGeom>
        </p:spPr>
        <p:txBody>
          <a:bodyPr vert="horz" wrap="square" lIns="0" tIns="12700" rIns="0" bIns="0" rtlCol="0">
            <a:spAutoFit/>
          </a:bodyPr>
          <a:lstStyle/>
          <a:p>
            <a:pPr marL="12702" marR="5080" algn="r">
              <a:spcBef>
                <a:spcPts val="100"/>
              </a:spcBef>
            </a:pPr>
            <a:r>
              <a:rPr lang="es-ES" sz="1067" b="1" dirty="0">
                <a:latin typeface="Nunito" pitchFamily="2" charset="77"/>
                <a:cs typeface="Calibri"/>
              </a:rPr>
              <a:t>RM N° 204-2021-MINEDU</a:t>
            </a:r>
            <a:endParaRPr sz="1067" dirty="0">
              <a:latin typeface="Nunito" pitchFamily="2" charset="77"/>
              <a:cs typeface="Calibri"/>
            </a:endParaRPr>
          </a:p>
        </p:txBody>
      </p:sp>
      <p:sp>
        <p:nvSpPr>
          <p:cNvPr id="30" name="Subtítulo 2"/>
          <p:cNvSpPr txBox="1">
            <a:spLocks/>
          </p:cNvSpPr>
          <p:nvPr/>
        </p:nvSpPr>
        <p:spPr>
          <a:xfrm>
            <a:off x="1622350" y="911163"/>
            <a:ext cx="7414592" cy="328488"/>
          </a:xfrm>
          <a:prstGeom prst="rect">
            <a:avLst/>
          </a:prstGeom>
          <a:ln>
            <a:solidFill>
              <a:schemeClr val="accent1">
                <a:lumMod val="75000"/>
              </a:schemeClr>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1800" b="1" dirty="0">
                <a:solidFill>
                  <a:srgbClr val="002060"/>
                </a:solidFill>
                <a:latin typeface="Poppins" panose="00000500000000000000" pitchFamily="2" charset="0"/>
                <a:cs typeface="Poppins" panose="00000500000000000000" pitchFamily="2" charset="0"/>
              </a:rPr>
              <a:t>¿Como se elabora el Plan de Formación en el MSE SA?</a:t>
            </a:r>
            <a:endParaRPr lang="en-US" sz="1800" dirty="0">
              <a:solidFill>
                <a:srgbClr val="002060"/>
              </a:solidFill>
              <a:latin typeface="Poppins" panose="00000500000000000000" pitchFamily="2" charset="0"/>
              <a:cs typeface="Poppins" panose="00000500000000000000" pitchFamily="2" charset="0"/>
            </a:endParaRPr>
          </a:p>
        </p:txBody>
      </p:sp>
      <p:graphicFrame>
        <p:nvGraphicFramePr>
          <p:cNvPr id="11" name="Diagrama 10">
            <a:extLst>
              <a:ext uri="{FF2B5EF4-FFF2-40B4-BE49-F238E27FC236}">
                <a16:creationId xmlns:a16="http://schemas.microsoft.com/office/drawing/2014/main" id="{84DC10B3-76B7-444D-9F60-F63A23011FDF}"/>
              </a:ext>
            </a:extLst>
          </p:cNvPr>
          <p:cNvGraphicFramePr/>
          <p:nvPr>
            <p:extLst>
              <p:ext uri="{D42A27DB-BD31-4B8C-83A1-F6EECF244321}">
                <p14:modId xmlns:p14="http://schemas.microsoft.com/office/powerpoint/2010/main" val="2355045277"/>
              </p:ext>
            </p:extLst>
          </p:nvPr>
        </p:nvGraphicFramePr>
        <p:xfrm>
          <a:off x="464831" y="1882612"/>
          <a:ext cx="11047341" cy="412030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6891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sp>
        <p:nvSpPr>
          <p:cNvPr id="7" name="Título 1">
            <a:extLst>
              <a:ext uri="{FF2B5EF4-FFF2-40B4-BE49-F238E27FC236}">
                <a16:creationId xmlns:a16="http://schemas.microsoft.com/office/drawing/2014/main" id="{F1F780A5-0302-495A-9D2D-09D9877E1A38}"/>
              </a:ext>
            </a:extLst>
          </p:cNvPr>
          <p:cNvSpPr txBox="1">
            <a:spLocks/>
          </p:cNvSpPr>
          <p:nvPr/>
        </p:nvSpPr>
        <p:spPr>
          <a:xfrm>
            <a:off x="788277" y="711505"/>
            <a:ext cx="4431793" cy="42830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002060"/>
                </a:solidFill>
                <a:latin typeface="Poppins" pitchFamily="2" charset="77"/>
                <a:cs typeface="Poppins" pitchFamily="2" charset="77"/>
              </a:rPr>
              <a:t>Orientaciones pedagógicas</a:t>
            </a:r>
            <a:endParaRPr lang="es-PE" sz="2000" b="1" dirty="0">
              <a:solidFill>
                <a:srgbClr val="002060"/>
              </a:solidFill>
              <a:latin typeface="Poppins" pitchFamily="2" charset="77"/>
              <a:cs typeface="Poppins" pitchFamily="2" charset="77"/>
            </a:endParaRPr>
          </a:p>
        </p:txBody>
      </p:sp>
      <p:sp>
        <p:nvSpPr>
          <p:cNvPr id="9" name="CuadroTexto 8">
            <a:extLst>
              <a:ext uri="{FF2B5EF4-FFF2-40B4-BE49-F238E27FC236}">
                <a16:creationId xmlns:a16="http://schemas.microsoft.com/office/drawing/2014/main" id="{7D0DCE82-6E6F-472D-B722-F945B6CCD5C1}"/>
              </a:ext>
            </a:extLst>
          </p:cNvPr>
          <p:cNvSpPr txBox="1"/>
          <p:nvPr/>
        </p:nvSpPr>
        <p:spPr>
          <a:xfrm>
            <a:off x="593837" y="1725621"/>
            <a:ext cx="6138039" cy="2530757"/>
          </a:xfrm>
          <a:prstGeom prst="rect">
            <a:avLst/>
          </a:prstGeom>
          <a:noFill/>
        </p:spPr>
        <p:txBody>
          <a:bodyPr wrap="square">
            <a:spAutoFit/>
          </a:bodyPr>
          <a:lstStyle/>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Desarrollo de competencias en dos espacios formativos (MSEF – CRFA)</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Aprendizaje basado en la investigación y emprendimiento</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Desarrollo de las estrategias pedagógicas del MSE SA en los dos espacios formativos</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800" dirty="0">
                <a:solidFill>
                  <a:srgbClr val="002060"/>
                </a:solidFill>
                <a:effectLst/>
                <a:latin typeface="Poppins" panose="00000500000000000000" pitchFamily="2" charset="0"/>
                <a:ea typeface="Calibri" panose="020F0502020204030204" pitchFamily="34" charset="0"/>
                <a:cs typeface="Poppins" panose="00000500000000000000" pitchFamily="2" charset="0"/>
              </a:rPr>
              <a:t>Desarrollo de aprendizajes con participación de la familia y comunidad </a:t>
            </a:r>
            <a:endParaRPr lang="es-ES" sz="180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p:txBody>
      </p:sp>
      <p:sp>
        <p:nvSpPr>
          <p:cNvPr id="10" name="object 13">
            <a:extLst>
              <a:ext uri="{FF2B5EF4-FFF2-40B4-BE49-F238E27FC236}">
                <a16:creationId xmlns:a16="http://schemas.microsoft.com/office/drawing/2014/main" id="{A0D4167E-3314-4F0B-9148-DD76F25433E1}"/>
              </a:ext>
            </a:extLst>
          </p:cNvPr>
          <p:cNvSpPr txBox="1"/>
          <p:nvPr/>
        </p:nvSpPr>
        <p:spPr>
          <a:xfrm>
            <a:off x="527253" y="5366153"/>
            <a:ext cx="11137494" cy="411010"/>
          </a:xfrm>
          <a:prstGeom prst="rect">
            <a:avLst/>
          </a:prstGeom>
          <a:solidFill>
            <a:srgbClr val="F1F1F1"/>
          </a:solidFill>
          <a:ln w="19050">
            <a:solidFill>
              <a:srgbClr val="8496AF"/>
            </a:solidFill>
          </a:ln>
        </p:spPr>
        <p:txBody>
          <a:bodyPr vert="horz" wrap="square" lIns="0" tIns="41275" rIns="0" bIns="0" rtlCol="0">
            <a:spAutoFit/>
          </a:bodyPr>
          <a:lstStyle/>
          <a:p>
            <a:pPr marL="90805" algn="just">
              <a:lnSpc>
                <a:spcPct val="100000"/>
              </a:lnSpc>
              <a:spcBef>
                <a:spcPts val="325"/>
              </a:spcBef>
            </a:pPr>
            <a:r>
              <a:rPr lang="es-ES" sz="1200" i="1" spc="-45" dirty="0">
                <a:solidFill>
                  <a:srgbClr val="2E5496"/>
                </a:solidFill>
                <a:latin typeface="Poppins" panose="00000500000000000000" pitchFamily="2" charset="0"/>
                <a:cs typeface="Poppins" panose="00000500000000000000" pitchFamily="2" charset="0"/>
              </a:rPr>
              <a:t>El CRFA</a:t>
            </a:r>
            <a:r>
              <a:rPr sz="1200" i="1" spc="-4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debe</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plantear</a:t>
            </a:r>
            <a:r>
              <a:rPr sz="1200" i="1" spc="-3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el</a:t>
            </a:r>
            <a:r>
              <a:rPr sz="1200" i="1" spc="-2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“cómo</a:t>
            </a:r>
            <a:r>
              <a:rPr sz="1200" i="1" spc="-5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enseñar"</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y</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el</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“cómo</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aprenden</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los</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estudiantes”,</a:t>
            </a:r>
            <a:r>
              <a:rPr sz="1200" i="1" spc="-1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que</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constituye</a:t>
            </a:r>
            <a:r>
              <a:rPr sz="1200" i="1" spc="-1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un</a:t>
            </a:r>
            <a:r>
              <a:rPr sz="1200" i="1" spc="-4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conjunto</a:t>
            </a:r>
            <a:r>
              <a:rPr sz="1200" i="1" spc="-35" dirty="0">
                <a:solidFill>
                  <a:srgbClr val="2E5496"/>
                </a:solidFill>
                <a:latin typeface="Poppins" panose="00000500000000000000" pitchFamily="2" charset="0"/>
                <a:cs typeface="Poppins" panose="00000500000000000000" pitchFamily="2" charset="0"/>
              </a:rPr>
              <a:t> </a:t>
            </a:r>
            <a:r>
              <a:rPr sz="1200" i="1" spc="-25" dirty="0">
                <a:solidFill>
                  <a:srgbClr val="2E5496"/>
                </a:solidFill>
                <a:latin typeface="Poppins" panose="00000500000000000000" pitchFamily="2" charset="0"/>
                <a:cs typeface="Poppins" panose="00000500000000000000" pitchFamily="2" charset="0"/>
              </a:rPr>
              <a:t>de</a:t>
            </a:r>
            <a:r>
              <a:rPr lang="es-ES" sz="1200" i="1" spc="-25" dirty="0">
                <a:solidFill>
                  <a:srgbClr val="2E5496"/>
                </a:solidFill>
                <a:latin typeface="Poppins" panose="00000500000000000000" pitchFamily="2" charset="0"/>
                <a:cs typeface="Poppins" panose="00000500000000000000" pitchFamily="2" charset="0"/>
              </a:rPr>
              <a:t> </a:t>
            </a:r>
            <a:r>
              <a:rPr sz="1200" i="1" dirty="0" err="1">
                <a:solidFill>
                  <a:srgbClr val="2E5496"/>
                </a:solidFill>
                <a:latin typeface="Poppins" panose="00000500000000000000" pitchFamily="2" charset="0"/>
                <a:cs typeface="Poppins" panose="00000500000000000000" pitchFamily="2" charset="0"/>
              </a:rPr>
              <a:t>medidas</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importantes</a:t>
            </a:r>
            <a:r>
              <a:rPr sz="1200" i="1" spc="-2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que</a:t>
            </a:r>
            <a:r>
              <a:rPr sz="1200" i="1" spc="-5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contribuirán</a:t>
            </a:r>
            <a:r>
              <a:rPr sz="1200" i="1" spc="-4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a</a:t>
            </a:r>
            <a:r>
              <a:rPr sz="1200" i="1" spc="-4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hacer</a:t>
            </a:r>
            <a:r>
              <a:rPr sz="1200" i="1" spc="-5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posible</a:t>
            </a:r>
            <a:r>
              <a:rPr sz="1200" i="1" spc="-4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el</a:t>
            </a:r>
            <a:r>
              <a:rPr sz="1200" i="1" spc="-3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desarrollo</a:t>
            </a:r>
            <a:r>
              <a:rPr sz="1200" i="1" spc="-50"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de</a:t>
            </a:r>
            <a:r>
              <a:rPr sz="1200" i="1" spc="-45" dirty="0">
                <a:solidFill>
                  <a:srgbClr val="2E5496"/>
                </a:solidFill>
                <a:latin typeface="Poppins" panose="00000500000000000000" pitchFamily="2" charset="0"/>
                <a:cs typeface="Poppins" panose="00000500000000000000" pitchFamily="2" charset="0"/>
              </a:rPr>
              <a:t> </a:t>
            </a:r>
            <a:r>
              <a:rPr sz="1200" i="1" dirty="0">
                <a:solidFill>
                  <a:srgbClr val="2E5496"/>
                </a:solidFill>
                <a:latin typeface="Poppins" panose="00000500000000000000" pitchFamily="2" charset="0"/>
                <a:cs typeface="Poppins" panose="00000500000000000000" pitchFamily="2" charset="0"/>
              </a:rPr>
              <a:t>sus</a:t>
            </a:r>
            <a:r>
              <a:rPr sz="1200" i="1" spc="-45" dirty="0">
                <a:solidFill>
                  <a:srgbClr val="2E5496"/>
                </a:solidFill>
                <a:latin typeface="Poppins" panose="00000500000000000000" pitchFamily="2" charset="0"/>
                <a:cs typeface="Poppins" panose="00000500000000000000" pitchFamily="2" charset="0"/>
              </a:rPr>
              <a:t> </a:t>
            </a:r>
            <a:r>
              <a:rPr sz="1200" i="1" spc="-10" dirty="0" err="1">
                <a:solidFill>
                  <a:srgbClr val="2E5496"/>
                </a:solidFill>
                <a:latin typeface="Poppins" panose="00000500000000000000" pitchFamily="2" charset="0"/>
                <a:cs typeface="Poppins" panose="00000500000000000000" pitchFamily="2" charset="0"/>
              </a:rPr>
              <a:t>inten</a:t>
            </a:r>
            <a:r>
              <a:rPr lang="es-ES" sz="1200" i="1" spc="-10" dirty="0">
                <a:solidFill>
                  <a:srgbClr val="2E5496"/>
                </a:solidFill>
                <a:latin typeface="Poppins" panose="00000500000000000000" pitchFamily="2" charset="0"/>
                <a:cs typeface="Poppins" panose="00000500000000000000" pitchFamily="2" charset="0"/>
              </a:rPr>
              <a:t>c</a:t>
            </a:r>
            <a:r>
              <a:rPr sz="1200" i="1" spc="-10" dirty="0" err="1">
                <a:solidFill>
                  <a:srgbClr val="2E5496"/>
                </a:solidFill>
                <a:latin typeface="Poppins" panose="00000500000000000000" pitchFamily="2" charset="0"/>
                <a:cs typeface="Poppins" panose="00000500000000000000" pitchFamily="2" charset="0"/>
              </a:rPr>
              <a:t>iones</a:t>
            </a:r>
            <a:r>
              <a:rPr sz="1200" i="1" spc="-30" dirty="0">
                <a:solidFill>
                  <a:srgbClr val="2E5496"/>
                </a:solidFill>
                <a:latin typeface="Poppins" panose="00000500000000000000" pitchFamily="2" charset="0"/>
                <a:cs typeface="Poppins" panose="00000500000000000000" pitchFamily="2" charset="0"/>
              </a:rPr>
              <a:t> </a:t>
            </a:r>
            <a:r>
              <a:rPr sz="1200" i="1" spc="-10" dirty="0" err="1">
                <a:solidFill>
                  <a:srgbClr val="2E5496"/>
                </a:solidFill>
                <a:latin typeface="Poppins" panose="00000500000000000000" pitchFamily="2" charset="0"/>
                <a:cs typeface="Poppins" panose="00000500000000000000" pitchFamily="2" charset="0"/>
              </a:rPr>
              <a:t>educativas</a:t>
            </a:r>
            <a:r>
              <a:rPr lang="es-ES" sz="1200" i="1" spc="-10" dirty="0">
                <a:solidFill>
                  <a:srgbClr val="2E5496"/>
                </a:solidFill>
                <a:latin typeface="Poppins" panose="00000500000000000000" pitchFamily="2" charset="0"/>
                <a:cs typeface="Poppins" panose="00000500000000000000" pitchFamily="2" charset="0"/>
              </a:rPr>
              <a:t>, teniendo en cuneta la dinámica de la alternancia. </a:t>
            </a:r>
            <a:endParaRPr sz="1200" dirty="0">
              <a:latin typeface="Poppins" panose="00000500000000000000" pitchFamily="2" charset="0"/>
              <a:cs typeface="Poppins" panose="00000500000000000000" pitchFamily="2" charset="0"/>
            </a:endParaRPr>
          </a:p>
        </p:txBody>
      </p:sp>
      <p:pic>
        <p:nvPicPr>
          <p:cNvPr id="11" name="Imagen 10">
            <a:extLst>
              <a:ext uri="{FF2B5EF4-FFF2-40B4-BE49-F238E27FC236}">
                <a16:creationId xmlns:a16="http://schemas.microsoft.com/office/drawing/2014/main" id="{76112D0A-C370-42B9-9DE8-97A374CBDF9C}"/>
              </a:ext>
            </a:extLst>
          </p:cNvPr>
          <p:cNvPicPr>
            <a:picLocks noChangeAspect="1"/>
          </p:cNvPicPr>
          <p:nvPr/>
        </p:nvPicPr>
        <p:blipFill>
          <a:blip r:embed="rId6"/>
          <a:stretch>
            <a:fillRect/>
          </a:stretch>
        </p:blipFill>
        <p:spPr>
          <a:xfrm>
            <a:off x="6542690" y="721500"/>
            <a:ext cx="5502164" cy="4496885"/>
          </a:xfrm>
          <a:prstGeom prst="rect">
            <a:avLst/>
          </a:prstGeom>
        </p:spPr>
      </p:pic>
      <p:pic>
        <p:nvPicPr>
          <p:cNvPr id="8" name="Imagen 7">
            <a:extLst>
              <a:ext uri="{FF2B5EF4-FFF2-40B4-BE49-F238E27FC236}">
                <a16:creationId xmlns:a16="http://schemas.microsoft.com/office/drawing/2014/main" id="{42EC0826-A8D9-4E96-824E-C074A136AEFE}"/>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747729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5" name="Imagen 4">
            <a:extLst>
              <a:ext uri="{FF2B5EF4-FFF2-40B4-BE49-F238E27FC236}">
                <a16:creationId xmlns:a16="http://schemas.microsoft.com/office/drawing/2014/main" id="{144AED1E-3A74-43F2-958D-D62B40442A1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sp>
        <p:nvSpPr>
          <p:cNvPr id="6" name="CuadroTexto 5">
            <a:extLst>
              <a:ext uri="{FF2B5EF4-FFF2-40B4-BE49-F238E27FC236}">
                <a16:creationId xmlns:a16="http://schemas.microsoft.com/office/drawing/2014/main" id="{1402A2EC-7D2C-4EE4-8C9A-E2D9377BF6BF}"/>
              </a:ext>
            </a:extLst>
          </p:cNvPr>
          <p:cNvSpPr txBox="1"/>
          <p:nvPr/>
        </p:nvSpPr>
        <p:spPr>
          <a:xfrm>
            <a:off x="6201616" y="4278161"/>
            <a:ext cx="4955116" cy="1754326"/>
          </a:xfrm>
          <a:prstGeom prst="rect">
            <a:avLst/>
          </a:prstGeom>
          <a:noFill/>
        </p:spPr>
        <p:txBody>
          <a:bodyPr wrap="square">
            <a:spAutoFit/>
          </a:bodyPr>
          <a:lstStyle/>
          <a:p>
            <a:r>
              <a:rPr lang="es-ES" sz="1800" b="0" i="0" u="none" strike="noStrike" baseline="0" dirty="0">
                <a:solidFill>
                  <a:srgbClr val="000000"/>
                </a:solidFill>
                <a:latin typeface="Poppins" panose="00000500000000000000" pitchFamily="2" charset="0"/>
                <a:cs typeface="Poppins" panose="00000500000000000000" pitchFamily="2" charset="0"/>
              </a:rPr>
              <a:t>Es elaborada de manera colegiada entre las y los docentes, y liderada por la directora o el director del CRFA. Esta matriz es revisada de manera constante en el balance semanal y se actualiza anualmente. </a:t>
            </a:r>
            <a:endParaRPr lang="es-PE" dirty="0">
              <a:latin typeface="Poppins" panose="00000500000000000000" pitchFamily="2" charset="0"/>
              <a:cs typeface="Poppins" panose="00000500000000000000" pitchFamily="2" charset="0"/>
            </a:endParaRPr>
          </a:p>
        </p:txBody>
      </p:sp>
      <p:sp>
        <p:nvSpPr>
          <p:cNvPr id="7" name="Título 1">
            <a:extLst>
              <a:ext uri="{FF2B5EF4-FFF2-40B4-BE49-F238E27FC236}">
                <a16:creationId xmlns:a16="http://schemas.microsoft.com/office/drawing/2014/main" id="{F1F780A5-0302-495A-9D2D-09D9877E1A38}"/>
              </a:ext>
            </a:extLst>
          </p:cNvPr>
          <p:cNvSpPr txBox="1">
            <a:spLocks/>
          </p:cNvSpPr>
          <p:nvPr/>
        </p:nvSpPr>
        <p:spPr>
          <a:xfrm>
            <a:off x="788277" y="711504"/>
            <a:ext cx="10988564" cy="64236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000" b="1" dirty="0">
                <a:solidFill>
                  <a:srgbClr val="002060"/>
                </a:solidFill>
                <a:latin typeface="Poppins" pitchFamily="2" charset="77"/>
                <a:cs typeface="Poppins" pitchFamily="2" charset="77"/>
              </a:rPr>
              <a:t>Seguimiento y Evaluación del Plan de Formación en el MSE SA y su implementación</a:t>
            </a:r>
            <a:endParaRPr lang="es-PE" sz="2000" b="1" dirty="0">
              <a:solidFill>
                <a:srgbClr val="002060"/>
              </a:solidFill>
              <a:latin typeface="Poppins" pitchFamily="2" charset="77"/>
              <a:cs typeface="Poppins" pitchFamily="2" charset="77"/>
            </a:endParaRPr>
          </a:p>
        </p:txBody>
      </p:sp>
      <p:sp>
        <p:nvSpPr>
          <p:cNvPr id="9" name="CuadroTexto 8">
            <a:extLst>
              <a:ext uri="{FF2B5EF4-FFF2-40B4-BE49-F238E27FC236}">
                <a16:creationId xmlns:a16="http://schemas.microsoft.com/office/drawing/2014/main" id="{6FF76DDA-405E-4C77-BD77-B885CD9DAA48}"/>
              </a:ext>
            </a:extLst>
          </p:cNvPr>
          <p:cNvSpPr txBox="1"/>
          <p:nvPr/>
        </p:nvSpPr>
        <p:spPr>
          <a:xfrm>
            <a:off x="788277" y="1046021"/>
            <a:ext cx="5307723" cy="2308324"/>
          </a:xfrm>
          <a:prstGeom prst="rect">
            <a:avLst/>
          </a:prstGeom>
          <a:noFill/>
        </p:spPr>
        <p:txBody>
          <a:bodyPr wrap="square">
            <a:spAutoFit/>
          </a:bodyPr>
          <a:lstStyle/>
          <a:p>
            <a:pPr algn="l"/>
            <a:endParaRPr lang="es-PE" sz="1600" b="0" i="0" u="none" strike="noStrike" baseline="0" dirty="0">
              <a:solidFill>
                <a:srgbClr val="000000"/>
              </a:solidFill>
              <a:latin typeface="Poppins" panose="00000500000000000000" pitchFamily="2" charset="0"/>
              <a:cs typeface="Poppins" panose="00000500000000000000" pitchFamily="2" charset="0"/>
            </a:endParaRPr>
          </a:p>
          <a:p>
            <a:pPr algn="just"/>
            <a:r>
              <a:rPr lang="es-ES" sz="1600" b="0" i="0" u="none" strike="noStrike" baseline="0" dirty="0">
                <a:latin typeface="Poppins" panose="00000500000000000000" pitchFamily="2" charset="0"/>
                <a:cs typeface="Poppins" panose="00000500000000000000" pitchFamily="2" charset="0"/>
              </a:rPr>
              <a:t>El seguimiento y evaluación son procesos que permiten obtener información para la toma de decisiones oportunas para la consiguiente mejora del PCI/ PF y su implementación. Estos no son procesos independientes de la propia implementación del PF y deben ser entendidos como oportunidades para revisar lo que se hace, pensando en lo que se podría cambiar. </a:t>
            </a:r>
            <a:endParaRPr lang="es-PE" sz="1600" dirty="0">
              <a:latin typeface="Poppins" panose="00000500000000000000" pitchFamily="2" charset="0"/>
              <a:cs typeface="Poppins" panose="00000500000000000000" pitchFamily="2" charset="0"/>
            </a:endParaRPr>
          </a:p>
        </p:txBody>
      </p:sp>
      <p:pic>
        <p:nvPicPr>
          <p:cNvPr id="10" name="Imagen 9" descr="Vectores e ilustraciones de Profesora dibujo para descargar gratis | Freepik">
            <a:extLst>
              <a:ext uri="{FF2B5EF4-FFF2-40B4-BE49-F238E27FC236}">
                <a16:creationId xmlns:a16="http://schemas.microsoft.com/office/drawing/2014/main" id="{962B6768-601F-4B95-833E-CC420E4B1680}"/>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1702676"/>
            <a:ext cx="4243220" cy="2020702"/>
          </a:xfrm>
          <a:prstGeom prst="rect">
            <a:avLst/>
          </a:prstGeom>
          <a:noFill/>
          <a:ln>
            <a:noFill/>
          </a:ln>
        </p:spPr>
      </p:pic>
      <p:sp>
        <p:nvSpPr>
          <p:cNvPr id="8" name="Rectángulo: esquinas redondeadas 7">
            <a:extLst>
              <a:ext uri="{FF2B5EF4-FFF2-40B4-BE49-F238E27FC236}">
                <a16:creationId xmlns:a16="http://schemas.microsoft.com/office/drawing/2014/main" id="{83AC0BF9-87D2-4858-B3C1-364B6E8AC445}"/>
              </a:ext>
            </a:extLst>
          </p:cNvPr>
          <p:cNvSpPr/>
          <p:nvPr/>
        </p:nvSpPr>
        <p:spPr>
          <a:xfrm>
            <a:off x="1035268" y="4006081"/>
            <a:ext cx="4498429" cy="2042734"/>
          </a:xfrm>
          <a:prstGeom prst="roundRect">
            <a:avLst>
              <a:gd name="adj" fmla="val 10000"/>
            </a:avLst>
          </a:prstGeom>
          <a:blipFill rotWithShape="1">
            <a:blip r:embed="rId7"/>
            <a:srcRect/>
            <a:stretch>
              <a:fillRect t="-34000" b="-34000"/>
            </a:stretch>
          </a:blipFill>
        </p:spPr>
        <p:style>
          <a:lnRef idx="2">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txBody>
          <a:bodyPr/>
          <a:lstStyle/>
          <a:p>
            <a:endParaRPr lang="es-PE" dirty="0"/>
          </a:p>
        </p:txBody>
      </p:sp>
      <p:pic>
        <p:nvPicPr>
          <p:cNvPr id="11" name="Imagen 10">
            <a:extLst>
              <a:ext uri="{FF2B5EF4-FFF2-40B4-BE49-F238E27FC236}">
                <a16:creationId xmlns:a16="http://schemas.microsoft.com/office/drawing/2014/main" id="{8E187AC5-4F81-44EE-A700-43E41CDA2D6E}"/>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6908207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9" name="Imagen 8">
            <a:extLst>
              <a:ext uri="{FF2B5EF4-FFF2-40B4-BE49-F238E27FC236}">
                <a16:creationId xmlns:a16="http://schemas.microsoft.com/office/drawing/2014/main" id="{DDE8C1DF-2EC0-460F-98AB-A807A3E145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3252" y="2357437"/>
            <a:ext cx="2143125" cy="2143125"/>
          </a:xfrm>
          <a:prstGeom prst="rect">
            <a:avLst/>
          </a:prstGeom>
        </p:spPr>
      </p:pic>
      <p:pic>
        <p:nvPicPr>
          <p:cNvPr id="6" name="Google Shape;125;p4">
            <a:extLst>
              <a:ext uri="{FF2B5EF4-FFF2-40B4-BE49-F238E27FC236}">
                <a16:creationId xmlns:a16="http://schemas.microsoft.com/office/drawing/2014/main" id="{F24C4159-F0EE-4B78-9F30-E20AAD97125D}"/>
              </a:ext>
            </a:extLst>
          </p:cNvPr>
          <p:cNvPicPr preferRelativeResize="0"/>
          <p:nvPr/>
        </p:nvPicPr>
        <p:blipFill>
          <a:blip r:embed="rId4">
            <a:alphaModFix/>
          </a:blip>
          <a:stretch>
            <a:fillRect/>
          </a:stretch>
        </p:blipFill>
        <p:spPr>
          <a:xfrm>
            <a:off x="10288426" y="48337"/>
            <a:ext cx="1065375" cy="703988"/>
          </a:xfrm>
          <a:prstGeom prst="rect">
            <a:avLst/>
          </a:prstGeom>
          <a:noFill/>
          <a:ln>
            <a:noFill/>
          </a:ln>
        </p:spPr>
      </p:pic>
      <p:pic>
        <p:nvPicPr>
          <p:cNvPr id="10" name="Google Shape;126;p4">
            <a:extLst>
              <a:ext uri="{FF2B5EF4-FFF2-40B4-BE49-F238E27FC236}">
                <a16:creationId xmlns:a16="http://schemas.microsoft.com/office/drawing/2014/main" id="{26CAF2D7-A03F-482F-B32E-3F4C41295703}"/>
              </a:ext>
            </a:extLst>
          </p:cNvPr>
          <p:cNvPicPr preferRelativeResize="0"/>
          <p:nvPr/>
        </p:nvPicPr>
        <p:blipFill rotWithShape="1">
          <a:blip r:embed="rId5">
            <a:alphaModFix/>
          </a:blip>
          <a:srcRect/>
          <a:stretch/>
        </p:blipFill>
        <p:spPr>
          <a:xfrm>
            <a:off x="734657" y="173176"/>
            <a:ext cx="2061275" cy="454311"/>
          </a:xfrm>
          <a:prstGeom prst="rect">
            <a:avLst/>
          </a:prstGeom>
          <a:noFill/>
          <a:ln>
            <a:noFill/>
          </a:ln>
        </p:spPr>
      </p:pic>
      <p:pic>
        <p:nvPicPr>
          <p:cNvPr id="11" name="Imagen 10">
            <a:extLst>
              <a:ext uri="{FF2B5EF4-FFF2-40B4-BE49-F238E27FC236}">
                <a16:creationId xmlns:a16="http://schemas.microsoft.com/office/drawing/2014/main" id="{D2B9D13B-AECC-49DA-B141-7F2BA9E65926}"/>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5385198" y="41342"/>
            <a:ext cx="2140434" cy="747309"/>
          </a:xfrm>
          <a:prstGeom prst="rect">
            <a:avLst/>
          </a:prstGeom>
        </p:spPr>
      </p:pic>
      <p:sp>
        <p:nvSpPr>
          <p:cNvPr id="7" name="Text Box 20">
            <a:extLst>
              <a:ext uri="{FF2B5EF4-FFF2-40B4-BE49-F238E27FC236}">
                <a16:creationId xmlns:a16="http://schemas.microsoft.com/office/drawing/2014/main" id="{19056607-E269-4459-8D69-0BDBB75F16B7}"/>
              </a:ext>
            </a:extLst>
          </p:cNvPr>
          <p:cNvSpPr txBox="1">
            <a:spLocks noChangeArrowheads="1"/>
          </p:cNvSpPr>
          <p:nvPr/>
        </p:nvSpPr>
        <p:spPr bwMode="auto">
          <a:xfrm>
            <a:off x="891258" y="1782394"/>
            <a:ext cx="6548230"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ea typeface="新細明體" panose="02020500000000000000" pitchFamily="18" charset="-120"/>
              </a:defRPr>
            </a:lvl1pPr>
            <a:lvl2pPr marL="742950" indent="-285750">
              <a:defRPr sz="2400">
                <a:solidFill>
                  <a:schemeClr val="tx1"/>
                </a:solidFill>
                <a:latin typeface="Times New Roman" panose="02020603050405020304" pitchFamily="18" charset="0"/>
                <a:ea typeface="新細明體" panose="02020500000000000000" pitchFamily="18" charset="-120"/>
              </a:defRPr>
            </a:lvl2pPr>
            <a:lvl3pPr marL="1143000" indent="-228600">
              <a:defRPr sz="2400">
                <a:solidFill>
                  <a:schemeClr val="tx1"/>
                </a:solidFill>
                <a:latin typeface="Times New Roman" panose="02020603050405020304" pitchFamily="18" charset="0"/>
                <a:ea typeface="新細明體" panose="02020500000000000000" pitchFamily="18" charset="-120"/>
              </a:defRPr>
            </a:lvl3pPr>
            <a:lvl4pPr marL="1600200" indent="-228600">
              <a:defRPr sz="2400">
                <a:solidFill>
                  <a:schemeClr val="tx1"/>
                </a:solidFill>
                <a:latin typeface="Times New Roman" panose="02020603050405020304" pitchFamily="18" charset="0"/>
                <a:ea typeface="新細明體" panose="02020500000000000000" pitchFamily="18" charset="-120"/>
              </a:defRPr>
            </a:lvl4pPr>
            <a:lvl5pPr marL="2057400" indent="-228600">
              <a:defRPr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新細明體" panose="02020500000000000000" pitchFamily="18" charset="-120"/>
              </a:defRPr>
            </a:lvl9pPr>
          </a:lstStyle>
          <a:p>
            <a:pPr marL="457200" indent="-457200" algn="just">
              <a:buFont typeface="Arial" panose="020B0604020202020204" pitchFamily="34" charset="0"/>
              <a:buChar char="•"/>
            </a:pPr>
            <a:endParaRPr lang="es-PE" altLang="zh-TW" dirty="0">
              <a:latin typeface="Poppins" panose="00000800000000000000" pitchFamily="2" charset="0"/>
              <a:ea typeface="+mn-ea"/>
              <a:cs typeface="Poppins" panose="00000800000000000000" pitchFamily="2" charset="0"/>
            </a:endParaRP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Claudio Serrano Huamani</a:t>
            </a: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950772016</a:t>
            </a:r>
          </a:p>
          <a:p>
            <a:pPr marL="1200150" lvl="1" indent="-457200" algn="just">
              <a:buFont typeface="Arial" panose="020B0604020202020204" pitchFamily="34" charset="0"/>
              <a:buChar char="•"/>
            </a:pPr>
            <a:r>
              <a:rPr lang="es-PE" altLang="zh-TW" sz="2000" dirty="0">
                <a:latin typeface="Poppins" panose="00000800000000000000" pitchFamily="2" charset="0"/>
                <a:ea typeface="+mn-ea"/>
                <a:cs typeface="Poppins" panose="00000800000000000000" pitchFamily="2" charset="0"/>
                <a:hlinkClick r:id="" action="ppaction://noaction"/>
              </a:rPr>
              <a:t>Especialista_diser15@minedu.gob.pe</a:t>
            </a: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hlinkClick r:id="" action="ppaction://noaction">
                  <a:extLst>
                    <a:ext uri="{A12FA001-AC4F-418D-AE19-62706E023703}">
                      <ahyp:hlinkClr xmlns:ahyp="http://schemas.microsoft.com/office/drawing/2018/hyperlinkcolor" val="tx"/>
                    </a:ext>
                  </a:extLst>
                </a:hlinkClick>
              </a:rPr>
              <a:t>Rosario</a:t>
            </a:r>
            <a:r>
              <a:rPr lang="es-PE" altLang="zh-TW" dirty="0">
                <a:latin typeface="Poppins" panose="00000800000000000000" pitchFamily="2" charset="0"/>
                <a:ea typeface="+mn-ea"/>
                <a:cs typeface="Poppins" panose="00000800000000000000" pitchFamily="2" charset="0"/>
              </a:rPr>
              <a:t> Trujillo Huamán </a:t>
            </a:r>
          </a:p>
          <a:p>
            <a:pPr marL="1200150" lvl="1" indent="-457200" algn="just">
              <a:buFont typeface="Arial" panose="020B0604020202020204" pitchFamily="34" charset="0"/>
              <a:buChar char="•"/>
            </a:pPr>
            <a:r>
              <a:rPr lang="es-PE" altLang="zh-TW" dirty="0">
                <a:latin typeface="Poppins" panose="00000800000000000000" pitchFamily="2" charset="0"/>
                <a:ea typeface="+mn-ea"/>
                <a:cs typeface="Poppins" panose="00000800000000000000" pitchFamily="2" charset="0"/>
              </a:rPr>
              <a:t>948943103</a:t>
            </a:r>
          </a:p>
          <a:p>
            <a:pPr marL="1200150" lvl="1" indent="-457200" algn="just">
              <a:buFont typeface="Arial" panose="020B0604020202020204" pitchFamily="34" charset="0"/>
              <a:buChar char="•"/>
            </a:pPr>
            <a:r>
              <a:rPr lang="es-PE" altLang="zh-TW" sz="2000" dirty="0">
                <a:latin typeface="Poppins" panose="00000800000000000000" pitchFamily="2" charset="0"/>
                <a:ea typeface="+mn-ea"/>
                <a:cs typeface="Poppins" panose="00000800000000000000" pitchFamily="2" charset="0"/>
                <a:hlinkClick r:id="rId8"/>
              </a:rPr>
              <a:t>Especialista_diser01@minedu.Gob.pe</a:t>
            </a:r>
            <a:r>
              <a:rPr lang="es-PE" altLang="zh-TW" sz="2000" dirty="0">
                <a:latin typeface="Poppins" panose="00000800000000000000" pitchFamily="2" charset="0"/>
                <a:ea typeface="+mn-ea"/>
                <a:cs typeface="Poppins" panose="00000800000000000000" pitchFamily="2" charset="0"/>
              </a:rPr>
              <a:t> </a:t>
            </a:r>
          </a:p>
          <a:p>
            <a:pPr marL="1200150" lvl="1" indent="-457200" algn="just">
              <a:buFont typeface="Arial" panose="020B0604020202020204" pitchFamily="34" charset="0"/>
              <a:buChar char="•"/>
            </a:pPr>
            <a:endParaRPr lang="es-PE" altLang="zh-TW" dirty="0">
              <a:latin typeface="Poppins" panose="00000800000000000000" pitchFamily="2" charset="0"/>
              <a:ea typeface="+mn-ea"/>
              <a:cs typeface="Poppins" panose="00000800000000000000" pitchFamily="2" charset="0"/>
            </a:endParaRPr>
          </a:p>
          <a:p>
            <a:pPr marL="457200" indent="-457200" algn="just">
              <a:buFont typeface="Arial" panose="020B0604020202020204" pitchFamily="34" charset="0"/>
              <a:buChar char="•"/>
            </a:pPr>
            <a:endParaRPr lang="es-PE" altLang="zh-TW" dirty="0">
              <a:latin typeface="+mn-lt"/>
              <a:ea typeface="+mn-ea"/>
              <a:cs typeface="Helvetica" panose="020B0604020202020204" pitchFamily="34" charset="0"/>
            </a:endParaRPr>
          </a:p>
        </p:txBody>
      </p:sp>
      <p:sp>
        <p:nvSpPr>
          <p:cNvPr id="2" name="CuadroTexto 1">
            <a:extLst>
              <a:ext uri="{FF2B5EF4-FFF2-40B4-BE49-F238E27FC236}">
                <a16:creationId xmlns:a16="http://schemas.microsoft.com/office/drawing/2014/main" id="{64A025A7-F48F-4DB5-A162-1D1BFF227E22}"/>
              </a:ext>
            </a:extLst>
          </p:cNvPr>
          <p:cNvSpPr txBox="1"/>
          <p:nvPr/>
        </p:nvSpPr>
        <p:spPr>
          <a:xfrm>
            <a:off x="1464816" y="1393636"/>
            <a:ext cx="4631184" cy="461665"/>
          </a:xfrm>
          <a:prstGeom prst="rect">
            <a:avLst/>
          </a:prstGeom>
          <a:noFill/>
        </p:spPr>
        <p:txBody>
          <a:bodyPr wrap="square" rtlCol="0">
            <a:spAutoFit/>
          </a:bodyPr>
          <a:lstStyle/>
          <a:p>
            <a:r>
              <a:rPr lang="es-ES" sz="2400" b="1" dirty="0">
                <a:solidFill>
                  <a:srgbClr val="FF0000"/>
                </a:solidFill>
              </a:rPr>
              <a:t>Contacto de consultas:</a:t>
            </a:r>
            <a:endParaRPr lang="es-PE" sz="2400" b="1" dirty="0">
              <a:solidFill>
                <a:srgbClr val="FF0000"/>
              </a:solidFill>
            </a:endParaRPr>
          </a:p>
        </p:txBody>
      </p:sp>
    </p:spTree>
    <p:extLst>
      <p:ext uri="{BB962C8B-B14F-4D97-AF65-F5344CB8AC3E}">
        <p14:creationId xmlns:p14="http://schemas.microsoft.com/office/powerpoint/2010/main" val="3247917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F69AD6-AE95-632B-A515-4DDF5D42F722}"/>
              </a:ext>
            </a:extLst>
          </p:cNvPr>
          <p:cNvSpPr>
            <a:spLocks noGrp="1"/>
          </p:cNvSpPr>
          <p:nvPr>
            <p:ph type="ctrTitle"/>
          </p:nvPr>
        </p:nvSpPr>
        <p:spPr>
          <a:xfrm>
            <a:off x="1524000" y="2862839"/>
            <a:ext cx="9144000" cy="1132322"/>
          </a:xfrm>
        </p:spPr>
        <p:txBody>
          <a:bodyPr anchor="ctr"/>
          <a:lstStyle/>
          <a:p>
            <a:r>
              <a:rPr lang="es-PE" b="1" dirty="0">
                <a:solidFill>
                  <a:schemeClr val="bg1"/>
                </a:solidFill>
                <a:latin typeface="Poppins" pitchFamily="2" charset="77"/>
                <a:cs typeface="Poppins" pitchFamily="2" charset="77"/>
              </a:rPr>
              <a:t>GRACIAS</a:t>
            </a:r>
          </a:p>
        </p:txBody>
      </p:sp>
      <p:cxnSp>
        <p:nvCxnSpPr>
          <p:cNvPr id="7" name="Google Shape;58;p13">
            <a:extLst>
              <a:ext uri="{FF2B5EF4-FFF2-40B4-BE49-F238E27FC236}">
                <a16:creationId xmlns:a16="http://schemas.microsoft.com/office/drawing/2014/main" id="{1E209F4C-1C48-EB82-A1E8-4A0A040CB6D8}"/>
              </a:ext>
            </a:extLst>
          </p:cNvPr>
          <p:cNvCxnSpPr>
            <a:cxnSpLocks/>
          </p:cNvCxnSpPr>
          <p:nvPr/>
        </p:nvCxnSpPr>
        <p:spPr>
          <a:xfrm>
            <a:off x="3790650" y="4155710"/>
            <a:ext cx="4610700" cy="0"/>
          </a:xfrm>
          <a:prstGeom prst="straightConnector1">
            <a:avLst/>
          </a:prstGeom>
          <a:noFill/>
          <a:ln w="12700" cap="flat" cmpd="sng">
            <a:solidFill>
              <a:srgbClr val="FFFFFF"/>
            </a:solidFill>
            <a:prstDash val="solid"/>
            <a:round/>
            <a:headEnd type="none" w="sm" len="sm"/>
            <a:tailEnd type="none" w="sm" len="sm"/>
          </a:ln>
        </p:spPr>
      </p:cxnSp>
      <p:pic>
        <p:nvPicPr>
          <p:cNvPr id="9" name="Imagen 8">
            <a:extLst>
              <a:ext uri="{FF2B5EF4-FFF2-40B4-BE49-F238E27FC236}">
                <a16:creationId xmlns:a16="http://schemas.microsoft.com/office/drawing/2014/main" id="{9D1CF895-8449-D5DA-07B9-3D92EFEF0C73}"/>
              </a:ext>
            </a:extLst>
          </p:cNvPr>
          <p:cNvPicPr>
            <a:picLocks noChangeAspect="1"/>
          </p:cNvPicPr>
          <p:nvPr/>
        </p:nvPicPr>
        <p:blipFill>
          <a:blip r:embed="rId3"/>
          <a:stretch>
            <a:fillRect/>
          </a:stretch>
        </p:blipFill>
        <p:spPr>
          <a:xfrm>
            <a:off x="655495" y="215991"/>
            <a:ext cx="2756897" cy="553662"/>
          </a:xfrm>
          <a:prstGeom prst="rect">
            <a:avLst/>
          </a:prstGeom>
        </p:spPr>
      </p:pic>
      <p:pic>
        <p:nvPicPr>
          <p:cNvPr id="11" name="Imagen 10">
            <a:extLst>
              <a:ext uri="{FF2B5EF4-FFF2-40B4-BE49-F238E27FC236}">
                <a16:creationId xmlns:a16="http://schemas.microsoft.com/office/drawing/2014/main" id="{5F771ACA-3DD7-0758-7C7F-941284A85CC7}"/>
              </a:ext>
            </a:extLst>
          </p:cNvPr>
          <p:cNvPicPr>
            <a:picLocks noChangeAspect="1"/>
          </p:cNvPicPr>
          <p:nvPr/>
        </p:nvPicPr>
        <p:blipFill>
          <a:blip r:embed="rId4"/>
          <a:stretch>
            <a:fillRect/>
          </a:stretch>
        </p:blipFill>
        <p:spPr>
          <a:xfrm>
            <a:off x="9873369" y="79138"/>
            <a:ext cx="1372222" cy="827368"/>
          </a:xfrm>
          <a:prstGeom prst="rect">
            <a:avLst/>
          </a:prstGeom>
        </p:spPr>
      </p:pic>
      <p:pic>
        <p:nvPicPr>
          <p:cNvPr id="3" name="Gráfico 2">
            <a:extLst>
              <a:ext uri="{FF2B5EF4-FFF2-40B4-BE49-F238E27FC236}">
                <a16:creationId xmlns:a16="http://schemas.microsoft.com/office/drawing/2014/main" id="{D2E37008-05E8-D247-F910-CBFE82CAFB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5368" y="176153"/>
            <a:ext cx="2788668" cy="614631"/>
          </a:xfrm>
          <a:prstGeom prst="rect">
            <a:avLst/>
          </a:prstGeom>
        </p:spPr>
      </p:pic>
      <p:pic>
        <p:nvPicPr>
          <p:cNvPr id="8" name="Imagen 7">
            <a:extLst>
              <a:ext uri="{FF2B5EF4-FFF2-40B4-BE49-F238E27FC236}">
                <a16:creationId xmlns:a16="http://schemas.microsoft.com/office/drawing/2014/main" id="{BD851391-6D59-472A-A759-343F6F833D2D}"/>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1088951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30725"/>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55496" y="215991"/>
            <a:ext cx="2140434" cy="429859"/>
          </a:xfrm>
          <a:prstGeom prst="rect">
            <a:avLst/>
          </a:prstGeom>
        </p:spPr>
      </p:pic>
      <p:pic>
        <p:nvPicPr>
          <p:cNvPr id="7" name="Imagen 6">
            <a:extLst>
              <a:ext uri="{FF2B5EF4-FFF2-40B4-BE49-F238E27FC236}">
                <a16:creationId xmlns:a16="http://schemas.microsoft.com/office/drawing/2014/main" id="{A97A4EBE-6AAA-05D1-E352-17EFDBB3253F}"/>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288416" y="79138"/>
            <a:ext cx="1065384" cy="642363"/>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flipV="1">
            <a:off x="158816" y="843466"/>
            <a:ext cx="11659373" cy="34507"/>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E6110CD7-0151-A978-E5CE-6E6032F5D5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4657" y="173163"/>
            <a:ext cx="2061273" cy="454311"/>
          </a:xfrm>
          <a:prstGeom prst="rect">
            <a:avLst/>
          </a:prstGeom>
        </p:spPr>
      </p:pic>
      <p:sp>
        <p:nvSpPr>
          <p:cNvPr id="29" name="object 11"/>
          <p:cNvSpPr txBox="1"/>
          <p:nvPr/>
        </p:nvSpPr>
        <p:spPr>
          <a:xfrm>
            <a:off x="5329646" y="6364598"/>
            <a:ext cx="1850000" cy="177036"/>
          </a:xfrm>
          <a:prstGeom prst="rect">
            <a:avLst/>
          </a:prstGeom>
        </p:spPr>
        <p:txBody>
          <a:bodyPr vert="horz" wrap="square" lIns="0" tIns="12700" rIns="0" bIns="0" rtlCol="0">
            <a:spAutoFit/>
          </a:bodyPr>
          <a:lstStyle/>
          <a:p>
            <a:pPr marL="12702" marR="5080" algn="r">
              <a:spcBef>
                <a:spcPts val="100"/>
              </a:spcBef>
            </a:pPr>
            <a:r>
              <a:rPr lang="es-ES" sz="1067" b="1" dirty="0">
                <a:latin typeface="Nunito" pitchFamily="2" charset="77"/>
                <a:cs typeface="Calibri"/>
              </a:rPr>
              <a:t>RM N° 204-2021-MINEDU</a:t>
            </a:r>
            <a:endParaRPr sz="1067" dirty="0">
              <a:latin typeface="Nunito" pitchFamily="2" charset="77"/>
              <a:cs typeface="Calibri"/>
            </a:endParaRPr>
          </a:p>
        </p:txBody>
      </p:sp>
      <p:sp>
        <p:nvSpPr>
          <p:cNvPr id="30" name="Subtítulo 2"/>
          <p:cNvSpPr txBox="1">
            <a:spLocks/>
          </p:cNvSpPr>
          <p:nvPr/>
        </p:nvSpPr>
        <p:spPr>
          <a:xfrm>
            <a:off x="1622350" y="911163"/>
            <a:ext cx="7414592" cy="328488"/>
          </a:xfrm>
          <a:prstGeom prst="rect">
            <a:avLst/>
          </a:prstGeom>
          <a:ln>
            <a:solidFill>
              <a:schemeClr val="accent1">
                <a:lumMod val="75000"/>
              </a:schemeClr>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1800" b="1" dirty="0">
                <a:solidFill>
                  <a:srgbClr val="002060"/>
                </a:solidFill>
                <a:latin typeface="Poppins" panose="00000500000000000000" pitchFamily="2" charset="0"/>
                <a:cs typeface="Poppins" panose="00000500000000000000" pitchFamily="2" charset="0"/>
              </a:rPr>
              <a:t>Esquema sugerido para el Plan de Formación en el MSE SA</a:t>
            </a:r>
            <a:endParaRPr lang="en-US" sz="1800" dirty="0">
              <a:solidFill>
                <a:srgbClr val="002060"/>
              </a:solidFill>
              <a:latin typeface="Poppins" panose="00000500000000000000" pitchFamily="2" charset="0"/>
              <a:cs typeface="Poppins" panose="00000500000000000000" pitchFamily="2" charset="0"/>
            </a:endParaRPr>
          </a:p>
        </p:txBody>
      </p:sp>
      <p:sp>
        <p:nvSpPr>
          <p:cNvPr id="15" name="CuadroTexto 14">
            <a:extLst>
              <a:ext uri="{FF2B5EF4-FFF2-40B4-BE49-F238E27FC236}">
                <a16:creationId xmlns:a16="http://schemas.microsoft.com/office/drawing/2014/main" id="{88F04325-D5CF-4B2D-A4B4-C9E3CD5C5321}"/>
              </a:ext>
            </a:extLst>
          </p:cNvPr>
          <p:cNvSpPr txBox="1"/>
          <p:nvPr/>
        </p:nvSpPr>
        <p:spPr>
          <a:xfrm>
            <a:off x="4119418" y="1267239"/>
            <a:ext cx="7868629" cy="5590761"/>
          </a:xfrm>
          <a:prstGeom prst="rect">
            <a:avLst/>
          </a:prstGeom>
          <a:solidFill>
            <a:schemeClr val="accent4">
              <a:lumMod val="40000"/>
              <a:lumOff val="60000"/>
            </a:schemeClr>
          </a:solidFill>
        </p:spPr>
        <p:txBody>
          <a:bodyPr wrap="square">
            <a:spAutoFit/>
          </a:bodyPr>
          <a:lstStyle/>
          <a:p>
            <a:pPr>
              <a:lnSpc>
                <a:spcPct val="107000"/>
              </a:lnSpc>
              <a:spcAft>
                <a:spcPts val="200"/>
              </a:spcAft>
            </a:pPr>
            <a:r>
              <a:rPr lang="es-PE" sz="1200" b="1" dirty="0">
                <a:effectLst/>
                <a:latin typeface="Poppins" panose="00000500000000000000" pitchFamily="2" charset="0"/>
                <a:ea typeface="Calibri" panose="020F0502020204030204" pitchFamily="34" charset="0"/>
                <a:cs typeface="Poppins" panose="00000500000000000000" pitchFamily="2" charset="0"/>
              </a:rPr>
              <a:t>Desarrollo de la propuesta pedagógica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a:lnSpc>
                <a:spcPct val="107000"/>
              </a:lnSpc>
              <a:spcAft>
                <a:spcPts val="200"/>
              </a:spcAft>
            </a:pPr>
            <a:r>
              <a:rPr lang="es-PE" sz="1200" dirty="0">
                <a:effectLst/>
                <a:latin typeface="Poppins" panose="00000500000000000000" pitchFamily="2" charset="0"/>
                <a:ea typeface="Calibri" panose="020F0502020204030204" pitchFamily="34" charset="0"/>
                <a:cs typeface="Poppins" panose="00000500000000000000" pitchFamily="2" charset="0"/>
              </a:rPr>
              <a:t>Diagnostico situacional del CRFA</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Perfil del egresado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Centros De Interés</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Matriz Curricular (</a:t>
            </a:r>
            <a:r>
              <a:rPr lang="es-PE" sz="1200" i="1" dirty="0">
                <a:effectLst/>
                <a:latin typeface="Poppins" panose="00000500000000000000" pitchFamily="2" charset="0"/>
                <a:ea typeface="Calibri" panose="020F0502020204030204" pitchFamily="34" charset="0"/>
                <a:cs typeface="Poppins" panose="00000500000000000000" pitchFamily="2" charset="0"/>
              </a:rPr>
              <a:t>centros de interés, plan de investigación, organización de las estrategias pedagógicas del modelo y articulación de competencias asociadas</a:t>
            </a:r>
            <a:r>
              <a:rPr lang="es-PE" sz="1200" dirty="0">
                <a:effectLst/>
                <a:latin typeface="Poppins" panose="00000500000000000000" pitchFamily="2" charset="0"/>
                <a:ea typeface="Calibri" panose="020F0502020204030204" pitchFamily="34" charset="0"/>
                <a:cs typeface="Poppins" panose="00000500000000000000" pitchFamily="2" charset="0"/>
              </a:rPr>
              <a:t> a distintas áreas curriculares)</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Plan de estudios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competencias en dos espacios formativos (MSEF – CRFA)</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Aprendizaje basado en la investigación y emprendimiento</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las estrategias pedagógicas del MSE SA en los dos espacios formativos</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aprendizajes con participación de la familia y comunidad</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Propuesta de formación técnica </a:t>
            </a:r>
            <a:r>
              <a:rPr lang="es-PE" sz="1200" i="1" dirty="0">
                <a:effectLst/>
                <a:latin typeface="Poppins" panose="00000500000000000000" pitchFamily="2" charset="0"/>
                <a:ea typeface="Calibri" panose="020F0502020204030204" pitchFamily="34" charset="0"/>
                <a:cs typeface="Poppins" panose="00000500000000000000" pitchFamily="2" charset="0"/>
              </a:rPr>
              <a:t>(Módulos formativos, distribución de horas para la formación técnica, oferta formativa, certificación modular)</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Orientaciones pedagógicas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449580">
              <a:lnSpc>
                <a:spcPct val="107000"/>
              </a:lnSpc>
              <a:spcAft>
                <a:spcPts val="200"/>
              </a:spcAft>
            </a:pPr>
            <a:r>
              <a:rPr lang="es-PE" sz="1200" dirty="0">
                <a:effectLst/>
                <a:latin typeface="Poppins" panose="00000500000000000000" pitchFamily="2" charset="0"/>
                <a:ea typeface="Calibri" panose="020F0502020204030204" pitchFamily="34" charset="0"/>
                <a:cs typeface="Poppins" panose="00000500000000000000" pitchFamily="2" charset="0"/>
              </a:rPr>
              <a:t>Orientaciones para la planificación</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449580">
              <a:lnSpc>
                <a:spcPct val="107000"/>
              </a:lnSpc>
              <a:spcAft>
                <a:spcPts val="200"/>
              </a:spcAft>
            </a:pPr>
            <a:r>
              <a:rPr lang="es-PE" sz="1200" dirty="0">
                <a:effectLst/>
                <a:latin typeface="Poppins" panose="00000500000000000000" pitchFamily="2" charset="0"/>
                <a:ea typeface="Calibri" panose="020F0502020204030204" pitchFamily="34" charset="0"/>
                <a:cs typeface="Poppins" panose="00000500000000000000" pitchFamily="2" charset="0"/>
              </a:rPr>
              <a:t>Orientaciones para la evaluación formativa</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Desarrollo de la tutoría y orientación educativa (</a:t>
            </a:r>
            <a:r>
              <a:rPr lang="es-PE" sz="1200" i="1" dirty="0">
                <a:effectLst/>
                <a:latin typeface="Poppins" panose="00000500000000000000" pitchFamily="2" charset="0"/>
                <a:ea typeface="Calibri" panose="020F0502020204030204" pitchFamily="34" charset="0"/>
                <a:cs typeface="Poppins" panose="00000500000000000000" pitchFamily="2" charset="0"/>
              </a:rPr>
              <a:t>Tutoría personalizada, Tutoría de entrada y salida</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marL="342900" lvl="0" indent="-342900">
              <a:lnSpc>
                <a:spcPct val="107000"/>
              </a:lnSpc>
              <a:spcAft>
                <a:spcPts val="200"/>
              </a:spcAft>
              <a:buFont typeface="Symbol" panose="05050102010706020507" pitchFamily="18" charset="2"/>
              <a:buChar char=""/>
            </a:pPr>
            <a:r>
              <a:rPr lang="es-PE" sz="1200" dirty="0">
                <a:effectLst/>
                <a:latin typeface="Poppins" panose="00000500000000000000" pitchFamily="2" charset="0"/>
                <a:ea typeface="Calibri" panose="020F0502020204030204" pitchFamily="34" charset="0"/>
                <a:cs typeface="Poppins" panose="00000500000000000000" pitchFamily="2" charset="0"/>
              </a:rPr>
              <a:t>El proceso de evaluación de los aprendizajes (qué evaluar y para qué evaluar)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a:lnSpc>
                <a:spcPct val="107000"/>
              </a:lnSpc>
              <a:spcAft>
                <a:spcPts val="200"/>
              </a:spcAft>
            </a:pPr>
            <a:endParaRPr lang="es-PE" sz="1200" b="1" dirty="0">
              <a:effectLst/>
              <a:latin typeface="Poppins" panose="00000500000000000000" pitchFamily="2" charset="0"/>
              <a:ea typeface="Calibri" panose="020F0502020204030204" pitchFamily="34" charset="0"/>
              <a:cs typeface="Poppins" panose="00000500000000000000" pitchFamily="2" charset="0"/>
            </a:endParaRPr>
          </a:p>
          <a:p>
            <a:pPr>
              <a:lnSpc>
                <a:spcPct val="107000"/>
              </a:lnSpc>
              <a:spcAft>
                <a:spcPts val="200"/>
              </a:spcAft>
            </a:pPr>
            <a:r>
              <a:rPr lang="es-PE" sz="1200" b="1" dirty="0">
                <a:effectLst/>
                <a:latin typeface="Poppins" panose="00000500000000000000" pitchFamily="2" charset="0"/>
                <a:ea typeface="Calibri" panose="020F0502020204030204" pitchFamily="34" charset="0"/>
                <a:cs typeface="Poppins" panose="00000500000000000000" pitchFamily="2" charset="0"/>
              </a:rPr>
              <a:t>Seguimiento y Evaluación del PCI y de su implementación </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a:lnSpc>
                <a:spcPct val="107000"/>
              </a:lnSpc>
              <a:spcAft>
                <a:spcPts val="800"/>
              </a:spcAft>
            </a:pPr>
            <a:r>
              <a:rPr lang="es-PE" sz="1200" i="1" dirty="0">
                <a:effectLst/>
                <a:latin typeface="Poppins" panose="00000500000000000000" pitchFamily="2" charset="0"/>
                <a:ea typeface="Calibri" panose="020F0502020204030204" pitchFamily="34" charset="0"/>
                <a:cs typeface="Poppins" panose="00000500000000000000" pitchFamily="2" charset="0"/>
              </a:rPr>
              <a:t>Programación de actividades de seguimiento y evaluación del PCI7 PF que se incluyen en los formatos sugeridos del PAT.</a:t>
            </a:r>
            <a:endParaRPr lang="es-ES" sz="1200" dirty="0">
              <a:effectLst/>
              <a:latin typeface="Poppins" panose="00000500000000000000" pitchFamily="2" charset="0"/>
              <a:ea typeface="Calibri" panose="020F0502020204030204" pitchFamily="34" charset="0"/>
              <a:cs typeface="Poppins" panose="00000500000000000000" pitchFamily="2" charset="0"/>
            </a:endParaRPr>
          </a:p>
          <a:p>
            <a:pPr>
              <a:lnSpc>
                <a:spcPct val="107000"/>
              </a:lnSpc>
              <a:spcAft>
                <a:spcPts val="800"/>
              </a:spcAft>
            </a:pPr>
            <a:r>
              <a:rPr lang="es-PE" sz="1200" i="1" dirty="0">
                <a:effectLst/>
                <a:latin typeface="Poppins" panose="00000500000000000000" pitchFamily="2" charset="0"/>
                <a:ea typeface="Calibri" panose="020F0502020204030204" pitchFamily="34" charset="0"/>
                <a:cs typeface="Poppins" panose="00000500000000000000" pitchFamily="2" charset="0"/>
              </a:rPr>
              <a:t>l PAT.</a:t>
            </a:r>
            <a:endParaRPr lang="es-PE" sz="1200" dirty="0">
              <a:effectLst/>
              <a:latin typeface="Poppins" panose="00000500000000000000" pitchFamily="2" charset="0"/>
              <a:ea typeface="Calibri" panose="020F0502020204030204" pitchFamily="34" charset="0"/>
              <a:cs typeface="Poppins" panose="00000500000000000000" pitchFamily="2" charset="0"/>
            </a:endParaRPr>
          </a:p>
        </p:txBody>
      </p:sp>
      <p:sp>
        <p:nvSpPr>
          <p:cNvPr id="16" name="CuadroTexto 15">
            <a:extLst>
              <a:ext uri="{FF2B5EF4-FFF2-40B4-BE49-F238E27FC236}">
                <a16:creationId xmlns:a16="http://schemas.microsoft.com/office/drawing/2014/main" id="{A775E300-E962-4EC4-AD22-C535BB61B624}"/>
              </a:ext>
            </a:extLst>
          </p:cNvPr>
          <p:cNvSpPr txBox="1"/>
          <p:nvPr/>
        </p:nvSpPr>
        <p:spPr>
          <a:xfrm>
            <a:off x="203953" y="1619331"/>
            <a:ext cx="3705896" cy="2825838"/>
          </a:xfrm>
          <a:prstGeom prst="rect">
            <a:avLst/>
          </a:prstGeom>
          <a:solidFill>
            <a:schemeClr val="accent4">
              <a:lumMod val="20000"/>
              <a:lumOff val="80000"/>
            </a:schemeClr>
          </a:solidFill>
        </p:spPr>
        <p:txBody>
          <a:bodyPr wrap="square">
            <a:spAutoFit/>
          </a:bodyPr>
          <a:lstStyle/>
          <a:p>
            <a:pPr>
              <a:lnSpc>
                <a:spcPct val="107000"/>
              </a:lnSpc>
              <a:spcAft>
                <a:spcPts val="200"/>
              </a:spcAft>
            </a:pPr>
            <a:r>
              <a:rPr lang="es-PE" sz="1400" b="1" dirty="0">
                <a:effectLst/>
                <a:latin typeface="Poppins" panose="00000500000000000000" pitchFamily="2" charset="0"/>
                <a:ea typeface="Calibri" panose="020F0502020204030204" pitchFamily="34" charset="0"/>
                <a:cs typeface="Poppins" panose="00000500000000000000" pitchFamily="2" charset="0"/>
              </a:rPr>
              <a:t>Datos Generales de la IE </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Nombre de la IE CRFA</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Código de identificación</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DRE/UGEL a la que pertenece</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Turno</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Niveles y ciclos educativos que atiende</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Dirección </a:t>
            </a: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Teléfono</a:t>
            </a:r>
            <a:endParaRPr lang="es-PE" sz="1400" dirty="0">
              <a:effectLst/>
              <a:latin typeface="Poppins" panose="00000500000000000000" pitchFamily="2" charset="0"/>
              <a:ea typeface="Calibri" panose="020F0502020204030204" pitchFamily="34" charset="0"/>
              <a:cs typeface="Poppins" panose="00000500000000000000" pitchFamily="2" charset="0"/>
            </a:endParaRPr>
          </a:p>
          <a:p>
            <a:pPr marL="285750" indent="-285750">
              <a:lnSpc>
                <a:spcPct val="107000"/>
              </a:lnSpc>
              <a:spcAft>
                <a:spcPts val="200"/>
              </a:spcAft>
              <a:buFont typeface="Arial" panose="020B0604020202020204" pitchFamily="34" charset="0"/>
              <a:buChar char="•"/>
            </a:pPr>
            <a:r>
              <a:rPr lang="es-PE" sz="1400" i="1" dirty="0">
                <a:effectLst/>
                <a:latin typeface="Poppins" panose="00000500000000000000" pitchFamily="2" charset="0"/>
                <a:ea typeface="Calibri" panose="020F0502020204030204" pitchFamily="34" charset="0"/>
                <a:cs typeface="Poppins" panose="00000500000000000000" pitchFamily="2" charset="0"/>
              </a:rPr>
              <a:t>Tipo de gestión y año de elaboración del PCI </a:t>
            </a:r>
            <a:endParaRPr lang="es-PE" sz="1400" dirty="0">
              <a:effectLst/>
              <a:latin typeface="Poppins" panose="00000500000000000000" pitchFamily="2" charset="0"/>
              <a:ea typeface="Calibri" panose="020F0502020204030204" pitchFamily="34" charset="0"/>
              <a:cs typeface="Poppins" panose="00000500000000000000" pitchFamily="2" charset="0"/>
            </a:endParaRPr>
          </a:p>
        </p:txBody>
      </p:sp>
      <p:pic>
        <p:nvPicPr>
          <p:cNvPr id="11" name="Imagen 10">
            <a:extLst>
              <a:ext uri="{FF2B5EF4-FFF2-40B4-BE49-F238E27FC236}">
                <a16:creationId xmlns:a16="http://schemas.microsoft.com/office/drawing/2014/main" id="{BAA1BD05-CF03-441A-9C87-42271129BF41}"/>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82657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5">
                                            <p:txEl>
                                              <p:pRg st="13" end="1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
                                            <p:txEl>
                                              <p:pRg st="14" end="1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
                                            <p:txEl>
                                              <p:pRg st="15" end="1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xEl>
                                              <p:pRg st="17" end="17"/>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5">
                                            <p:txEl>
                                              <p:pRg st="18" end="18"/>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A4C7CE-D1BA-187E-BBE8-C0E59026BB1F}"/>
              </a:ext>
            </a:extLst>
          </p:cNvPr>
          <p:cNvSpPr>
            <a:spLocks noGrp="1"/>
          </p:cNvSpPr>
          <p:nvPr>
            <p:ph type="title"/>
          </p:nvPr>
        </p:nvSpPr>
        <p:spPr>
          <a:xfrm>
            <a:off x="4304712" y="4412137"/>
            <a:ext cx="7427743" cy="1325563"/>
          </a:xfrm>
        </p:spPr>
        <p:txBody>
          <a:bodyPr>
            <a:normAutofit/>
          </a:bodyPr>
          <a:lstStyle/>
          <a:p>
            <a:r>
              <a:rPr lang="es-PE" sz="5400" b="1" dirty="0">
                <a:solidFill>
                  <a:schemeClr val="bg1"/>
                </a:solidFill>
                <a:latin typeface="Poppins" pitchFamily="2" charset="77"/>
                <a:cs typeface="Poppins" pitchFamily="2" charset="77"/>
              </a:rPr>
              <a:t>SEPARADOR PÁGINA</a:t>
            </a:r>
          </a:p>
        </p:txBody>
      </p:sp>
      <p:cxnSp>
        <p:nvCxnSpPr>
          <p:cNvPr id="5" name="Google Shape;58;p13">
            <a:extLst>
              <a:ext uri="{FF2B5EF4-FFF2-40B4-BE49-F238E27FC236}">
                <a16:creationId xmlns:a16="http://schemas.microsoft.com/office/drawing/2014/main" id="{CE90D336-6368-73DE-81B8-9522B90B5B85}"/>
              </a:ext>
            </a:extLst>
          </p:cNvPr>
          <p:cNvCxnSpPr>
            <a:cxnSpLocks/>
          </p:cNvCxnSpPr>
          <p:nvPr/>
        </p:nvCxnSpPr>
        <p:spPr>
          <a:xfrm>
            <a:off x="4460631" y="5633000"/>
            <a:ext cx="6893169" cy="0"/>
          </a:xfrm>
          <a:prstGeom prst="straightConnector1">
            <a:avLst/>
          </a:prstGeom>
          <a:noFill/>
          <a:ln w="12700" cap="flat" cmpd="sng">
            <a:solidFill>
              <a:srgbClr val="FFFFFF"/>
            </a:solidFill>
            <a:prstDash val="solid"/>
            <a:round/>
            <a:headEnd type="none" w="sm" len="sm"/>
            <a:tailEnd type="none" w="sm" len="sm"/>
          </a:ln>
        </p:spPr>
      </p:cxnSp>
      <p:pic>
        <p:nvPicPr>
          <p:cNvPr id="10" name="Imagen 9">
            <a:extLst>
              <a:ext uri="{FF2B5EF4-FFF2-40B4-BE49-F238E27FC236}">
                <a16:creationId xmlns:a16="http://schemas.microsoft.com/office/drawing/2014/main" id="{179D0B85-B969-D519-B120-8916D3383AF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pic>
        <p:nvPicPr>
          <p:cNvPr id="12" name="Imagen 11">
            <a:extLst>
              <a:ext uri="{FF2B5EF4-FFF2-40B4-BE49-F238E27FC236}">
                <a16:creationId xmlns:a16="http://schemas.microsoft.com/office/drawing/2014/main" id="{1A292DFA-5097-76BF-E65F-F50985B01A74}"/>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sp>
        <p:nvSpPr>
          <p:cNvPr id="9" name="CuadroTexto 8">
            <a:extLst>
              <a:ext uri="{FF2B5EF4-FFF2-40B4-BE49-F238E27FC236}">
                <a16:creationId xmlns:a16="http://schemas.microsoft.com/office/drawing/2014/main" id="{4FD69ED0-D166-4E89-998D-FCA034FAAB32}"/>
              </a:ext>
            </a:extLst>
          </p:cNvPr>
          <p:cNvSpPr txBox="1"/>
          <p:nvPr/>
        </p:nvSpPr>
        <p:spPr>
          <a:xfrm>
            <a:off x="3089429" y="761021"/>
            <a:ext cx="5644080" cy="400110"/>
          </a:xfrm>
          <a:prstGeom prst="rect">
            <a:avLst/>
          </a:prstGeom>
          <a:solidFill>
            <a:schemeClr val="accent2">
              <a:lumMod val="20000"/>
              <a:lumOff val="80000"/>
            </a:schemeClr>
          </a:solidFill>
        </p:spPr>
        <p:txBody>
          <a:bodyPr wrap="square" rtlCol="0">
            <a:spAutoFit/>
          </a:bodyPr>
          <a:lstStyle/>
          <a:p>
            <a:pPr algn="ctr"/>
            <a:r>
              <a:rPr lang="es-PE" sz="2000" b="1" dirty="0">
                <a:solidFill>
                  <a:srgbClr val="002060"/>
                </a:solidFill>
                <a:latin typeface="Poppins"/>
                <a:cs typeface="Arial" panose="020B0604020202020204" pitchFamily="34" charset="0"/>
              </a:rPr>
              <a:t>Diagnostico situacional y participativo</a:t>
            </a:r>
          </a:p>
        </p:txBody>
      </p:sp>
      <p:graphicFrame>
        <p:nvGraphicFramePr>
          <p:cNvPr id="13" name="Diagrama 12"/>
          <p:cNvGraphicFramePr/>
          <p:nvPr>
            <p:extLst>
              <p:ext uri="{D42A27DB-BD31-4B8C-83A1-F6EECF244321}">
                <p14:modId xmlns:p14="http://schemas.microsoft.com/office/powerpoint/2010/main" val="3258751796"/>
              </p:ext>
            </p:extLst>
          </p:nvPr>
        </p:nvGraphicFramePr>
        <p:xfrm>
          <a:off x="5278315" y="2569827"/>
          <a:ext cx="5257800" cy="27728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Rectángulo 5"/>
          <p:cNvSpPr/>
          <p:nvPr/>
        </p:nvSpPr>
        <p:spPr>
          <a:xfrm>
            <a:off x="600507" y="1262985"/>
            <a:ext cx="10487703" cy="1015663"/>
          </a:xfrm>
          <a:prstGeom prst="rect">
            <a:avLst/>
          </a:prstGeom>
          <a:solidFill>
            <a:schemeClr val="accent4">
              <a:lumMod val="40000"/>
              <a:lumOff val="60000"/>
            </a:schemeClr>
          </a:solidFill>
          <a:ln>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MX" sz="1200" dirty="0">
                <a:solidFill>
                  <a:srgbClr val="000000"/>
                </a:solidFill>
                <a:latin typeface="Poppins" panose="00000500000000000000" pitchFamily="2" charset="0"/>
                <a:cs typeface="Poppins" panose="00000500000000000000" pitchFamily="2" charset="0"/>
              </a:rPr>
              <a:t>Consiste en un recojo de información a través del cual se analiza aspectos sociocultural, económico y ambiental del entorno, que permite identificar las características y necesidades de aprendizaje de las y los estudiantes y su contexto, con participación de actores socioeducativos, para orientar los escenarios y desafíos que permiten el desarrollo de competencias de las y los estudiantes. Este diagnóstico forma parte del </a:t>
            </a:r>
            <a:r>
              <a:rPr lang="es-MX" sz="1200" b="1" dirty="0">
                <a:solidFill>
                  <a:srgbClr val="000000"/>
                </a:solidFill>
                <a:latin typeface="Poppins" panose="00000500000000000000" pitchFamily="2" charset="0"/>
                <a:cs typeface="Poppins" panose="00000500000000000000" pitchFamily="2" charset="0"/>
              </a:rPr>
              <a:t>plan de formación del CRFA </a:t>
            </a:r>
            <a:r>
              <a:rPr lang="es-MX" sz="1200" dirty="0">
                <a:solidFill>
                  <a:srgbClr val="000000"/>
                </a:solidFill>
                <a:latin typeface="Poppins" panose="00000500000000000000" pitchFamily="2" charset="0"/>
                <a:cs typeface="Poppins" panose="00000500000000000000" pitchFamily="2" charset="0"/>
              </a:rPr>
              <a:t>que aporta a la diversificación del currículo, con la realidad de la IE. y el entorno local donde se desarrolla el modelo de servicio educativo.  </a:t>
            </a:r>
            <a:r>
              <a:rPr lang="es-MX" sz="1000" dirty="0">
                <a:solidFill>
                  <a:srgbClr val="0070C0"/>
                </a:solidFill>
                <a:latin typeface="Poppins" panose="00000500000000000000" pitchFamily="2" charset="0"/>
                <a:cs typeface="Poppins" panose="00000500000000000000" pitchFamily="2" charset="0"/>
              </a:rPr>
              <a:t>RVM 286-2021Minedu</a:t>
            </a:r>
            <a:endParaRPr lang="es-PE" sz="1000" dirty="0">
              <a:solidFill>
                <a:srgbClr val="0070C0"/>
              </a:solidFill>
              <a:latin typeface="Poppins" panose="00000500000000000000" pitchFamily="2" charset="0"/>
              <a:cs typeface="Poppins" panose="00000500000000000000" pitchFamily="2" charset="0"/>
            </a:endParaRPr>
          </a:p>
        </p:txBody>
      </p:sp>
      <p:pic>
        <p:nvPicPr>
          <p:cNvPr id="1026" name="Picture 2" descr="diagnostico empresarial-marketing-transformaçao digital-planejamento-estratégia-lab34">
            <a:extLst>
              <a:ext uri="{FF2B5EF4-FFF2-40B4-BE49-F238E27FC236}">
                <a16:creationId xmlns:a16="http://schemas.microsoft.com/office/drawing/2014/main" id="{9DDE4476-E57F-4345-9EDF-75835F3AF6F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4657" y="2569827"/>
            <a:ext cx="3473184" cy="2235781"/>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n 13">
            <a:extLst>
              <a:ext uri="{FF2B5EF4-FFF2-40B4-BE49-F238E27FC236}">
                <a16:creationId xmlns:a16="http://schemas.microsoft.com/office/drawing/2014/main" id="{8618D67B-41F1-49B6-9980-B5F21032DA30}"/>
              </a:ext>
            </a:extLst>
          </p:cNvPr>
          <p:cNvPicPr>
            <a:picLocks noChangeAspect="1"/>
          </p:cNvPicPr>
          <p:nvPr/>
        </p:nvPicPr>
        <p:blipFill>
          <a:blip r:embed="rId12">
            <a:extLst>
              <a:ext uri="{BEBA8EAE-BF5A-486C-A8C5-ECC9F3942E4B}">
                <a14:imgProps xmlns:a14="http://schemas.microsoft.com/office/drawing/2010/main">
                  <a14:imgLayer r:embed="rId13">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2290428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1765293" y="763612"/>
            <a:ext cx="9088237" cy="664652"/>
          </a:xfrm>
        </p:spPr>
        <p:txBody>
          <a:bodyPr>
            <a:normAutofit/>
          </a:bodyPr>
          <a:lstStyle/>
          <a:p>
            <a:r>
              <a:rPr lang="es-PE" sz="2000" b="1" dirty="0">
                <a:solidFill>
                  <a:srgbClr val="002060"/>
                </a:solidFill>
                <a:latin typeface="Poppins" pitchFamily="2" charset="77"/>
                <a:cs typeface="Poppins" pitchFamily="2" charset="77"/>
              </a:rPr>
              <a:t>¿Qué debe contener el diagnostico situacional?</a:t>
            </a: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1941733" y="1286461"/>
            <a:ext cx="6218293" cy="0"/>
          </a:xfrm>
          <a:prstGeom prst="straightConnector1">
            <a:avLst/>
          </a:prstGeom>
          <a:noFill/>
          <a:ln w="19050" cap="flat" cmpd="sng">
            <a:solidFill>
              <a:srgbClr val="E30412"/>
            </a:solidFill>
            <a:prstDash val="solid"/>
            <a:round/>
            <a:headEnd type="none" w="sm" len="sm"/>
            <a:tailEnd type="none" w="sm" len="sm"/>
          </a:ln>
        </p:spPr>
      </p:cxnSp>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657" y="173163"/>
            <a:ext cx="2061273" cy="454311"/>
          </a:xfrm>
          <a:prstGeom prst="rect">
            <a:avLst/>
          </a:prstGeom>
        </p:spPr>
      </p:pic>
      <p:graphicFrame>
        <p:nvGraphicFramePr>
          <p:cNvPr id="13" name="Diagrama 12"/>
          <p:cNvGraphicFramePr/>
          <p:nvPr>
            <p:extLst>
              <p:ext uri="{D42A27DB-BD31-4B8C-83A1-F6EECF244321}">
                <p14:modId xmlns:p14="http://schemas.microsoft.com/office/powerpoint/2010/main" val="2716232543"/>
              </p:ext>
            </p:extLst>
          </p:nvPr>
        </p:nvGraphicFramePr>
        <p:xfrm>
          <a:off x="396815" y="1161606"/>
          <a:ext cx="11420158" cy="438332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Imagen 8">
            <a:extLst>
              <a:ext uri="{FF2B5EF4-FFF2-40B4-BE49-F238E27FC236}">
                <a16:creationId xmlns:a16="http://schemas.microsoft.com/office/drawing/2014/main" id="{C3B05D44-BF68-4F60-BDD1-35B48F7E29BF}"/>
              </a:ext>
            </a:extLst>
          </p:cNvPr>
          <p:cNvPicPr>
            <a:picLocks noChangeAspect="1"/>
          </p:cNvPicPr>
          <p:nvPr/>
        </p:nvPicPr>
        <p:blipFill>
          <a:blip r:embed="rId11">
            <a:extLst>
              <a:ext uri="{BEBA8EAE-BF5A-486C-A8C5-ECC9F3942E4B}">
                <a14:imgProps xmlns:a14="http://schemas.microsoft.com/office/drawing/2010/main">
                  <a14:imgLayer r:embed="rId12">
                    <a14:imgEffect>
                      <a14:saturation sat="0"/>
                    </a14:imgEffect>
                  </a14:imgLayer>
                </a14:imgProps>
              </a:ext>
            </a:extLst>
          </a:blip>
          <a:stretch>
            <a:fillRect/>
          </a:stretch>
        </p:blipFill>
        <p:spPr>
          <a:xfrm>
            <a:off x="4879171" y="187545"/>
            <a:ext cx="2140434" cy="642364"/>
          </a:xfrm>
          <a:prstGeom prst="rect">
            <a:avLst/>
          </a:prstGeom>
        </p:spPr>
      </p:pic>
      <p:pic>
        <p:nvPicPr>
          <p:cNvPr id="10" name="Imagen 9">
            <a:extLst>
              <a:ext uri="{FF2B5EF4-FFF2-40B4-BE49-F238E27FC236}">
                <a16:creationId xmlns:a16="http://schemas.microsoft.com/office/drawing/2014/main" id="{88199709-A280-4CE9-B57D-45C8A642FDEB}"/>
              </a:ext>
            </a:extLst>
          </p:cNvPr>
          <p:cNvPicPr>
            <a:picLocks noChangeAspect="1"/>
          </p:cNvPicPr>
          <p:nvPr/>
        </p:nvPicPr>
        <p:blipFill>
          <a:blip r:embed="rId13">
            <a:extLst>
              <a:ext uri="{BEBA8EAE-BF5A-486C-A8C5-ECC9F3942E4B}">
                <a14:imgProps xmlns:a14="http://schemas.microsoft.com/office/drawing/2010/main">
                  <a14:imgLayer r:embed="rId14">
                    <a14:imgEffect>
                      <a14:saturation sat="0"/>
                    </a14:imgEffect>
                  </a14:imgLayer>
                </a14:imgProps>
              </a:ext>
            </a:extLst>
          </a:blip>
          <a:stretch>
            <a:fillRect/>
          </a:stretch>
        </p:blipFill>
        <p:spPr>
          <a:xfrm>
            <a:off x="10288416" y="79138"/>
            <a:ext cx="1065384" cy="642363"/>
          </a:xfrm>
          <a:prstGeom prst="rect">
            <a:avLst/>
          </a:prstGeom>
        </p:spPr>
      </p:pic>
    </p:spTree>
    <p:extLst>
      <p:ext uri="{BB962C8B-B14F-4D97-AF65-F5344CB8AC3E}">
        <p14:creationId xmlns:p14="http://schemas.microsoft.com/office/powerpoint/2010/main" val="95470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E16B78C-141B-4C1F-BBA8-6D33EBC54819}"/>
              </a:ext>
            </a:extLst>
          </p:cNvPr>
          <p:cNvPicPr>
            <a:picLocks noChangeAspect="1"/>
          </p:cNvPicPr>
          <p:nvPr/>
        </p:nvPicPr>
        <p:blipFill>
          <a:blip r:embed="rId2"/>
          <a:stretch>
            <a:fillRect/>
          </a:stretch>
        </p:blipFill>
        <p:spPr>
          <a:xfrm>
            <a:off x="10105068" y="753062"/>
            <a:ext cx="1513775" cy="2309682"/>
          </a:xfrm>
          <a:prstGeom prst="rect">
            <a:avLst/>
          </a:prstGeom>
        </p:spPr>
      </p:pic>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3474742" y="783337"/>
            <a:ext cx="4267841" cy="637960"/>
          </a:xfrm>
        </p:spPr>
        <p:txBody>
          <a:bodyPr>
            <a:normAutofit/>
          </a:bodyPr>
          <a:lstStyle/>
          <a:p>
            <a:r>
              <a:rPr lang="es-ES" sz="2800" b="1" dirty="0">
                <a:solidFill>
                  <a:srgbClr val="002060"/>
                </a:solidFill>
                <a:latin typeface="Poppins" pitchFamily="2" charset="77"/>
                <a:cs typeface="Poppins" pitchFamily="2" charset="77"/>
              </a:rPr>
              <a:t>Perfil del egresado</a:t>
            </a:r>
            <a:endParaRPr lang="es-PE" sz="2800" b="1" dirty="0">
              <a:solidFill>
                <a:srgbClr val="002060"/>
              </a:solidFill>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55496" y="215991"/>
            <a:ext cx="2140434" cy="429859"/>
          </a:xfrm>
          <a:prstGeom prst="rect">
            <a:avLst/>
          </a:prstGeom>
        </p:spPr>
      </p:pic>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4657" y="173163"/>
            <a:ext cx="2061273" cy="454311"/>
          </a:xfrm>
          <a:prstGeom prst="rect">
            <a:avLst/>
          </a:prstGeom>
        </p:spPr>
      </p:pic>
      <p:pic>
        <p:nvPicPr>
          <p:cNvPr id="12" name="Imagen 11" descr="Maestro, Dibujo, La Educación imagen png - imagen transparente descarga  gratuita"/>
          <p:cNvPicPr/>
          <p:nvPr/>
        </p:nvPicPr>
        <p:blipFill>
          <a:blip r:embed="rId9">
            <a:extLst>
              <a:ext uri="{28A0092B-C50C-407E-A947-70E740481C1C}">
                <a14:useLocalDpi xmlns:a14="http://schemas.microsoft.com/office/drawing/2010/main" val="0"/>
              </a:ext>
            </a:extLst>
          </a:blip>
          <a:srcRect/>
          <a:stretch>
            <a:fillRect/>
          </a:stretch>
        </p:blipFill>
        <p:spPr bwMode="auto">
          <a:xfrm>
            <a:off x="441128" y="1754343"/>
            <a:ext cx="1679069" cy="3499465"/>
          </a:xfrm>
          <a:prstGeom prst="rect">
            <a:avLst/>
          </a:prstGeom>
          <a:noFill/>
          <a:ln>
            <a:noFill/>
          </a:ln>
        </p:spPr>
      </p:pic>
      <p:sp>
        <p:nvSpPr>
          <p:cNvPr id="14" name="Rectángulo 13"/>
          <p:cNvSpPr/>
          <p:nvPr/>
        </p:nvSpPr>
        <p:spPr>
          <a:xfrm>
            <a:off x="2461905" y="4884476"/>
            <a:ext cx="7165641" cy="738664"/>
          </a:xfrm>
          <a:prstGeom prst="rect">
            <a:avLst/>
          </a:prstGeom>
        </p:spPr>
        <p:txBody>
          <a:bodyPr wrap="square">
            <a:spAutoFit/>
          </a:bodyPr>
          <a:lstStyle/>
          <a:p>
            <a:r>
              <a:rPr lang="es-ES" sz="1400" dirty="0">
                <a:latin typeface="Poppins" panose="00000500000000000000" pitchFamily="2" charset="0"/>
                <a:cs typeface="Poppins" panose="00000500000000000000" pitchFamily="2" charset="0"/>
              </a:rPr>
              <a:t>En el marco del perfil de egreso que establece el CNEB, en el modelo se plantea el perfil del egresado del CRFA de acuerdo con la propuesta de formación técnica, con base en los siguientes aspectos: </a:t>
            </a:r>
            <a:endParaRPr lang="en-US" sz="1400" dirty="0">
              <a:latin typeface="Poppins" panose="00000500000000000000" pitchFamily="2" charset="0"/>
              <a:cs typeface="Poppins" panose="00000500000000000000" pitchFamily="2" charset="0"/>
            </a:endParaRPr>
          </a:p>
        </p:txBody>
      </p:sp>
      <p:sp>
        <p:nvSpPr>
          <p:cNvPr id="15" name="Rectángulo 14"/>
          <p:cNvSpPr/>
          <p:nvPr/>
        </p:nvSpPr>
        <p:spPr>
          <a:xfrm>
            <a:off x="2341591" y="1761598"/>
            <a:ext cx="6920634" cy="1569660"/>
          </a:xfrm>
          <a:prstGeom prst="rect">
            <a:avLst/>
          </a:prstGeom>
        </p:spPr>
        <p:txBody>
          <a:bodyPr wrap="square">
            <a:spAutoFit/>
          </a:bodyPr>
          <a:lstStyle/>
          <a:p>
            <a:pPr algn="just"/>
            <a:r>
              <a:rPr lang="es-ES" sz="1600" b="1" dirty="0">
                <a:latin typeface="Poppins" panose="00000500000000000000" pitchFamily="2" charset="0"/>
                <a:cs typeface="Poppins" panose="00000500000000000000" pitchFamily="2" charset="0"/>
              </a:rPr>
              <a:t>• El perfil del egresado del CRFA se plantea en función al diagnóstico situacional para promover el desarrollo del emprendimiento económico y social, que le permita a la o el estudiante continuar estudios de educación superior y articularse con el mundo laboral y el desarrollo socioeconómico local, regional, nacional y global con ética, acorde a su contexto</a:t>
            </a:r>
            <a:endParaRPr lang="en-US" sz="1600" b="1" dirty="0">
              <a:latin typeface="Poppins" panose="00000500000000000000" pitchFamily="2" charset="0"/>
              <a:cs typeface="Poppins" panose="00000500000000000000" pitchFamily="2" charset="0"/>
            </a:endParaRPr>
          </a:p>
        </p:txBody>
      </p:sp>
      <p:sp>
        <p:nvSpPr>
          <p:cNvPr id="16" name="CuadroTexto 15">
            <a:extLst>
              <a:ext uri="{FF2B5EF4-FFF2-40B4-BE49-F238E27FC236}">
                <a16:creationId xmlns:a16="http://schemas.microsoft.com/office/drawing/2014/main" id="{C08F16C2-B580-40B2-B2CD-3137358735E9}"/>
              </a:ext>
            </a:extLst>
          </p:cNvPr>
          <p:cNvSpPr txBox="1"/>
          <p:nvPr/>
        </p:nvSpPr>
        <p:spPr>
          <a:xfrm>
            <a:off x="2461905" y="3302182"/>
            <a:ext cx="6800320" cy="1323439"/>
          </a:xfrm>
          <a:prstGeom prst="rect">
            <a:avLst/>
          </a:prstGeom>
          <a:noFill/>
        </p:spPr>
        <p:txBody>
          <a:bodyPr wrap="square">
            <a:spAutoFit/>
          </a:bodyPr>
          <a:lstStyle/>
          <a:p>
            <a:r>
              <a:rPr lang="es-ES" sz="1600" dirty="0">
                <a:solidFill>
                  <a:srgbClr val="002060"/>
                </a:solidFill>
                <a:effectLst/>
                <a:latin typeface="Poppins" panose="00000500000000000000" pitchFamily="2" charset="0"/>
                <a:ea typeface="Times New Roman" panose="02020603050405020304" pitchFamily="18" charset="0"/>
                <a:cs typeface="Poppins" panose="00000500000000000000" pitchFamily="2" charset="0"/>
              </a:rPr>
              <a:t>Podemos apoyarnos en las siguientes preguntas.</a:t>
            </a:r>
            <a:endParaRPr lang="es-PE" sz="1600" dirty="0">
              <a:solidFill>
                <a:srgbClr val="002060"/>
              </a:solidFill>
              <a:effectLst/>
              <a:latin typeface="Poppins" panose="00000500000000000000" pitchFamily="2" charset="0"/>
              <a:ea typeface="Times New Roman" panose="02020603050405020304" pitchFamily="18" charset="0"/>
              <a:cs typeface="Poppins" panose="00000500000000000000" pitchFamily="2" charset="0"/>
            </a:endParaRPr>
          </a:p>
          <a:p>
            <a:pPr marL="90170"/>
            <a:r>
              <a:rPr lang="es-ES" sz="1600" dirty="0">
                <a:effectLst/>
                <a:latin typeface="Poppins" panose="00000500000000000000" pitchFamily="2" charset="0"/>
                <a:ea typeface="Times New Roman" panose="02020603050405020304" pitchFamily="18" charset="0"/>
                <a:cs typeface="Poppins" panose="00000500000000000000" pitchFamily="2" charset="0"/>
              </a:rPr>
              <a:t>¿Qué queremos que los egresados del CRFA sepan y sean capaces de hacer al culminar la secundaria?</a:t>
            </a:r>
            <a:endParaRPr lang="es-PE" sz="1600" dirty="0">
              <a:effectLst/>
              <a:latin typeface="Poppins" panose="00000500000000000000" pitchFamily="2" charset="0"/>
              <a:ea typeface="Times New Roman" panose="02020603050405020304" pitchFamily="18" charset="0"/>
              <a:cs typeface="Poppins" panose="00000500000000000000" pitchFamily="2" charset="0"/>
            </a:endParaRPr>
          </a:p>
          <a:p>
            <a:r>
              <a:rPr lang="es-ES" sz="1600" dirty="0">
                <a:effectLst/>
                <a:latin typeface="Poppins" panose="00000500000000000000" pitchFamily="2" charset="0"/>
                <a:ea typeface="Times New Roman" panose="02020603050405020304" pitchFamily="18" charset="0"/>
                <a:cs typeface="Poppins" panose="00000500000000000000" pitchFamily="2" charset="0"/>
              </a:rPr>
              <a:t>¿Con que criterios y valores se desempeñarán en el medio laboral que les toque enfrentar?</a:t>
            </a:r>
            <a:endParaRPr lang="es-PE" sz="1600" dirty="0">
              <a:latin typeface="Poppins" panose="00000500000000000000" pitchFamily="2" charset="0"/>
              <a:cs typeface="Poppins" panose="00000500000000000000" pitchFamily="2" charset="0"/>
            </a:endParaRPr>
          </a:p>
        </p:txBody>
      </p:sp>
      <p:graphicFrame>
        <p:nvGraphicFramePr>
          <p:cNvPr id="18" name="Diagrama 17"/>
          <p:cNvGraphicFramePr/>
          <p:nvPr>
            <p:extLst>
              <p:ext uri="{D42A27DB-BD31-4B8C-83A1-F6EECF244321}">
                <p14:modId xmlns:p14="http://schemas.microsoft.com/office/powerpoint/2010/main" val="2277108888"/>
              </p:ext>
            </p:extLst>
          </p:nvPr>
        </p:nvGraphicFramePr>
        <p:xfrm>
          <a:off x="8419381" y="3062744"/>
          <a:ext cx="3617455" cy="355791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13" name="Imagen 12">
            <a:extLst>
              <a:ext uri="{FF2B5EF4-FFF2-40B4-BE49-F238E27FC236}">
                <a16:creationId xmlns:a16="http://schemas.microsoft.com/office/drawing/2014/main" id="{C9F81E69-D21C-43A5-8AA6-6675C73F91FA}"/>
              </a:ext>
            </a:extLst>
          </p:cNvPr>
          <p:cNvPicPr>
            <a:picLocks noChangeAspect="1"/>
          </p:cNvPicPr>
          <p:nvPr/>
        </p:nvPicPr>
        <p:blipFill>
          <a:blip r:embed="rId15">
            <a:extLst>
              <a:ext uri="{BEBA8EAE-BF5A-486C-A8C5-ECC9F3942E4B}">
                <a14:imgProps xmlns:a14="http://schemas.microsoft.com/office/drawing/2010/main">
                  <a14:imgLayer r:embed="rId16">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4183509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Graphic spid="18"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1677226" y="752762"/>
            <a:ext cx="7491932" cy="49965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b="1" u="sng" dirty="0">
                <a:solidFill>
                  <a:srgbClr val="002060"/>
                </a:solidFill>
                <a:latin typeface="Poppins"/>
              </a:rPr>
              <a:t>Centros de </a:t>
            </a:r>
            <a:r>
              <a:rPr lang="es-ES" sz="2000" b="1" u="sng" dirty="0">
                <a:solidFill>
                  <a:srgbClr val="002060"/>
                </a:solidFill>
                <a:latin typeface="Poppins"/>
              </a:rPr>
              <a:t>Interés</a:t>
            </a:r>
            <a:r>
              <a:rPr lang="es-ES" b="1" u="sng" dirty="0">
                <a:solidFill>
                  <a:srgbClr val="002060"/>
                </a:solidFill>
                <a:latin typeface="Poppins"/>
              </a:rPr>
              <a:t> y  Plan de Investigación</a:t>
            </a:r>
            <a:endParaRPr lang="en-US" u="sng" dirty="0">
              <a:solidFill>
                <a:srgbClr val="002060"/>
              </a:solidFill>
              <a:latin typeface="Poppins"/>
            </a:endParaRPr>
          </a:p>
        </p:txBody>
      </p:sp>
      <p:graphicFrame>
        <p:nvGraphicFramePr>
          <p:cNvPr id="3" name="Tabla 2"/>
          <p:cNvGraphicFramePr>
            <a:graphicFrameLocks noGrp="1"/>
          </p:cNvGraphicFramePr>
          <p:nvPr>
            <p:extLst>
              <p:ext uri="{D42A27DB-BD31-4B8C-83A1-F6EECF244321}">
                <p14:modId xmlns:p14="http://schemas.microsoft.com/office/powerpoint/2010/main" val="1137253748"/>
              </p:ext>
            </p:extLst>
          </p:nvPr>
        </p:nvGraphicFramePr>
        <p:xfrm>
          <a:off x="2339172" y="1397062"/>
          <a:ext cx="6660373" cy="4301786"/>
        </p:xfrm>
        <a:graphic>
          <a:graphicData uri="http://schemas.openxmlformats.org/drawingml/2006/table">
            <a:tbl>
              <a:tblPr firstRow="1" firstCol="1" bandRow="1">
                <a:tableStyleId>{5C22544A-7EE6-4342-B048-85BDC9FD1C3A}</a:tableStyleId>
              </a:tblPr>
              <a:tblGrid>
                <a:gridCol w="1107970">
                  <a:extLst>
                    <a:ext uri="{9D8B030D-6E8A-4147-A177-3AD203B41FA5}">
                      <a16:colId xmlns:a16="http://schemas.microsoft.com/office/drawing/2014/main" val="1016681129"/>
                    </a:ext>
                  </a:extLst>
                </a:gridCol>
                <a:gridCol w="5552403">
                  <a:extLst>
                    <a:ext uri="{9D8B030D-6E8A-4147-A177-3AD203B41FA5}">
                      <a16:colId xmlns:a16="http://schemas.microsoft.com/office/drawing/2014/main" val="1823442213"/>
                    </a:ext>
                  </a:extLst>
                </a:gridCol>
              </a:tblGrid>
              <a:tr h="266957">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Grado</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rgbClr val="FAA954"/>
                    </a:solidFill>
                  </a:tcPr>
                </a:tc>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Propósito de centros de interés</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rgbClr val="FAA954"/>
                    </a:solidFill>
                  </a:tcPr>
                </a:tc>
                <a:extLst>
                  <a:ext uri="{0D108BD9-81ED-4DB2-BD59-A6C34878D82A}">
                    <a16:rowId xmlns:a16="http://schemas.microsoft.com/office/drawing/2014/main" val="1144956384"/>
                  </a:ext>
                </a:extLst>
              </a:tr>
              <a:tr h="1067829">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Primero </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6">
                        <a:lumMod val="60000"/>
                        <a:lumOff val="40000"/>
                      </a:schemeClr>
                    </a:solidFill>
                  </a:tcPr>
                </a:tc>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El Centro de Interés gira en torno a la familia y comunidad porque el estudiante va reafirmar o explorar el entorno familiar y comunal inmediato e identificar las potencialidades, oportunidades y limitaciones que este le brinda.</a:t>
                      </a:r>
                      <a:endParaRPr lang="en-US" sz="12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 </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1126463578"/>
                  </a:ext>
                </a:extLst>
              </a:tr>
              <a:tr h="800872">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Segundo</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6">
                        <a:lumMod val="60000"/>
                        <a:lumOff val="40000"/>
                      </a:schemeClr>
                    </a:solidFill>
                  </a:tcPr>
                </a:tc>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El Centro de Interés gira en torno a la comunidad a las actividades que se realizan dentro de esta. Identifica las oportunidades y recursos que le ofrece para su formación.</a:t>
                      </a:r>
                      <a:endParaRPr lang="en-US" sz="12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 </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638754490"/>
                  </a:ext>
                </a:extLst>
              </a:tr>
              <a:tr h="266957">
                <a:tc>
                  <a:txBody>
                    <a:bodyPr/>
                    <a:lstStyle/>
                    <a:p>
                      <a:pPr algn="just">
                        <a:lnSpc>
                          <a:spcPct val="115000"/>
                        </a:lnSpc>
                        <a:spcAft>
                          <a:spcPts val="0"/>
                        </a:spcAft>
                      </a:pPr>
                      <a:r>
                        <a:rPr lang="es-PE" sz="1200">
                          <a:solidFill>
                            <a:schemeClr val="tx1"/>
                          </a:solidFill>
                          <a:effectLst/>
                          <a:latin typeface="Poppins" panose="00000500000000000000" pitchFamily="2" charset="0"/>
                          <a:cs typeface="Poppins" panose="00000500000000000000" pitchFamily="2" charset="0"/>
                        </a:rPr>
                        <a:t>Tercero</a:t>
                      </a:r>
                      <a:endParaRPr lang="en-US" sz="120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tc>
                <a:tc rowSpan="2">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Los centros de interés están más orientados a la especialización y se concretizan en los denominados temas técnicos que orientan el desarrollo de competencias técnicas o especificas</a:t>
                      </a:r>
                      <a:endParaRPr lang="en-US" sz="12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 </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5">
                        <a:lumMod val="60000"/>
                        <a:lumOff val="40000"/>
                      </a:schemeClr>
                    </a:solidFill>
                  </a:tcPr>
                </a:tc>
                <a:extLst>
                  <a:ext uri="{0D108BD9-81ED-4DB2-BD59-A6C34878D82A}">
                    <a16:rowId xmlns:a16="http://schemas.microsoft.com/office/drawing/2014/main" val="2278100336"/>
                  </a:ext>
                </a:extLst>
              </a:tr>
              <a:tr h="800872">
                <a:tc>
                  <a:txBody>
                    <a:bodyPr/>
                    <a:lstStyle/>
                    <a:p>
                      <a:pPr algn="just">
                        <a:lnSpc>
                          <a:spcPct val="115000"/>
                        </a:lnSpc>
                        <a:spcAft>
                          <a:spcPts val="0"/>
                        </a:spcAft>
                      </a:pPr>
                      <a:r>
                        <a:rPr lang="es-PE" sz="1200">
                          <a:solidFill>
                            <a:schemeClr val="tx1"/>
                          </a:solidFill>
                          <a:effectLst/>
                          <a:latin typeface="Poppins" panose="00000500000000000000" pitchFamily="2" charset="0"/>
                          <a:cs typeface="Poppins" panose="00000500000000000000" pitchFamily="2" charset="0"/>
                        </a:rPr>
                        <a:t>Cuarto</a:t>
                      </a:r>
                      <a:endParaRPr lang="en-US" sz="120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tc>
                <a:tc vMerge="1">
                  <a:txBody>
                    <a:bodyPr/>
                    <a:lstStyle/>
                    <a:p>
                      <a:endParaRPr lang="en-US"/>
                    </a:p>
                  </a:txBody>
                  <a:tcPr/>
                </a:tc>
                <a:extLst>
                  <a:ext uri="{0D108BD9-81ED-4DB2-BD59-A6C34878D82A}">
                    <a16:rowId xmlns:a16="http://schemas.microsoft.com/office/drawing/2014/main" val="2641669927"/>
                  </a:ext>
                </a:extLst>
              </a:tr>
              <a:tr h="1067829">
                <a:tc>
                  <a:txBody>
                    <a:bodyPr/>
                    <a:lstStyle/>
                    <a:p>
                      <a:pPr algn="just">
                        <a:lnSpc>
                          <a:spcPct val="115000"/>
                        </a:lnSpc>
                        <a:spcAft>
                          <a:spcPts val="0"/>
                        </a:spcAft>
                      </a:pPr>
                      <a:r>
                        <a:rPr lang="es-PE" sz="1200">
                          <a:solidFill>
                            <a:schemeClr val="tx1"/>
                          </a:solidFill>
                          <a:effectLst/>
                          <a:latin typeface="Poppins" panose="00000500000000000000" pitchFamily="2" charset="0"/>
                          <a:cs typeface="Poppins" panose="00000500000000000000" pitchFamily="2" charset="0"/>
                        </a:rPr>
                        <a:t>Quinto</a:t>
                      </a:r>
                      <a:endParaRPr lang="en-US" sz="120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tc>
                <a:tc>
                  <a:txBody>
                    <a:bodyPr/>
                    <a:lstStyle/>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El centro de interés es el Plan de negocios orientado a que los estudiantes desarrollen las capacidades de emprendimiento que se han desarrollado progresivamente a lo largo de los cinco grados de estudio.</a:t>
                      </a:r>
                      <a:endParaRPr lang="en-US" sz="1200" dirty="0">
                        <a:solidFill>
                          <a:schemeClr val="tx1"/>
                        </a:solidFill>
                        <a:effectLst/>
                        <a:latin typeface="Poppins" panose="00000500000000000000" pitchFamily="2" charset="0"/>
                        <a:cs typeface="Poppins" panose="00000500000000000000" pitchFamily="2" charset="0"/>
                      </a:endParaRPr>
                    </a:p>
                    <a:p>
                      <a:pPr algn="just">
                        <a:lnSpc>
                          <a:spcPct val="115000"/>
                        </a:lnSpc>
                        <a:spcAft>
                          <a:spcPts val="0"/>
                        </a:spcAft>
                      </a:pPr>
                      <a:r>
                        <a:rPr lang="es-PE" sz="1200" dirty="0">
                          <a:solidFill>
                            <a:schemeClr val="tx1"/>
                          </a:solidFill>
                          <a:effectLst/>
                          <a:latin typeface="Poppins" panose="00000500000000000000" pitchFamily="2" charset="0"/>
                          <a:cs typeface="Poppins" panose="00000500000000000000" pitchFamily="2" charset="0"/>
                        </a:rPr>
                        <a:t> </a:t>
                      </a:r>
                      <a:endParaRPr lang="en-US" sz="1200" dirty="0">
                        <a:solidFill>
                          <a:schemeClr val="tx1"/>
                        </a:solidFill>
                        <a:effectLst/>
                        <a:latin typeface="Poppins" panose="00000500000000000000" pitchFamily="2" charset="0"/>
                        <a:ea typeface="Calibri" panose="020F0502020204030204" pitchFamily="34" charset="0"/>
                        <a:cs typeface="Poppins" panose="00000500000000000000" pitchFamily="2" charset="0"/>
                      </a:endParaRPr>
                    </a:p>
                  </a:txBody>
                  <a:tcPr marL="68580" marR="68580" marT="0" marB="0">
                    <a:solidFill>
                      <a:schemeClr val="accent5">
                        <a:lumMod val="60000"/>
                        <a:lumOff val="40000"/>
                      </a:schemeClr>
                    </a:solidFill>
                  </a:tcPr>
                </a:tc>
                <a:extLst>
                  <a:ext uri="{0D108BD9-81ED-4DB2-BD59-A6C34878D82A}">
                    <a16:rowId xmlns:a16="http://schemas.microsoft.com/office/drawing/2014/main" val="1822548054"/>
                  </a:ext>
                </a:extLst>
              </a:tr>
            </a:tbl>
          </a:graphicData>
        </a:graphic>
      </p:graphicFrame>
      <p:sp>
        <p:nvSpPr>
          <p:cNvPr id="5" name="Flecha abajo 4"/>
          <p:cNvSpPr/>
          <p:nvPr/>
        </p:nvSpPr>
        <p:spPr>
          <a:xfrm>
            <a:off x="1021976" y="1376448"/>
            <a:ext cx="497542" cy="6002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redondeado 5"/>
          <p:cNvSpPr/>
          <p:nvPr/>
        </p:nvSpPr>
        <p:spPr>
          <a:xfrm>
            <a:off x="728074" y="2150131"/>
            <a:ext cx="1277471" cy="73958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Perfil del </a:t>
            </a:r>
            <a:r>
              <a:rPr lang="es-ES" sz="1600" b="1" dirty="0">
                <a:solidFill>
                  <a:schemeClr val="tx1"/>
                </a:solidFill>
                <a:latin typeface="Poppins" panose="00000500000000000000" pitchFamily="2" charset="0"/>
                <a:cs typeface="Poppins" panose="00000500000000000000" pitchFamily="2" charset="0"/>
              </a:rPr>
              <a:t>egresado</a:t>
            </a:r>
            <a:endParaRPr lang="en-US" sz="1600" b="1" dirty="0">
              <a:solidFill>
                <a:schemeClr val="tx1"/>
              </a:solidFill>
              <a:latin typeface="Poppins" panose="00000500000000000000" pitchFamily="2" charset="0"/>
              <a:cs typeface="Poppins" panose="00000500000000000000" pitchFamily="2" charset="0"/>
            </a:endParaRPr>
          </a:p>
        </p:txBody>
      </p:sp>
      <p:sp>
        <p:nvSpPr>
          <p:cNvPr id="7" name="Rectángulo redondeado 6"/>
          <p:cNvSpPr/>
          <p:nvPr/>
        </p:nvSpPr>
        <p:spPr>
          <a:xfrm>
            <a:off x="9466730" y="1636753"/>
            <a:ext cx="1815353" cy="424927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Planes de investigación</a:t>
            </a:r>
          </a:p>
          <a:p>
            <a:pPr algn="ctr"/>
            <a:endParaRPr lang="en-US" dirty="0"/>
          </a:p>
        </p:txBody>
      </p:sp>
      <p:pic>
        <p:nvPicPr>
          <p:cNvPr id="10" name="Gráfico 4">
            <a:extLst>
              <a:ext uri="{FF2B5EF4-FFF2-40B4-BE49-F238E27FC236}">
                <a16:creationId xmlns:a16="http://schemas.microsoft.com/office/drawing/2014/main" id="{E6110CD7-0151-A978-E5CE-6E6032F5D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8893" y="187544"/>
            <a:ext cx="1943271" cy="428303"/>
          </a:xfrm>
          <a:prstGeom prst="rect">
            <a:avLst/>
          </a:prstGeom>
        </p:spPr>
      </p:pic>
      <p:pic>
        <p:nvPicPr>
          <p:cNvPr id="11" name="Imagen 10">
            <a:extLst>
              <a:ext uri="{FF2B5EF4-FFF2-40B4-BE49-F238E27FC236}">
                <a16:creationId xmlns:a16="http://schemas.microsoft.com/office/drawing/2014/main" id="{53E9AA65-613B-B9D5-8E56-E3846938D05C}"/>
              </a:ext>
            </a:extLst>
          </p:cNvPr>
          <p:cNvPicPr>
            <a:picLocks noChangeAspect="1"/>
          </p:cNvPicPr>
          <p:nvPr/>
        </p:nvPicPr>
        <p:blipFill>
          <a:blip r:embed="rId4"/>
          <a:stretch>
            <a:fillRect/>
          </a:stretch>
        </p:blipFill>
        <p:spPr>
          <a:xfrm>
            <a:off x="10479256" y="291402"/>
            <a:ext cx="1372222" cy="827368"/>
          </a:xfrm>
          <a:prstGeom prst="rect">
            <a:avLst/>
          </a:prstGeom>
        </p:spPr>
      </p:pic>
      <p:sp>
        <p:nvSpPr>
          <p:cNvPr id="12" name="Rectángulo redondeado 5">
            <a:extLst>
              <a:ext uri="{FF2B5EF4-FFF2-40B4-BE49-F238E27FC236}">
                <a16:creationId xmlns:a16="http://schemas.microsoft.com/office/drawing/2014/main" id="{D52B2A37-D652-44E2-8D06-DF50F4C62CEC}"/>
              </a:ext>
            </a:extLst>
          </p:cNvPr>
          <p:cNvSpPr/>
          <p:nvPr/>
        </p:nvSpPr>
        <p:spPr>
          <a:xfrm>
            <a:off x="651874" y="4024239"/>
            <a:ext cx="1277471" cy="739588"/>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Centros de interés </a:t>
            </a:r>
            <a:endParaRPr lang="en-US" sz="1600" b="1" dirty="0">
              <a:solidFill>
                <a:schemeClr val="tx1"/>
              </a:solidFill>
              <a:latin typeface="Poppins" panose="00000500000000000000" pitchFamily="2" charset="0"/>
              <a:cs typeface="Poppins" panose="00000500000000000000" pitchFamily="2" charset="0"/>
            </a:endParaRPr>
          </a:p>
        </p:txBody>
      </p:sp>
      <p:sp>
        <p:nvSpPr>
          <p:cNvPr id="13" name="Flecha abajo 4">
            <a:extLst>
              <a:ext uri="{FF2B5EF4-FFF2-40B4-BE49-F238E27FC236}">
                <a16:creationId xmlns:a16="http://schemas.microsoft.com/office/drawing/2014/main" id="{424332A4-DB76-4A98-9981-4BA7296C9670}"/>
              </a:ext>
            </a:extLst>
          </p:cNvPr>
          <p:cNvSpPr/>
          <p:nvPr/>
        </p:nvSpPr>
        <p:spPr>
          <a:xfrm>
            <a:off x="964619" y="3210867"/>
            <a:ext cx="497542" cy="6002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n 13">
            <a:extLst>
              <a:ext uri="{FF2B5EF4-FFF2-40B4-BE49-F238E27FC236}">
                <a16:creationId xmlns:a16="http://schemas.microsoft.com/office/drawing/2014/main" id="{21BE505D-BABD-4016-AD2A-B15AB3701AD3}"/>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963326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35040-3ACF-ED2D-1579-A7E41597D7A8}"/>
              </a:ext>
            </a:extLst>
          </p:cNvPr>
          <p:cNvSpPr>
            <a:spLocks noGrp="1"/>
          </p:cNvSpPr>
          <p:nvPr>
            <p:ph type="title"/>
          </p:nvPr>
        </p:nvSpPr>
        <p:spPr>
          <a:xfrm>
            <a:off x="734657" y="586693"/>
            <a:ext cx="5016793" cy="738676"/>
          </a:xfrm>
        </p:spPr>
        <p:txBody>
          <a:bodyPr>
            <a:normAutofit/>
          </a:bodyPr>
          <a:lstStyle/>
          <a:p>
            <a:r>
              <a:rPr lang="es-ES" sz="2800" b="1" dirty="0">
                <a:solidFill>
                  <a:srgbClr val="002060"/>
                </a:solidFill>
                <a:latin typeface="Poppins" pitchFamily="2" charset="77"/>
                <a:cs typeface="Poppins" pitchFamily="2" charset="77"/>
              </a:rPr>
              <a:t> </a:t>
            </a:r>
            <a:r>
              <a:rPr lang="es-ES" sz="2000" b="1" dirty="0">
                <a:solidFill>
                  <a:srgbClr val="002060"/>
                </a:solidFill>
                <a:latin typeface="Poppins" pitchFamily="2" charset="77"/>
                <a:cs typeface="Poppins" pitchFamily="2" charset="77"/>
              </a:rPr>
              <a:t>Matriz Curricular del PF</a:t>
            </a:r>
            <a:endParaRPr lang="es-PE" sz="1400" b="1" dirty="0">
              <a:latin typeface="Poppins" pitchFamily="2" charset="77"/>
              <a:cs typeface="Poppins" pitchFamily="2" charset="77"/>
            </a:endParaRPr>
          </a:p>
        </p:txBody>
      </p:sp>
      <p:sp>
        <p:nvSpPr>
          <p:cNvPr id="4" name="Redondear rectángulo de esquina del mismo lado 3">
            <a:extLst>
              <a:ext uri="{FF2B5EF4-FFF2-40B4-BE49-F238E27FC236}">
                <a16:creationId xmlns:a16="http://schemas.microsoft.com/office/drawing/2014/main" id="{6DD21BAC-7DC9-CF35-C7C4-82DF33465054}"/>
              </a:ext>
            </a:extLst>
          </p:cNvPr>
          <p:cNvSpPr/>
          <p:nvPr/>
        </p:nvSpPr>
        <p:spPr>
          <a:xfrm rot="10800000">
            <a:off x="0" y="-46659"/>
            <a:ext cx="12192000" cy="82999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1600" dirty="0"/>
          </a:p>
        </p:txBody>
      </p:sp>
      <p:pic>
        <p:nvPicPr>
          <p:cNvPr id="6" name="Imagen 5">
            <a:extLst>
              <a:ext uri="{FF2B5EF4-FFF2-40B4-BE49-F238E27FC236}">
                <a16:creationId xmlns:a16="http://schemas.microsoft.com/office/drawing/2014/main" id="{469ED935-3949-EE9A-371F-F06026B1E99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5496" y="215991"/>
            <a:ext cx="2140434" cy="429859"/>
          </a:xfrm>
          <a:prstGeom prst="rect">
            <a:avLst/>
          </a:prstGeom>
        </p:spPr>
      </p:pic>
      <p:cxnSp>
        <p:nvCxnSpPr>
          <p:cNvPr id="8" name="Google Shape;58;p13">
            <a:extLst>
              <a:ext uri="{FF2B5EF4-FFF2-40B4-BE49-F238E27FC236}">
                <a16:creationId xmlns:a16="http://schemas.microsoft.com/office/drawing/2014/main" id="{087A9F95-DF16-CB2B-C5ED-CCA6DC137F14}"/>
              </a:ext>
            </a:extLst>
          </p:cNvPr>
          <p:cNvCxnSpPr>
            <a:cxnSpLocks/>
          </p:cNvCxnSpPr>
          <p:nvPr/>
        </p:nvCxnSpPr>
        <p:spPr>
          <a:xfrm>
            <a:off x="886691" y="1107918"/>
            <a:ext cx="3001728" cy="0"/>
          </a:xfrm>
          <a:prstGeom prst="straightConnector1">
            <a:avLst/>
          </a:prstGeom>
          <a:noFill/>
          <a:ln w="19050" cap="flat" cmpd="sng">
            <a:solidFill>
              <a:srgbClr val="E30412"/>
            </a:solidFill>
            <a:prstDash val="solid"/>
            <a:round/>
            <a:headEnd type="none" w="sm" len="sm"/>
            <a:tailEnd type="none" w="sm" len="sm"/>
          </a:ln>
        </p:spPr>
      </p:cxnSp>
      <p:pic>
        <p:nvPicPr>
          <p:cNvPr id="10" name="Imagen 9">
            <a:extLst>
              <a:ext uri="{FF2B5EF4-FFF2-40B4-BE49-F238E27FC236}">
                <a16:creationId xmlns:a16="http://schemas.microsoft.com/office/drawing/2014/main" id="{E7759342-ECDA-10C7-A501-8159683CECB1}"/>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288416" y="79138"/>
            <a:ext cx="1065384" cy="642363"/>
          </a:xfrm>
          <a:prstGeom prst="rect">
            <a:avLst/>
          </a:prstGeom>
        </p:spPr>
      </p:pic>
      <p:pic>
        <p:nvPicPr>
          <p:cNvPr id="5" name="Gráfico 4">
            <a:extLst>
              <a:ext uri="{FF2B5EF4-FFF2-40B4-BE49-F238E27FC236}">
                <a16:creationId xmlns:a16="http://schemas.microsoft.com/office/drawing/2014/main" id="{CFCB99CE-FF9A-26C4-FA01-72818C5D0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4657" y="173163"/>
            <a:ext cx="2061273" cy="454311"/>
          </a:xfrm>
          <a:prstGeom prst="rect">
            <a:avLst/>
          </a:prstGeom>
        </p:spPr>
      </p:pic>
      <p:sp>
        <p:nvSpPr>
          <p:cNvPr id="13" name="CuadroTexto 12">
            <a:extLst>
              <a:ext uri="{FF2B5EF4-FFF2-40B4-BE49-F238E27FC236}">
                <a16:creationId xmlns:a16="http://schemas.microsoft.com/office/drawing/2014/main" id="{DFA72B9F-2134-4B70-AA6C-98B7DA5A8399}"/>
              </a:ext>
            </a:extLst>
          </p:cNvPr>
          <p:cNvSpPr txBox="1"/>
          <p:nvPr/>
        </p:nvSpPr>
        <p:spPr>
          <a:xfrm>
            <a:off x="734657" y="1960007"/>
            <a:ext cx="6093372" cy="261610"/>
          </a:xfrm>
          <a:prstGeom prst="rect">
            <a:avLst/>
          </a:prstGeom>
          <a:noFill/>
        </p:spPr>
        <p:txBody>
          <a:bodyPr wrap="square">
            <a:spAutoFit/>
          </a:bodyPr>
          <a:lstStyle/>
          <a:p>
            <a:r>
              <a:rPr lang="es-ES" sz="1100" b="1" dirty="0">
                <a:latin typeface="Poppins" pitchFamily="2" charset="77"/>
                <a:cs typeface="Poppins" pitchFamily="2" charset="77"/>
              </a:rPr>
              <a:t>RVM 286-2021-MINEDU , numeral  5.1.1.1 </a:t>
            </a:r>
            <a:endParaRPr lang="es-PE" sz="1100" dirty="0"/>
          </a:p>
        </p:txBody>
      </p:sp>
      <p:sp>
        <p:nvSpPr>
          <p:cNvPr id="15" name="CuadroTexto 14">
            <a:extLst>
              <a:ext uri="{FF2B5EF4-FFF2-40B4-BE49-F238E27FC236}">
                <a16:creationId xmlns:a16="http://schemas.microsoft.com/office/drawing/2014/main" id="{0C709D94-60E8-4A75-AEAB-735A16EA0979}"/>
              </a:ext>
            </a:extLst>
          </p:cNvPr>
          <p:cNvSpPr txBox="1"/>
          <p:nvPr/>
        </p:nvSpPr>
        <p:spPr>
          <a:xfrm>
            <a:off x="655496" y="1239961"/>
            <a:ext cx="11300414" cy="738664"/>
          </a:xfrm>
          <a:prstGeom prst="rect">
            <a:avLst/>
          </a:prstGeom>
          <a:noFill/>
        </p:spPr>
        <p:txBody>
          <a:bodyPr wrap="square">
            <a:spAutoFit/>
          </a:bodyPr>
          <a:lstStyle/>
          <a:p>
            <a:pPr algn="just"/>
            <a:r>
              <a:rPr lang="es-ES" sz="1400" b="0" i="0" u="none" strike="noStrike" baseline="0" dirty="0">
                <a:solidFill>
                  <a:srgbClr val="000000"/>
                </a:solidFill>
                <a:latin typeface="Poppins" panose="00000500000000000000" pitchFamily="2" charset="0"/>
                <a:cs typeface="Poppins" panose="00000500000000000000" pitchFamily="2" charset="0"/>
              </a:rPr>
              <a:t>El PF tiene como elemento clave a la matriz curricular en la que se plasma la organización, planificación y articulación de las competencias asociadas a las distintas áreas curriculares con los centros de interés, planes de investigación y estrategias pedagógicas del modelo, con la finalidad que las y los estudiantes desarrollen sus competencias. </a:t>
            </a:r>
            <a:endParaRPr lang="es-PE" sz="1400" dirty="0">
              <a:latin typeface="Poppins" panose="00000500000000000000" pitchFamily="2" charset="0"/>
              <a:cs typeface="Poppins" panose="00000500000000000000" pitchFamily="2" charset="0"/>
            </a:endParaRPr>
          </a:p>
        </p:txBody>
      </p:sp>
      <p:graphicFrame>
        <p:nvGraphicFramePr>
          <p:cNvPr id="3" name="Tabla 2">
            <a:extLst>
              <a:ext uri="{FF2B5EF4-FFF2-40B4-BE49-F238E27FC236}">
                <a16:creationId xmlns:a16="http://schemas.microsoft.com/office/drawing/2014/main" id="{4B02EA01-A518-4835-8AC8-950D2581460E}"/>
              </a:ext>
            </a:extLst>
          </p:cNvPr>
          <p:cNvGraphicFramePr>
            <a:graphicFrameLocks noGrp="1"/>
          </p:cNvGraphicFramePr>
          <p:nvPr>
            <p:extLst>
              <p:ext uri="{D42A27DB-BD31-4B8C-83A1-F6EECF244321}">
                <p14:modId xmlns:p14="http://schemas.microsoft.com/office/powerpoint/2010/main" val="4103692161"/>
              </p:ext>
            </p:extLst>
          </p:nvPr>
        </p:nvGraphicFramePr>
        <p:xfrm>
          <a:off x="734657" y="2251213"/>
          <a:ext cx="11300413" cy="4606787"/>
        </p:xfrm>
        <a:graphic>
          <a:graphicData uri="http://schemas.openxmlformats.org/drawingml/2006/table">
            <a:tbl>
              <a:tblPr>
                <a:tableStyleId>{5C22544A-7EE6-4342-B048-85BDC9FD1C3A}</a:tableStyleId>
              </a:tblPr>
              <a:tblGrid>
                <a:gridCol w="578074">
                  <a:extLst>
                    <a:ext uri="{9D8B030D-6E8A-4147-A177-3AD203B41FA5}">
                      <a16:colId xmlns:a16="http://schemas.microsoft.com/office/drawing/2014/main" val="2454269294"/>
                    </a:ext>
                  </a:extLst>
                </a:gridCol>
                <a:gridCol w="578074">
                  <a:extLst>
                    <a:ext uri="{9D8B030D-6E8A-4147-A177-3AD203B41FA5}">
                      <a16:colId xmlns:a16="http://schemas.microsoft.com/office/drawing/2014/main" val="1845277205"/>
                    </a:ext>
                  </a:extLst>
                </a:gridCol>
                <a:gridCol w="736578">
                  <a:extLst>
                    <a:ext uri="{9D8B030D-6E8A-4147-A177-3AD203B41FA5}">
                      <a16:colId xmlns:a16="http://schemas.microsoft.com/office/drawing/2014/main" val="1189361469"/>
                    </a:ext>
                  </a:extLst>
                </a:gridCol>
                <a:gridCol w="1165472">
                  <a:extLst>
                    <a:ext uri="{9D8B030D-6E8A-4147-A177-3AD203B41FA5}">
                      <a16:colId xmlns:a16="http://schemas.microsoft.com/office/drawing/2014/main" val="3150550828"/>
                    </a:ext>
                  </a:extLst>
                </a:gridCol>
                <a:gridCol w="1025615">
                  <a:extLst>
                    <a:ext uri="{9D8B030D-6E8A-4147-A177-3AD203B41FA5}">
                      <a16:colId xmlns:a16="http://schemas.microsoft.com/office/drawing/2014/main" val="2243567570"/>
                    </a:ext>
                  </a:extLst>
                </a:gridCol>
                <a:gridCol w="988320">
                  <a:extLst>
                    <a:ext uri="{9D8B030D-6E8A-4147-A177-3AD203B41FA5}">
                      <a16:colId xmlns:a16="http://schemas.microsoft.com/office/drawing/2014/main" val="3537280557"/>
                    </a:ext>
                  </a:extLst>
                </a:gridCol>
                <a:gridCol w="978996">
                  <a:extLst>
                    <a:ext uri="{9D8B030D-6E8A-4147-A177-3AD203B41FA5}">
                      <a16:colId xmlns:a16="http://schemas.microsoft.com/office/drawing/2014/main" val="1350905222"/>
                    </a:ext>
                  </a:extLst>
                </a:gridCol>
                <a:gridCol w="997643">
                  <a:extLst>
                    <a:ext uri="{9D8B030D-6E8A-4147-A177-3AD203B41FA5}">
                      <a16:colId xmlns:a16="http://schemas.microsoft.com/office/drawing/2014/main" val="2190095920"/>
                    </a:ext>
                  </a:extLst>
                </a:gridCol>
                <a:gridCol w="1081558">
                  <a:extLst>
                    <a:ext uri="{9D8B030D-6E8A-4147-A177-3AD203B41FA5}">
                      <a16:colId xmlns:a16="http://schemas.microsoft.com/office/drawing/2014/main" val="3422334530"/>
                    </a:ext>
                  </a:extLst>
                </a:gridCol>
                <a:gridCol w="857787">
                  <a:extLst>
                    <a:ext uri="{9D8B030D-6E8A-4147-A177-3AD203B41FA5}">
                      <a16:colId xmlns:a16="http://schemas.microsoft.com/office/drawing/2014/main" val="1866268483"/>
                    </a:ext>
                  </a:extLst>
                </a:gridCol>
                <a:gridCol w="578074">
                  <a:extLst>
                    <a:ext uri="{9D8B030D-6E8A-4147-A177-3AD203B41FA5}">
                      <a16:colId xmlns:a16="http://schemas.microsoft.com/office/drawing/2014/main" val="3823007319"/>
                    </a:ext>
                  </a:extLst>
                </a:gridCol>
                <a:gridCol w="578074">
                  <a:extLst>
                    <a:ext uri="{9D8B030D-6E8A-4147-A177-3AD203B41FA5}">
                      <a16:colId xmlns:a16="http://schemas.microsoft.com/office/drawing/2014/main" val="4122625292"/>
                    </a:ext>
                  </a:extLst>
                </a:gridCol>
                <a:gridCol w="578074">
                  <a:extLst>
                    <a:ext uri="{9D8B030D-6E8A-4147-A177-3AD203B41FA5}">
                      <a16:colId xmlns:a16="http://schemas.microsoft.com/office/drawing/2014/main" val="2950030824"/>
                    </a:ext>
                  </a:extLst>
                </a:gridCol>
                <a:gridCol w="578074">
                  <a:extLst>
                    <a:ext uri="{9D8B030D-6E8A-4147-A177-3AD203B41FA5}">
                      <a16:colId xmlns:a16="http://schemas.microsoft.com/office/drawing/2014/main" val="2725639633"/>
                    </a:ext>
                  </a:extLst>
                </a:gridCol>
              </a:tblGrid>
              <a:tr h="404762">
                <a:tc>
                  <a:txBody>
                    <a:bodyPr/>
                    <a:lstStyle/>
                    <a:p>
                      <a:pPr algn="ctr" fontAlgn="b"/>
                      <a:r>
                        <a:rPr lang="es-ES" sz="1050" b="1" u="none" strike="noStrike" dirty="0">
                          <a:effectLst/>
                          <a:latin typeface="Poppins" panose="00000500000000000000" pitchFamily="2" charset="0"/>
                          <a:cs typeface="Poppins" panose="00000500000000000000" pitchFamily="2" charset="0"/>
                        </a:rPr>
                        <a:t>MES</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CI</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PLAN DE INVESTIGACION</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PROPOSITO DEL PLAN DE INVESTIGACION</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CONTENIDOS</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PUESTA EN COMUN</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VISITA DE ESTUDIOS</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TERTULIA PROFESIONAL</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APRENDIZAJE PRACTICO</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CURSO TECNICO</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COMUNICACIÓN</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MATEMATICA</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CIENCIA Y TECNOLOGIA</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050" b="1" u="none" strike="noStrike" dirty="0">
                          <a:effectLst/>
                          <a:latin typeface="Poppins" panose="00000500000000000000" pitchFamily="2" charset="0"/>
                          <a:cs typeface="Poppins" panose="00000500000000000000" pitchFamily="2" charset="0"/>
                        </a:rPr>
                        <a:t>CIENCIAS SOCIALES</a:t>
                      </a:r>
                      <a:endParaRPr lang="es-ES" sz="1050" b="1"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4221803708"/>
                  </a:ext>
                </a:extLst>
              </a:tr>
              <a:tr h="2974404">
                <a:tc>
                  <a:txBody>
                    <a:bodyPr/>
                    <a:lstStyle/>
                    <a:p>
                      <a:pPr algn="l" fontAlgn="ctr"/>
                      <a:r>
                        <a:rPr lang="es-ES" sz="800" u="none" strike="noStrike" dirty="0">
                          <a:effectLst/>
                          <a:latin typeface="Poppins" panose="00000500000000000000" pitchFamily="2" charset="0"/>
                          <a:cs typeface="Poppins" panose="00000500000000000000" pitchFamily="2" charset="0"/>
                        </a:rPr>
                        <a:t>ABRIL</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ES" sz="800" u="none" strike="noStrike" dirty="0">
                          <a:effectLst/>
                          <a:latin typeface="Poppins" panose="00000500000000000000" pitchFamily="2" charset="0"/>
                          <a:cs typeface="Poppins" panose="00000500000000000000" pitchFamily="2" charset="0"/>
                        </a:rPr>
                        <a:t>CULTIVO DE PAPA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ES" sz="800" u="none" strike="noStrike" dirty="0">
                          <a:effectLst/>
                          <a:latin typeface="Poppins" panose="00000500000000000000" pitchFamily="2" charset="0"/>
                          <a:cs typeface="Poppins" panose="00000500000000000000" pitchFamily="2" charset="0"/>
                        </a:rPr>
                        <a:t>RECONOCE LAS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EL CULTIVO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PAPA.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Selecciona datos con criterio técnico sobre la prevención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mediante recojo de información oral y escrita fehaciente, 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través de la observación, indagación, entrevista para obtener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buena producción, calidad de papa y motivador rentabilidad</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económica.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ES" sz="800" u="none" strike="noStrike" dirty="0">
                          <a:effectLst/>
                          <a:latin typeface="Poppins" panose="00000500000000000000" pitchFamily="2" charset="0"/>
                          <a:cs typeface="Poppins" panose="00000500000000000000" pitchFamily="2" charset="0"/>
                        </a:rPr>
                        <a:t>Clasificación de plagas y 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-Prevención y tratamiento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-Productos para el control fitosanitario.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CO1, CA3, D6. Expresa oralmente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ideas y emociones sobre las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forma coherente y cohesionada.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Ordena y jerarquiza las ideas y las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desarrolla para ampliar o precisar la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información. Estructura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estratégicamente una secuencia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textual (Argumenta, narra, describe,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etc.) de forma apropiada.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CO1, CA1, D1. Selecciona en equipo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necesidades o problemas de un grupo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usuarios de su entorno para mejorarlo 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resolverlo los problemas de plagas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enfermedades en el cultivo de papa a partir</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su campo de interés. Determina los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principales factores que los originan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utilizando información obtenida a través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 observación y entrevistas grupales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estructuradas en una visita guiada.</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CO1, CA3, C4. Planifica un plan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acción para el manejo integrado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plagas y enfermedades en el cultivo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 papa en equipo en un clima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diálogo y respeto hacia las ideas y</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opiniones de los demás. Asume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responsabilidad su rol y colabora con</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las tareas de sus compañeros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compartiendo información, estrategias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y recursos para el logro del objetivo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común.</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CO1 CA2. Selecciona los insumos y materiales necesarios para elaborar</a:t>
                      </a:r>
                      <a:br>
                        <a:rPr lang="es-ES" sz="800" u="none" strike="noStrike" dirty="0">
                          <a:effectLst/>
                          <a:latin typeface="Poppins" panose="00000500000000000000" pitchFamily="2" charset="0"/>
                          <a:cs typeface="Poppins" panose="00000500000000000000" pitchFamily="2" charset="0"/>
                        </a:rPr>
                      </a:b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y organiza actividades para su obtención. Planifica las acciones que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debe ejecutar y prevé alternativas de solución ante situaciones imprevistas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o accidentes.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CO1 CA2. Emplea habilidades técnicas para elaborar </a:t>
                      </a:r>
                      <a:r>
                        <a:rPr lang="es-ES" sz="800" u="none" strike="noStrike" dirty="0" err="1">
                          <a:effectLst/>
                          <a:latin typeface="Poppins" panose="00000500000000000000" pitchFamily="2" charset="0"/>
                          <a:cs typeface="Poppins" panose="00000500000000000000" pitchFamily="2" charset="0"/>
                        </a:rPr>
                        <a:t>biol</a:t>
                      </a:r>
                      <a:r>
                        <a:rPr lang="es-ES" sz="800" u="none" strike="noStrike" dirty="0">
                          <a:effectLst/>
                          <a:latin typeface="Poppins" panose="00000500000000000000" pitchFamily="2" charset="0"/>
                          <a:cs typeface="Poppins" panose="00000500000000000000" pitchFamily="2" charset="0"/>
                        </a:rPr>
                        <a:t> siendo</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responsable con el ambiente, 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 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s-ES" sz="800" u="none" strike="noStrike" dirty="0">
                          <a:effectLst/>
                          <a:latin typeface="Poppins" panose="00000500000000000000" pitchFamily="2" charset="0"/>
                          <a:cs typeface="Poppins" panose="00000500000000000000" pitchFamily="2" charset="0"/>
                        </a:rPr>
                        <a:t>CO1, CA2, D3. Selecciona procesos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producción de un producto casero para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control de plagas y enfermedades en el</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cultivo de papa y emplea habilidades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técnicas pertinentes y las implementa</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siendo responsable con el ambiente,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usando sosteniblemente los recursos</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naturales y aplicando normas de</a:t>
                      </a:r>
                      <a:br>
                        <a:rPr lang="es-ES" sz="800" u="none" strike="noStrike" dirty="0">
                          <a:effectLst/>
                          <a:latin typeface="Poppins" panose="00000500000000000000" pitchFamily="2" charset="0"/>
                          <a:cs typeface="Poppins" panose="00000500000000000000" pitchFamily="2" charset="0"/>
                        </a:rPr>
                      </a:br>
                      <a:r>
                        <a:rPr lang="es-ES" sz="800" u="none" strike="noStrike" dirty="0">
                          <a:effectLst/>
                          <a:latin typeface="Poppins" panose="00000500000000000000" pitchFamily="2" charset="0"/>
                          <a:cs typeface="Poppins" panose="00000500000000000000" pitchFamily="2" charset="0"/>
                        </a:rPr>
                        <a:t>seguridad en el trabajo.</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800" u="none" strike="noStrike" dirty="0">
                          <a:effectLst/>
                          <a:latin typeface="Poppins" panose="00000500000000000000" pitchFamily="2" charset="0"/>
                          <a:cs typeface="Poppins" panose="00000500000000000000" pitchFamily="2" charset="0"/>
                        </a:rPr>
                        <a:t> </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800" u="none" strike="noStrike" dirty="0">
                          <a:effectLst/>
                          <a:latin typeface="Poppins" panose="00000500000000000000" pitchFamily="2" charset="0"/>
                          <a:cs typeface="Poppins" panose="00000500000000000000" pitchFamily="2" charset="0"/>
                        </a:rPr>
                        <a:t> </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800" u="none" strike="noStrike" dirty="0">
                          <a:effectLst/>
                          <a:latin typeface="Poppins" panose="00000500000000000000" pitchFamily="2" charset="0"/>
                          <a:cs typeface="Poppins" panose="00000500000000000000" pitchFamily="2" charset="0"/>
                        </a:rPr>
                        <a:t> </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800" u="none" strike="noStrike" dirty="0">
                          <a:effectLst/>
                          <a:latin typeface="Poppins" panose="00000500000000000000" pitchFamily="2" charset="0"/>
                          <a:cs typeface="Poppins" panose="00000500000000000000" pitchFamily="2" charset="0"/>
                        </a:rPr>
                        <a:t> </a:t>
                      </a:r>
                      <a:endParaRPr lang="es-ES" sz="800" b="0" i="0" u="none" strike="noStrike" dirty="0">
                        <a:solidFill>
                          <a:srgbClr val="000000"/>
                        </a:solidFill>
                        <a:effectLst/>
                        <a:latin typeface="Poppins" panose="00000500000000000000" pitchFamily="2" charset="0"/>
                        <a:cs typeface="Poppins" panose="00000500000000000000" pitchFamily="2" charset="0"/>
                      </a:endParaRPr>
                    </a:p>
                  </a:txBody>
                  <a:tcPr marL="5206" marR="5206" marT="520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938011"/>
                  </a:ext>
                </a:extLst>
              </a:tr>
              <a:tr h="298695">
                <a:tc>
                  <a:txBody>
                    <a:bodyPr/>
                    <a:lstStyle/>
                    <a:p>
                      <a:pPr algn="l" fontAlgn="b"/>
                      <a:r>
                        <a:rPr lang="es-ES" sz="800" u="none" strike="noStrike">
                          <a:effectLst/>
                        </a:rPr>
                        <a:t>MAYO</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dirty="0">
                          <a:effectLst/>
                        </a:rPr>
                        <a:t> </a:t>
                      </a:r>
                      <a:endParaRPr lang="es-ES" sz="800" b="0" i="0" u="none" strike="noStrike" dirty="0">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a:effectLst/>
                        </a:rPr>
                        <a:t> </a:t>
                      </a:r>
                      <a:endParaRPr lang="es-ES" sz="800" b="0" i="0" u="none" strike="noStrike">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ES" sz="800" u="none" strike="noStrike" dirty="0">
                          <a:effectLst/>
                        </a:rPr>
                        <a:t> </a:t>
                      </a:r>
                      <a:endParaRPr lang="es-ES" sz="800" b="0" i="0" u="none" strike="noStrike" dirty="0">
                        <a:solidFill>
                          <a:srgbClr val="000000"/>
                        </a:solidFill>
                        <a:effectLst/>
                        <a:latin typeface="Pop"/>
                      </a:endParaRPr>
                    </a:p>
                  </a:txBody>
                  <a:tcPr marL="5206" marR="5206" marT="520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018615"/>
                  </a:ext>
                </a:extLst>
              </a:tr>
            </a:tbl>
          </a:graphicData>
        </a:graphic>
      </p:graphicFrame>
      <p:pic>
        <p:nvPicPr>
          <p:cNvPr id="11" name="Imagen 10">
            <a:extLst>
              <a:ext uri="{FF2B5EF4-FFF2-40B4-BE49-F238E27FC236}">
                <a16:creationId xmlns:a16="http://schemas.microsoft.com/office/drawing/2014/main" id="{89D334FF-E297-4CC2-8B1D-909A206BF291}"/>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4879171" y="187545"/>
            <a:ext cx="2140434" cy="642364"/>
          </a:xfrm>
          <a:prstGeom prst="rect">
            <a:avLst/>
          </a:prstGeom>
        </p:spPr>
      </p:pic>
    </p:spTree>
    <p:extLst>
      <p:ext uri="{BB962C8B-B14F-4D97-AF65-F5344CB8AC3E}">
        <p14:creationId xmlns:p14="http://schemas.microsoft.com/office/powerpoint/2010/main" val="314225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Lst>
  </p:timing>
</p:sld>
</file>

<file path=ppt/theme/theme1.xml><?xml version="1.0" encoding="utf-8"?>
<a:theme xmlns:a="http://schemas.openxmlformats.org/drawingml/2006/main" name="Tema de Offic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TotalTime>
  <Words>4861</Words>
  <Application>Microsoft Office PowerPoint</Application>
  <PresentationFormat>Panorámica</PresentationFormat>
  <Paragraphs>606</Paragraphs>
  <Slides>33</Slides>
  <Notes>5</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33</vt:i4>
      </vt:variant>
    </vt:vector>
  </HeadingPairs>
  <TitlesOfParts>
    <vt:vector size="45" baseType="lpstr">
      <vt:lpstr>Arial</vt:lpstr>
      <vt:lpstr>Calibri</vt:lpstr>
      <vt:lpstr>Calibri Light</vt:lpstr>
      <vt:lpstr>Inconsolata</vt:lpstr>
      <vt:lpstr>Nunito</vt:lpstr>
      <vt:lpstr>Pangolin</vt:lpstr>
      <vt:lpstr>Pop</vt:lpstr>
      <vt:lpstr>Poppins</vt:lpstr>
      <vt:lpstr>Poppins Light</vt:lpstr>
      <vt:lpstr>Symbol</vt:lpstr>
      <vt:lpstr>Times New Roman</vt:lpstr>
      <vt:lpstr>Tema de Office 2013 - 2022</vt:lpstr>
      <vt:lpstr>Modelo de Servicio Educativo Secundaria en Alternancia</vt:lpstr>
      <vt:lpstr>Presentación de PowerPoint</vt:lpstr>
      <vt:lpstr>Presentación de PowerPoint</vt:lpstr>
      <vt:lpstr>Presentación de PowerPoint</vt:lpstr>
      <vt:lpstr>SEPARADOR PÁGINA</vt:lpstr>
      <vt:lpstr>¿Qué debe contener el diagnostico situacional?</vt:lpstr>
      <vt:lpstr>Perfil del egresado</vt:lpstr>
      <vt:lpstr>Presentación de PowerPoint</vt:lpstr>
      <vt:lpstr> Matriz Curricular del PF</vt:lpstr>
      <vt:lpstr> </vt:lpstr>
      <vt:lpstr> </vt:lpstr>
      <vt:lpstr> </vt:lpstr>
      <vt:lpstr> </vt:lpstr>
      <vt:lpstr> </vt:lpstr>
      <vt:lpstr> </vt:lpstr>
      <vt:lpstr> </vt:lpstr>
      <vt:lpstr> </vt:lpstr>
      <vt:lpstr>Presentación de PowerPoint</vt:lpstr>
      <vt:lpstr>Presentación de PowerPoint</vt:lpstr>
      <vt:lpstr> </vt:lpstr>
      <vt:lpstr> </vt:lpstr>
      <vt:lpstr>Cuadro de distribución de horas</vt:lpstr>
      <vt:lpstr>El horario escolar en el MSE SA.</vt:lpstr>
      <vt:lpstr>Jornada laboral docente en el MSE SA.</vt:lpstr>
      <vt:lpstr>Presentación de PowerPoint</vt:lpstr>
      <vt:lpstr> Formación técnica en el MSE SA </vt:lpstr>
      <vt:lpstr>PROGRAMA FORMATIVO DE LA ESPECIALIDAD TÉCNICA </vt:lpstr>
      <vt:lpstr>Presentación de PowerPoint</vt:lpstr>
      <vt:lpstr>Presentación de PowerPoint</vt:lpstr>
      <vt:lpstr>Presentación de PowerPoint</vt:lpstr>
      <vt:lpstr>Presentación de PowerPoint</vt:lpstr>
      <vt:lpstr>Presentación de PowerPoint</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PORTADA</dc:title>
  <dc:creator>Roberto Flores Consiglieri</dc:creator>
  <cp:lastModifiedBy>DIFOCA 01</cp:lastModifiedBy>
  <cp:revision>109</cp:revision>
  <dcterms:created xsi:type="dcterms:W3CDTF">2023-03-07T15:24:27Z</dcterms:created>
  <dcterms:modified xsi:type="dcterms:W3CDTF">2024-04-10T15:55:03Z</dcterms:modified>
</cp:coreProperties>
</file>