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60" r:id="rId5"/>
    <p:sldId id="343" r:id="rId6"/>
    <p:sldId id="325" r:id="rId7"/>
  </p:sldIdLst>
  <p:sldSz cx="12192000" cy="6858000"/>
  <p:notesSz cx="7010400" cy="9236075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0A17"/>
    <a:srgbClr val="AE190E"/>
    <a:srgbClr val="F59F41"/>
    <a:srgbClr val="000066"/>
    <a:srgbClr val="B41014"/>
    <a:srgbClr val="C80904"/>
    <a:srgbClr val="F7B031"/>
    <a:srgbClr val="FA2F06"/>
    <a:srgbClr val="EF5611"/>
    <a:srgbClr val="FB32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2833802-FEF1-4C79-8D5D-14CF1EAF98D9}" styleName="Estilo claro 2 - Acent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48" autoAdjust="0"/>
    <p:restoredTop sz="93970" autoAdjust="0"/>
  </p:normalViewPr>
  <p:slideViewPr>
    <p:cSldViewPr snapToGrid="0">
      <p:cViewPr varScale="1">
        <p:scale>
          <a:sx n="56" d="100"/>
          <a:sy n="56" d="100"/>
        </p:scale>
        <p:origin x="96" y="11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76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6E7E82-683D-4249-A78A-649D5294DF28}" type="datetimeFigureOut">
              <a:rPr lang="es-PE" smtClean="0"/>
              <a:t>16/11/2022</a:t>
            </a:fld>
            <a:endParaRPr lang="es-PE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37840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938" y="8772669"/>
            <a:ext cx="3037840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384B0C-1C93-423C-B3A9-088D5896852C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32290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34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9C224-7F03-4BDF-810C-6DBAAE286DDA}" type="datetimeFigureOut">
              <a:rPr lang="es-PE" smtClean="0"/>
              <a:t>16/11/2022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54113"/>
            <a:ext cx="5540375" cy="31162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44861"/>
            <a:ext cx="5608320" cy="363670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37840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772669"/>
            <a:ext cx="3037840" cy="4634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15572-34EF-427E-B21C-E52EDDF766D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847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38736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215572-34EF-427E-B21C-E52EDDF766DB}" type="slidenum">
              <a:rPr lang="es-PE" smtClean="0"/>
              <a:t>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75403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473" y="177195"/>
            <a:ext cx="2655397" cy="49167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78375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xmlns="" id="{98DC9E52-B8A9-4F9E-9F03-AE002F9B2E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051" y="126364"/>
            <a:ext cx="2701292" cy="50017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54129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3371" y="0"/>
            <a:ext cx="4308629" cy="6858000"/>
          </a:xfrm>
          <a:prstGeom prst="rect">
            <a:avLst/>
          </a:prstGeom>
        </p:spPr>
      </p:pic>
      <p:sp>
        <p:nvSpPr>
          <p:cNvPr id="5" name="Rectángulo: esquinas redondeadas 3">
            <a:extLst>
              <a:ext uri="{FF2B5EF4-FFF2-40B4-BE49-F238E27FC236}">
                <a16:creationId xmlns:a16="http://schemas.microsoft.com/office/drawing/2014/main" xmlns="" id="{D0866A63-A34C-4A9C-9D11-6F5A5E6D7ACB}"/>
              </a:ext>
            </a:extLst>
          </p:cNvPr>
          <p:cNvSpPr/>
          <p:nvPr userDrawn="1"/>
        </p:nvSpPr>
        <p:spPr>
          <a:xfrm>
            <a:off x="10312400" y="5867402"/>
            <a:ext cx="1383953" cy="778934"/>
          </a:xfrm>
          <a:prstGeom prst="roundRect">
            <a:avLst/>
          </a:prstGeom>
          <a:noFill/>
          <a:ln w="12700">
            <a:solidFill>
              <a:srgbClr val="FB321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2400" b="1" dirty="0">
                <a:solidFill>
                  <a:srgbClr val="FF0000"/>
                </a:solidFill>
                <a:latin typeface="Bradley Hand ITC" panose="03070402050302030203" pitchFamily="66" charset="0"/>
              </a:rPr>
              <a:t>Dotación </a:t>
            </a:r>
          </a:p>
          <a:p>
            <a:pPr algn="ctr"/>
            <a:r>
              <a:rPr lang="es-PE" sz="2400" b="1" dirty="0">
                <a:solidFill>
                  <a:srgbClr val="FF0000"/>
                </a:solidFill>
                <a:latin typeface="Bradley Hand ITC" panose="03070402050302030203" pitchFamily="66" charset="0"/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57372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xmlns="" id="{EEE8EC00-3E02-4B30-847C-0AD498587CFA}"/>
              </a:ext>
            </a:extLst>
          </p:cNvPr>
          <p:cNvSpPr txBox="1"/>
          <p:nvPr/>
        </p:nvSpPr>
        <p:spPr>
          <a:xfrm>
            <a:off x="5638800" y="297180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PE" dirty="0"/>
          </a:p>
        </p:txBody>
      </p:sp>
      <p:sp>
        <p:nvSpPr>
          <p:cNvPr id="4" name="Rectángulo redondeado 3"/>
          <p:cNvSpPr/>
          <p:nvPr/>
        </p:nvSpPr>
        <p:spPr>
          <a:xfrm>
            <a:off x="706169" y="1314312"/>
            <a:ext cx="8302029" cy="1804749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PE" sz="3600" b="1" dirty="0">
                <a:solidFill>
                  <a:schemeClr val="tx2"/>
                </a:solidFill>
              </a:rPr>
              <a:t>Viceministerio de Gestión Pedagógica</a:t>
            </a:r>
          </a:p>
          <a:p>
            <a:pPr lvl="0" algn="ctr">
              <a:defRPr/>
            </a:pPr>
            <a:r>
              <a:rPr lang="es-PE" sz="2800" b="1" dirty="0">
                <a:solidFill>
                  <a:schemeClr val="tx2"/>
                </a:solidFill>
              </a:rPr>
              <a:t> </a:t>
            </a:r>
            <a:r>
              <a:rPr lang="es-PE" sz="3200" b="1" dirty="0">
                <a:solidFill>
                  <a:schemeClr val="tx2"/>
                </a:solidFill>
              </a:rPr>
              <a:t>Dirección General de Educación Básica Regular</a:t>
            </a:r>
            <a:endParaRPr lang="es-PE" sz="2800" b="1" dirty="0">
              <a:solidFill>
                <a:schemeClr val="tx2"/>
              </a:solidFill>
            </a:endParaRPr>
          </a:p>
          <a:p>
            <a:pPr lvl="0" algn="ctr">
              <a:defRPr/>
            </a:pPr>
            <a:r>
              <a:rPr lang="es-PE" sz="3200" b="1" dirty="0">
                <a:solidFill>
                  <a:schemeClr val="tx2"/>
                </a:solidFill>
              </a:rPr>
              <a:t>Dirección de Educación Secundaria</a:t>
            </a:r>
          </a:p>
        </p:txBody>
      </p:sp>
      <p:sp>
        <p:nvSpPr>
          <p:cNvPr id="8" name="Rectángulo redondeado 7"/>
          <p:cNvSpPr/>
          <p:nvPr/>
        </p:nvSpPr>
        <p:spPr>
          <a:xfrm>
            <a:off x="706169" y="3596055"/>
            <a:ext cx="8302029" cy="194095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50000"/>
              </a:schemeClr>
            </a:solidFill>
            <a:prstDash val="sysDash"/>
          </a:ln>
        </p:spPr>
        <p:txBody>
          <a:bodyPr wrap="square">
            <a:spAutoFit/>
          </a:bodyPr>
          <a:lstStyle/>
          <a:p>
            <a:pPr algn="ctr"/>
            <a:r>
              <a:rPr lang="es-PE" sz="3600" dirty="0">
                <a:solidFill>
                  <a:schemeClr val="tx2"/>
                </a:solidFill>
              </a:rPr>
              <a:t>Materiales educativos de Educación Secundaria. Edición en sistema braille </a:t>
            </a:r>
          </a:p>
          <a:p>
            <a:pPr algn="ctr"/>
            <a:r>
              <a:rPr lang="es-PE" sz="3600" dirty="0">
                <a:solidFill>
                  <a:schemeClr val="tx2"/>
                </a:solidFill>
              </a:rPr>
              <a:t>Dotación 2023</a:t>
            </a:r>
          </a:p>
        </p:txBody>
      </p:sp>
    </p:spTree>
    <p:extLst>
      <p:ext uri="{BB962C8B-B14F-4D97-AF65-F5344CB8AC3E}">
        <p14:creationId xmlns:p14="http://schemas.microsoft.com/office/powerpoint/2010/main" val="215872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redondeado 3"/>
          <p:cNvSpPr/>
          <p:nvPr/>
        </p:nvSpPr>
        <p:spPr>
          <a:xfrm>
            <a:off x="660903" y="680829"/>
            <a:ext cx="10194202" cy="836586"/>
          </a:xfrm>
          <a:prstGeom prst="roundRect">
            <a:avLst/>
          </a:prstGeom>
          <a:solidFill>
            <a:srgbClr val="0070C0"/>
          </a:solidFill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2000" b="1" dirty="0">
                <a:solidFill>
                  <a:schemeClr val="bg2"/>
                </a:solidFill>
              </a:rPr>
              <a:t>CRITERIOS DE DISTRIBUCIÓN DE LOS CUADERNOS DE TRABAJO DE MATEMÁTICA. RESOLVAMOS PROBLEMAS. SECUNDARIA 1, 2, 4 y 5. EDICIÓN EN SISTEMA BRAILLE</a:t>
            </a:r>
            <a:endParaRPr lang="es-PE" sz="2000" b="1" dirty="0">
              <a:solidFill>
                <a:schemeClr val="bg2"/>
              </a:solidFill>
            </a:endParaRPr>
          </a:p>
        </p:txBody>
      </p:sp>
      <p:sp>
        <p:nvSpPr>
          <p:cNvPr id="9" name="Rectángulo redondeado 8"/>
          <p:cNvSpPr/>
          <p:nvPr/>
        </p:nvSpPr>
        <p:spPr>
          <a:xfrm>
            <a:off x="7093422" y="2443164"/>
            <a:ext cx="3761683" cy="290870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s-ES" sz="1400" b="1" dirty="0">
                <a:solidFill>
                  <a:srgbClr val="000066"/>
                </a:solidFill>
              </a:rPr>
              <a:t>1 EJEMPLAR POR ESTUDIANTE EN CONDICIÓN DE DISCAPACIDAD VISUAL (CEGUERA) Y SORDOCEGUERA </a:t>
            </a:r>
            <a:r>
              <a:rPr lang="es-PE" sz="1400" b="1" dirty="0">
                <a:solidFill>
                  <a:srgbClr val="000066"/>
                </a:solidFill>
              </a:rPr>
              <a:t>DE CADA GRADO (1°, 2°, 4° y 5°)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660903" y="1665837"/>
            <a:ext cx="6346479" cy="5060887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26" name="Conector recto 25"/>
          <p:cNvCxnSpPr/>
          <p:nvPr/>
        </p:nvCxnSpPr>
        <p:spPr>
          <a:xfrm flipH="1">
            <a:off x="3774290" y="1732938"/>
            <a:ext cx="9054" cy="2340000"/>
          </a:xfrm>
          <a:prstGeom prst="lin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Conector recto 27"/>
          <p:cNvCxnSpPr/>
          <p:nvPr/>
        </p:nvCxnSpPr>
        <p:spPr>
          <a:xfrm flipH="1">
            <a:off x="3763806" y="4223281"/>
            <a:ext cx="9054" cy="2340000"/>
          </a:xfrm>
          <a:prstGeom prst="lin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Conector recto 29"/>
          <p:cNvCxnSpPr/>
          <p:nvPr/>
        </p:nvCxnSpPr>
        <p:spPr>
          <a:xfrm>
            <a:off x="777289" y="4128059"/>
            <a:ext cx="6145273" cy="0"/>
          </a:xfrm>
          <a:prstGeom prst="line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5" name="Imagen 4"/>
          <p:cNvPicPr preferRelativeResize="0"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9" t="2905" r="3558"/>
          <a:stretch/>
        </p:blipFill>
        <p:spPr>
          <a:xfrm>
            <a:off x="4206275" y="4201766"/>
            <a:ext cx="1800000" cy="2340000"/>
          </a:xfrm>
          <a:prstGeom prst="rect">
            <a:avLst/>
          </a:prstGeom>
        </p:spPr>
      </p:pic>
      <p:pic>
        <p:nvPicPr>
          <p:cNvPr id="6" name="Imagen 5"/>
          <p:cNvPicPr preferRelativeResize="0"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6" t="3168" r="4659" b="3234"/>
          <a:stretch/>
        </p:blipFill>
        <p:spPr>
          <a:xfrm>
            <a:off x="1395749" y="4183181"/>
            <a:ext cx="1800000" cy="2340000"/>
          </a:xfrm>
          <a:prstGeom prst="rect">
            <a:avLst/>
          </a:prstGeom>
        </p:spPr>
      </p:pic>
      <p:pic>
        <p:nvPicPr>
          <p:cNvPr id="7" name="Imagen 6"/>
          <p:cNvPicPr preferRelativeResize="0"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" t="4224" r="7866" b="2839"/>
          <a:stretch/>
        </p:blipFill>
        <p:spPr>
          <a:xfrm>
            <a:off x="4206275" y="1714353"/>
            <a:ext cx="1800000" cy="2340000"/>
          </a:xfrm>
          <a:prstGeom prst="rect">
            <a:avLst/>
          </a:prstGeom>
        </p:spPr>
      </p:pic>
      <p:pic>
        <p:nvPicPr>
          <p:cNvPr id="8" name="Imagen 7"/>
          <p:cNvPicPr preferRelativeResize="0"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" t="3168" r="3225" b="4554"/>
          <a:stretch/>
        </p:blipFill>
        <p:spPr>
          <a:xfrm>
            <a:off x="1430910" y="1732938"/>
            <a:ext cx="1800000" cy="234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68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DB2FFABF-B21C-45D7-9F46-48131F2AE826}"/>
              </a:ext>
            </a:extLst>
          </p:cNvPr>
          <p:cNvSpPr txBox="1"/>
          <p:nvPr/>
        </p:nvSpPr>
        <p:spPr>
          <a:xfrm>
            <a:off x="3710244" y="2448572"/>
            <a:ext cx="41818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600" dirty="0"/>
              <a:t>Gracias</a:t>
            </a:r>
            <a:endParaRPr lang="es-PE" sz="9600" dirty="0"/>
          </a:p>
        </p:txBody>
      </p:sp>
    </p:spTree>
    <p:extLst>
      <p:ext uri="{BB962C8B-B14F-4D97-AF65-F5344CB8AC3E}">
        <p14:creationId xmlns:p14="http://schemas.microsoft.com/office/powerpoint/2010/main" val="19598400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7C8DEF27A443E4B83A22FE33FC9091A" ma:contentTypeVersion="18" ma:contentTypeDescription="Crear nuevo documento." ma:contentTypeScope="" ma:versionID="a431c5d0b8bcdb45863177f351cf0e34">
  <xsd:schema xmlns:xsd="http://www.w3.org/2001/XMLSchema" xmlns:xs="http://www.w3.org/2001/XMLSchema" xmlns:p="http://schemas.microsoft.com/office/2006/metadata/properties" xmlns:ns2="19bd8c8a-dc60-498c-afdb-5a0e8571bb20" xmlns:ns3="ccdd443c-90f9-437c-8fcb-7ce0757d4ee4" targetNamespace="http://schemas.microsoft.com/office/2006/metadata/properties" ma:root="true" ma:fieldsID="964538ee94e510e407f968ddc4c157d7" ns2:_="" ns3:_="">
    <xsd:import namespace="19bd8c8a-dc60-498c-afdb-5a0e8571bb20"/>
    <xsd:import namespace="ccdd443c-90f9-437c-8fcb-7ce0757d4e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2:Fecha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bd8c8a-dc60-498c-afdb-5a0e8571bb2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_Flow_SignoffStatus" ma:index="17" nillable="true" ma:displayName="Estado de aprobación" ma:internalName="Estado_x0020_de_x0020_aprobaci_x00f3_n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Fecha" ma:index="20" nillable="true" ma:displayName="Fecha" ma:format="DateTime" ma:internalName="Fecha">
      <xsd:simpleType>
        <xsd:restriction base="dms:DateTime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4" nillable="true" ma:taxonomy="true" ma:internalName="lcf76f155ced4ddcb4097134ff3c332f" ma:taxonomyFieldName="MediaServiceImageTags" ma:displayName="Etiquetas de imagen" ma:readOnly="false" ma:fieldId="{5cf76f15-5ced-4ddc-b409-7134ff3c332f}" ma:taxonomyMulti="true" ma:sspId="73583e55-2a5e-42fb-a2c0-120f01cfa11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dd443c-90f9-437c-8fcb-7ce0757d4ee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498b11e0-559d-41f9-b789-3a9520a1da10}" ma:internalName="TaxCatchAll" ma:showField="CatchAllData" ma:web="ccdd443c-90f9-437c-8fcb-7ce0757d4e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echa xmlns="19bd8c8a-dc60-498c-afdb-5a0e8571bb20" xsi:nil="true"/>
    <_Flow_SignoffStatus xmlns="19bd8c8a-dc60-498c-afdb-5a0e8571bb20" xsi:nil="true"/>
    <SharedWithUsers xmlns="ccdd443c-90f9-437c-8fcb-7ce0757d4ee4">
      <UserInfo>
        <DisplayName/>
        <AccountId xsi:nil="true"/>
        <AccountType/>
      </UserInfo>
    </SharedWithUsers>
    <MediaLengthInSeconds xmlns="19bd8c8a-dc60-498c-afdb-5a0e8571bb20" xsi:nil="true"/>
    <TaxCatchAll xmlns="ccdd443c-90f9-437c-8fcb-7ce0757d4ee4" xsi:nil="true"/>
    <lcf76f155ced4ddcb4097134ff3c332f xmlns="19bd8c8a-dc60-498c-afdb-5a0e8571bb2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99E7F1C-CFEA-4DC7-A90B-E22E594FA39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bd8c8a-dc60-498c-afdb-5a0e8571bb20"/>
    <ds:schemaRef ds:uri="ccdd443c-90f9-437c-8fcb-7ce0757d4e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455C3B-34A8-421B-8E6E-DF9007AEF8D3}">
  <ds:schemaRefs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2006/metadata/properties"/>
    <ds:schemaRef ds:uri="ccdd443c-90f9-437c-8fcb-7ce0757d4ee4"/>
    <ds:schemaRef ds:uri="19bd8c8a-dc60-498c-afdb-5a0e8571bb20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D05384BB-523E-46C6-8DAA-C07428C23F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6404</TotalTime>
  <Words>84</Words>
  <Application>Microsoft Office PowerPoint</Application>
  <PresentationFormat>Panorámica</PresentationFormat>
  <Paragraphs>10</Paragraphs>
  <Slides>3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7" baseType="lpstr">
      <vt:lpstr>Arial</vt:lpstr>
      <vt:lpstr>Bradley Hand ITC</vt:lpstr>
      <vt:lpstr>Calibri</vt:lpstr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Iris M.</dc:creator>
  <cp:lastModifiedBy>DIFOCA 04</cp:lastModifiedBy>
  <cp:revision>568</cp:revision>
  <cp:lastPrinted>2019-09-24T20:06:46Z</cp:lastPrinted>
  <dcterms:created xsi:type="dcterms:W3CDTF">2014-08-20T23:02:32Z</dcterms:created>
  <dcterms:modified xsi:type="dcterms:W3CDTF">2022-11-16T16:13:07Z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0x01010047C8DEF27A443E4B83A22FE33FC9091A</vt:lpwstr>
  </property>
  <property fmtid="{D5CDD505-2E9C-101B-9397-08002B2CF9AE}" pid="3" name="Order">
    <vt:r8>1344300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</Properties>
</file>