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362" r:id="rId2"/>
    <p:sldId id="366" r:id="rId3"/>
    <p:sldId id="398" r:id="rId4"/>
    <p:sldId id="385" r:id="rId5"/>
    <p:sldId id="403" r:id="rId6"/>
    <p:sldId id="388" r:id="rId7"/>
    <p:sldId id="393" r:id="rId8"/>
    <p:sldId id="382" r:id="rId9"/>
    <p:sldId id="397" r:id="rId10"/>
    <p:sldId id="396" r:id="rId11"/>
    <p:sldId id="394" r:id="rId12"/>
    <p:sldId id="399" r:id="rId13"/>
    <p:sldId id="389" r:id="rId14"/>
    <p:sldId id="404" r:id="rId15"/>
    <p:sldId id="400" r:id="rId16"/>
    <p:sldId id="390" r:id="rId17"/>
    <p:sldId id="401" r:id="rId18"/>
    <p:sldId id="392" r:id="rId19"/>
    <p:sldId id="386" r:id="rId20"/>
    <p:sldId id="402" r:id="rId21"/>
    <p:sldId id="391" r:id="rId22"/>
  </p:sldIdLst>
  <p:sldSz cx="12192000" cy="6858000"/>
  <p:notesSz cx="6797675" cy="9926638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C107"/>
    <a:srgbClr val="F2988E"/>
    <a:srgbClr val="E94E1A"/>
    <a:srgbClr val="001543"/>
    <a:srgbClr val="3EAFB6"/>
    <a:srgbClr val="00A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08" autoAdjust="0"/>
    <p:restoredTop sz="94318" autoAdjust="0"/>
  </p:normalViewPr>
  <p:slideViewPr>
    <p:cSldViewPr snapToGrid="0" snapToObjects="1">
      <p:cViewPr varScale="1">
        <p:scale>
          <a:sx n="110" d="100"/>
          <a:sy n="110" d="100"/>
        </p:scale>
        <p:origin x="98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2" d="100"/>
          <a:sy n="72" d="100"/>
        </p:scale>
        <p:origin x="3592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="" xmlns:a16="http://schemas.microsoft.com/office/drawing/2014/main" id="{ACD388B9-5785-8A7D-C8E1-FCCC8CA1310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F138947F-3CB2-B378-4D36-ED51635D28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356D5-73DE-1345-8F94-75AFDBACD354}" type="datetimeFigureOut">
              <a:rPr lang="es-ES_tradnl" smtClean="0"/>
              <a:t>09/11/2022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B32E84F-ECE7-59FC-3E71-366A71B937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32098207-12E4-2F21-D5A8-CFE5DBFA1DA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7DF66-4221-C344-87CB-18517B491F31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99099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8D9E-1B7E-4F94-8F56-D5362FC349A4}" type="datetimeFigureOut">
              <a:rPr lang="es-ES" smtClean="0"/>
              <a:t>09/11/2022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64ABF1-EC2F-4F95-A7C1-CD1EC1080DC8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304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81C607A-4D60-5F42-8E64-288A5A3C99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16582" y="1624591"/>
            <a:ext cx="9144000" cy="2387600"/>
          </a:xfrm>
        </p:spPr>
        <p:txBody>
          <a:bodyPr anchor="b">
            <a:normAutofit/>
          </a:bodyPr>
          <a:lstStyle>
            <a:lvl1pPr algn="ctr">
              <a:defRPr sz="8000"/>
            </a:lvl1pPr>
          </a:lstStyle>
          <a:p>
            <a:r>
              <a:rPr lang="es-ES" dirty="0"/>
              <a:t>TÍTULO PORTADA</a:t>
            </a:r>
            <a:endParaRPr lang="es-PE" dirty="0"/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F0846419-9545-354F-AB54-9F510AFA1C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1921057" y="5123361"/>
            <a:ext cx="8335051" cy="7486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6FC03295-5514-7C4A-A8D0-D6555E3A92B9}"/>
              </a:ext>
            </a:extLst>
          </p:cNvPr>
          <p:cNvSpPr txBox="1"/>
          <p:nvPr userDrawn="1"/>
        </p:nvSpPr>
        <p:spPr>
          <a:xfrm>
            <a:off x="999648" y="5908327"/>
            <a:ext cx="10180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b="1" spc="300" dirty="0">
                <a:solidFill>
                  <a:srgbClr val="00AC99"/>
                </a:solidFill>
                <a:latin typeface="Century Gothic" panose="020B0502020202020204" pitchFamily="34" charset="0"/>
              </a:rPr>
              <a:t>2022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6F2084BE-0020-5FBB-96BB-F4B2345FF4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42" y="0"/>
            <a:ext cx="12179300" cy="119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919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bg>
      <p:bgPr>
        <a:solidFill>
          <a:srgbClr val="F145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3824FF93-7B2B-D824-A270-F563600285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95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rgbClr val="23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9B94221D-7DD6-5D44-8C72-B9321EA0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4811"/>
            <a:ext cx="10515600" cy="100603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otham Rounded Medium" panose="02000000000000000000" pitchFamily="2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38563D09-8ED2-984F-AAFA-7F41D66B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5311"/>
            <a:ext cx="10515600" cy="330243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Gotham Rounded Medium" panose="02000000000000000000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 dirty="0"/>
          </a:p>
        </p:txBody>
      </p:sp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92A8321C-D51E-4D69-7649-2D44BE44BE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44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bg>
      <p:bgPr>
        <a:solidFill>
          <a:srgbClr val="23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78C91F2C-C9CC-EC76-791A-957EB29BC2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2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solidFill>
          <a:srgbClr val="04A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="" xmlns:a16="http://schemas.microsoft.com/office/drawing/2014/main" id="{396DA73D-24BD-744B-3AFB-8F54C6488B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61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 bl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Texto&#10;&#10;Descripción generada automáticamente">
            <a:extLst>
              <a:ext uri="{FF2B5EF4-FFF2-40B4-BE49-F238E27FC236}">
                <a16:creationId xmlns="" xmlns:a16="http://schemas.microsoft.com/office/drawing/2014/main" id="{F3482107-3B32-6BAE-AF5E-1D554BC67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861" t="910" r="118" b="241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="" xmlns:a16="http://schemas.microsoft.com/office/drawing/2014/main" id="{7054222C-5924-D15A-3028-A7CFB62608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20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 blan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C621CBCC-F46B-F487-2753-71EA4D5A30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44612"/>
            <a:ext cx="12192000" cy="765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636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2C91959-A4D3-7E43-A640-64F36DF50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349500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Gotham Rounded Medium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s-ES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C82A666B-065D-F44A-AA8F-76F13A050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22651"/>
            <a:ext cx="5157787" cy="2498339"/>
          </a:xfrm>
        </p:spPr>
        <p:txBody>
          <a:bodyPr>
            <a:normAutofit/>
          </a:bodyPr>
          <a:lstStyle>
            <a:lvl1pPr>
              <a:defRPr sz="1800">
                <a:latin typeface="Gotham Rounded Medium" panose="02000000000000000000" pitchFamily="2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 dirty="0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001337A6-BE88-2440-9C84-31C6A2665D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349500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Gotham Rounded Medium" panose="02000000000000000000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s-ES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6802DAEF-6E04-3F41-B80A-449C814968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22651"/>
            <a:ext cx="5183188" cy="2498339"/>
          </a:xfrm>
        </p:spPr>
        <p:txBody>
          <a:bodyPr>
            <a:normAutofit/>
          </a:bodyPr>
          <a:lstStyle>
            <a:lvl1pPr>
              <a:defRPr sz="1800">
                <a:latin typeface="Gotham Rounded Medium" panose="02000000000000000000" pitchFamily="2" charset="0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sp>
        <p:nvSpPr>
          <p:cNvPr id="12" name="Título 1">
            <a:extLst>
              <a:ext uri="{FF2B5EF4-FFF2-40B4-BE49-F238E27FC236}">
                <a16:creationId xmlns="" xmlns:a16="http://schemas.microsoft.com/office/drawing/2014/main" id="{95BEDFFC-3956-9D44-87AD-E7A475ECBA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348775"/>
            <a:ext cx="10515600" cy="619726"/>
          </a:xfrm>
        </p:spPr>
        <p:txBody>
          <a:bodyPr/>
          <a:lstStyle>
            <a:lvl1pPr>
              <a:defRPr>
                <a:latin typeface="Gotham Rounded Medium" panose="02000000000000000000" pitchFamily="2" charset="0"/>
              </a:defRPr>
            </a:lvl1pPr>
          </a:lstStyle>
          <a:p>
            <a:r>
              <a:rPr lang="es-ES" dirty="0"/>
              <a:t>Título de Tema</a:t>
            </a:r>
            <a:endParaRPr lang="es-PE" dirty="0"/>
          </a:p>
        </p:txBody>
      </p:sp>
      <p:pic>
        <p:nvPicPr>
          <p:cNvPr id="13" name="Imagen 12">
            <a:extLst>
              <a:ext uri="{FF2B5EF4-FFF2-40B4-BE49-F238E27FC236}">
                <a16:creationId xmlns="" xmlns:a16="http://schemas.microsoft.com/office/drawing/2014/main" id="{7A19D81F-EA3F-D849-B91B-ACE40BE7B9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968500"/>
            <a:ext cx="4341850" cy="95077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="" xmlns:a16="http://schemas.microsoft.com/office/drawing/2014/main" id="{1B806EEE-4624-738E-A56B-76F02E5FCA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96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vertical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EE5ADB9E-F6B6-D646-9812-CA8FF50B0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0128"/>
            <a:ext cx="10515600" cy="1325563"/>
          </a:xfrm>
        </p:spPr>
        <p:txBody>
          <a:bodyPr/>
          <a:lstStyle>
            <a:lvl1pPr>
              <a:defRPr>
                <a:latin typeface="Gotham Rounded Medium" panose="02000000000000000000" pitchFamily="2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PE" dirty="0"/>
          </a:p>
        </p:txBody>
      </p:sp>
      <p:sp>
        <p:nvSpPr>
          <p:cNvPr id="8" name="Marcador de contenido 2">
            <a:extLst>
              <a:ext uri="{FF2B5EF4-FFF2-40B4-BE49-F238E27FC236}">
                <a16:creationId xmlns="" xmlns:a16="http://schemas.microsoft.com/office/drawing/2014/main" id="{FBC1DB26-5F63-4C4E-AE36-377CE7EAC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5311"/>
            <a:ext cx="10515600" cy="330243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11643"/>
                </a:solidFill>
                <a:latin typeface="Gotham Rounded Medium" panose="02000000000000000000" pitchFamily="2" charset="0"/>
              </a:defRPr>
            </a:lvl1pPr>
            <a:lvl2pPr>
              <a:defRPr sz="2000">
                <a:solidFill>
                  <a:srgbClr val="011643"/>
                </a:solidFill>
              </a:defRPr>
            </a:lvl2pPr>
            <a:lvl3pPr>
              <a:defRPr sz="2000">
                <a:solidFill>
                  <a:srgbClr val="011643"/>
                </a:solidFill>
              </a:defRPr>
            </a:lvl3pPr>
            <a:lvl4pPr>
              <a:defRPr sz="2000">
                <a:solidFill>
                  <a:srgbClr val="011643"/>
                </a:solidFill>
              </a:defRPr>
            </a:lvl4pPr>
            <a:lvl5pPr>
              <a:defRPr sz="2000">
                <a:solidFill>
                  <a:srgbClr val="011643"/>
                </a:solidFill>
              </a:defRPr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 dirty="0"/>
          </a:p>
        </p:txBody>
      </p:sp>
      <p:pic>
        <p:nvPicPr>
          <p:cNvPr id="7" name="Imagen 6">
            <a:extLst>
              <a:ext uri="{FF2B5EF4-FFF2-40B4-BE49-F238E27FC236}">
                <a16:creationId xmlns="" xmlns:a16="http://schemas.microsoft.com/office/drawing/2014/main" id="{2EDC39F4-76E2-61D7-39C8-AE69626F21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13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BD45913C-81E6-E64F-BF34-3A551712A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24465"/>
            <a:ext cx="3932237" cy="1600200"/>
          </a:xfrm>
        </p:spPr>
        <p:txBody>
          <a:bodyPr anchor="b"/>
          <a:lstStyle>
            <a:lvl1pPr>
              <a:defRPr sz="3200">
                <a:latin typeface="Gotham Rounded Medium" panose="02000000000000000000" pitchFamily="2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PE" dirty="0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CB883007-AC7F-BE4B-B472-821C3036E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24665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Gotham Rounded Medium" panose="02000000000000000000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="" xmlns:a16="http://schemas.microsoft.com/office/drawing/2014/main" id="{44A10591-E7C4-BC6C-B88B-10B3DD11C9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233" y="0"/>
            <a:ext cx="12179300" cy="9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02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C5580816-AF27-8D44-A048-FC2AB1097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PE" dirty="0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8EFD19A0-B36E-4549-B1D9-ED0A59A77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PE" dirty="0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42A73C83-CE99-FF40-B561-F5021178C2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A977-5A3D-B446-AE71-41C69CDD9950}" type="datetimeFigureOut">
              <a:rPr lang="es-PE" smtClean="0"/>
              <a:t>9/11/2022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B78EB0C5-2201-E54B-830E-4DCF85C85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254874C-B7CA-9245-A630-1F55F14BC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8693-98D2-CF45-9E18-EC3B4B7D34D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86472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70" r:id="rId5"/>
    <p:sldLayoutId id="2147483671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11643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marsilva@minedu.gob.pe" TargetMode="External"/><Relationship Id="rId2" Type="http://schemas.openxmlformats.org/officeDocument/2006/relationships/hyperlink" Target="mailto:materiales_deib04@minedu.gob.pe" TargetMode="Externa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195291" y="1674673"/>
            <a:ext cx="98014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3600" dirty="0">
                <a:solidFill>
                  <a:srgbClr val="FF0000"/>
                </a:solidFill>
              </a:rPr>
              <a:t>Criterios de distribución Materiales Educativos-EIB</a:t>
            </a:r>
          </a:p>
          <a:p>
            <a:r>
              <a:rPr lang="es-PE" sz="3600" dirty="0">
                <a:solidFill>
                  <a:srgbClr val="FF0000"/>
                </a:solidFill>
              </a:rPr>
              <a:t>                                   Dotación 2023</a:t>
            </a:r>
          </a:p>
        </p:txBody>
      </p:sp>
      <p:sp>
        <p:nvSpPr>
          <p:cNvPr id="6" name="Marcador de texto 2">
            <a:extLst>
              <a:ext uri="{FF2B5EF4-FFF2-40B4-BE49-F238E27FC236}">
                <a16:creationId xmlns="" xmlns:a16="http://schemas.microsoft.com/office/drawing/2014/main" id="{ADECD63A-5FE6-4166-38F5-2EFD691C6C18}"/>
              </a:ext>
            </a:extLst>
          </p:cNvPr>
          <p:cNvSpPr txBox="1">
            <a:spLocks/>
          </p:cNvSpPr>
          <p:nvPr/>
        </p:nvSpPr>
        <p:spPr>
          <a:xfrm>
            <a:off x="3758941" y="3982998"/>
            <a:ext cx="4237725" cy="62745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Autofit/>
          </a:bodyPr>
          <a:lstStyle>
            <a:defPPr>
              <a:defRPr lang="en-US"/>
            </a:defPPr>
            <a:lvl1pPr marL="0" lvl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lvl="1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MX" sz="2800" b="1" dirty="0">
                <a:solidFill>
                  <a:schemeClr val="bg2">
                    <a:lumMod val="50000"/>
                  </a:schemeClr>
                </a:solidFill>
                <a:latin typeface="Gotham Rounded Medium" panose="02000000000000000000" pitchFamily="2" charset="0"/>
              </a:rPr>
              <a:t>DEIB</a:t>
            </a:r>
          </a:p>
          <a:p>
            <a:pPr algn="ctr"/>
            <a:r>
              <a:rPr lang="es-MX" sz="1400" dirty="0">
                <a:solidFill>
                  <a:schemeClr val="bg2">
                    <a:lumMod val="50000"/>
                  </a:schemeClr>
                </a:solidFill>
                <a:latin typeface="Gotham Rounded Medium" panose="02000000000000000000" pitchFamily="2" charset="0"/>
              </a:rPr>
              <a:t>Dirección de educación Intercultural Bilingüe</a:t>
            </a:r>
            <a:endParaRPr lang="es-PE" sz="1400" dirty="0">
              <a:solidFill>
                <a:schemeClr val="bg2">
                  <a:lumMod val="50000"/>
                </a:schemeClr>
              </a:solidFill>
              <a:latin typeface="Gotham Rounded Medium" panose="02000000000000000000" pitchFamily="2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5398851" y="5904689"/>
            <a:ext cx="1546698" cy="584775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3200" dirty="0"/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3740651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B0DC810-CA74-474F-B5C5-C0E4C7500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863784"/>
              </p:ext>
            </p:extLst>
          </p:nvPr>
        </p:nvGraphicFramePr>
        <p:xfrm>
          <a:off x="458555" y="1520311"/>
          <a:ext cx="11643429" cy="40718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37591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267326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315453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4055215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890730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3077114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412404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Característica* 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Tipo de IIEE x Modelo de Servicio EIB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Priorización de Lenguas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>
                          <a:effectLst/>
                        </a:rPr>
                        <a:t>DIRECCIONES QUE DOTAN CUADERNOS DE TRABAJO</a:t>
                      </a:r>
                      <a:endParaRPr lang="es-PE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31489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DEIB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DEP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DISER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1209019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>
                          <a:effectLst/>
                        </a:rPr>
                        <a:t>Unidocente y multigrado</a:t>
                      </a:r>
                      <a:endParaRPr lang="es-P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EIB de Fortalecimiento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3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</a:t>
                      </a:r>
                      <a:r>
                        <a:rPr lang="es-PE" sz="1200" baseline="0" dirty="0">
                          <a:effectLst/>
                        </a:rPr>
                        <a:t> de trabajo o Textos de </a:t>
                      </a:r>
                      <a:r>
                        <a:rPr lang="es-PE" sz="1200" dirty="0">
                          <a:effectLst/>
                        </a:rPr>
                        <a:t>Personal Social – Ciencia y Tecnología 1°, 2°, 3° y 4°  grado.</a:t>
                      </a:r>
                    </a:p>
                    <a:p>
                      <a:pPr marL="457200" lvl="1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castellano de: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-Comunicación de 3° a 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-Matemática 1°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-Personal Social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Ciencia y Tecnología 3° al 6°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111602"/>
                  </a:ext>
                </a:extLst>
              </a:tr>
              <a:tr h="105632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4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457200" lvl="1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>
                          <a:effectLst/>
                        </a:rPr>
                        <a:t>- Comunicación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lvl="1">
                        <a:spcAft>
                          <a:spcPts val="0"/>
                        </a:spcAft>
                      </a:pP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 No aplica</a:t>
                      </a:r>
                      <a:endParaRPr lang="es-P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castellano de: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-Comunicación de 3° a 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-Matemática 1°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-Personal Social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-Ciencia y Tecnología 3° al 6°</a:t>
                      </a:r>
                      <a:endParaRPr lang="es-P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6349507"/>
                  </a:ext>
                </a:extLst>
              </a:tr>
              <a:tr h="10791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5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Castellano como </a:t>
                      </a:r>
                      <a:r>
                        <a:rPr lang="es-PE" sz="1200" dirty="0">
                          <a:effectLst/>
                        </a:rPr>
                        <a:t>segunda lengua 1° al 6°.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s-PE" sz="12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castellano de: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-Comunicación de 1° a 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-Matemática 1°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-Personal Social 3° al 6°</a:t>
                      </a:r>
                      <a:br>
                        <a:rPr lang="es-PE" sz="1200" dirty="0">
                          <a:effectLst/>
                        </a:rPr>
                      </a:br>
                      <a:r>
                        <a:rPr lang="es-PE" sz="1200" dirty="0">
                          <a:effectLst/>
                        </a:rPr>
                        <a:t>-Ciencia y Tecnología 3° al 6°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6615405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3973E236-53E1-5A48-8E0D-2E785D5FF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129" y="744970"/>
            <a:ext cx="56412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02901" y="5760722"/>
            <a:ext cx="40783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100" dirty="0"/>
              <a:t>*Para la caracterización de la IE se usa el padrón ESCALE actualizado</a:t>
            </a:r>
          </a:p>
          <a:p>
            <a:r>
              <a:rPr lang="es-PE" sz="1100" dirty="0"/>
              <a:t>** Ámbito rural</a:t>
            </a:r>
          </a:p>
        </p:txBody>
      </p:sp>
    </p:spTree>
    <p:extLst>
      <p:ext uri="{BB962C8B-B14F-4D97-AF65-F5344CB8AC3E}">
        <p14:creationId xmlns:p14="http://schemas.microsoft.com/office/powerpoint/2010/main" val="3770191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56A27DC4-60CD-F34D-954C-7347406B7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866840"/>
              </p:ext>
            </p:extLst>
          </p:nvPr>
        </p:nvGraphicFramePr>
        <p:xfrm>
          <a:off x="939384" y="1900134"/>
          <a:ext cx="10313232" cy="373574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99016">
                  <a:extLst>
                    <a:ext uri="{9D8B030D-6E8A-4147-A177-3AD203B41FA5}">
                      <a16:colId xmlns="" xmlns:a16="http://schemas.microsoft.com/office/drawing/2014/main" val="2203953594"/>
                    </a:ext>
                  </a:extLst>
                </a:gridCol>
                <a:gridCol w="947351">
                  <a:extLst>
                    <a:ext uri="{9D8B030D-6E8A-4147-A177-3AD203B41FA5}">
                      <a16:colId xmlns="" xmlns:a16="http://schemas.microsoft.com/office/drawing/2014/main" val="96491654"/>
                    </a:ext>
                  </a:extLst>
                </a:gridCol>
                <a:gridCol w="4819135">
                  <a:extLst>
                    <a:ext uri="{9D8B030D-6E8A-4147-A177-3AD203B41FA5}">
                      <a16:colId xmlns="" xmlns:a16="http://schemas.microsoft.com/office/drawing/2014/main" val="546906552"/>
                    </a:ext>
                  </a:extLst>
                </a:gridCol>
                <a:gridCol w="3047730">
                  <a:extLst>
                    <a:ext uri="{9D8B030D-6E8A-4147-A177-3AD203B41FA5}">
                      <a16:colId xmlns="" xmlns:a16="http://schemas.microsoft.com/office/drawing/2014/main" val="2381272615"/>
                    </a:ext>
                  </a:extLst>
                </a:gridCol>
              </a:tblGrid>
              <a:tr h="4817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</a:rPr>
                        <a:t>Forma de atención </a:t>
                      </a:r>
                      <a:endParaRPr lang="es-PE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</a:rPr>
                        <a:t>Priorización 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b="1" dirty="0">
                          <a:effectLst/>
                        </a:rPr>
                        <a:t>Lenguas originarias 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b="1" dirty="0">
                          <a:effectLst/>
                        </a:rPr>
                        <a:t>Material educativo </a:t>
                      </a:r>
                      <a:endParaRPr lang="es-PE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320696"/>
                  </a:ext>
                </a:extLst>
              </a:tr>
              <a:tr h="398405">
                <a:tc rowSpan="7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EIB de fortalecimiento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2 lenguas: Secoya, harakbut</a:t>
                      </a:r>
                      <a:endParaRPr lang="es-ES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Fichas de autoaprendizaje Mamaru III y IV (solo 3º)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98564822"/>
                  </a:ext>
                </a:extLst>
              </a:tr>
              <a:tr h="506627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4 lenguas: kakinte, madija, ashéninka, yaminahua, </a:t>
                      </a:r>
                      <a:endParaRPr lang="es-ES" sz="12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2980414"/>
                  </a:ext>
                </a:extLst>
              </a:tr>
              <a:tr h="59312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P5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lenguas:  Bora,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Ocaina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kapanahua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Matsiguenka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Montetokunirira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arabela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ese </a:t>
                      </a:r>
                      <a:r>
                        <a:rPr lang="es-E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eja</a:t>
                      </a: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nahua, m</a:t>
                      </a:r>
                      <a:r>
                        <a:rPr lang="es-PE" sz="1200" dirty="0">
                          <a:effectLst/>
                        </a:rPr>
                        <a:t>uruii-muinani, maijiki  y amahuaca.</a:t>
                      </a:r>
                      <a:endParaRPr lang="es-ES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73647579"/>
                  </a:ext>
                </a:extLst>
              </a:tr>
              <a:tr h="60548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P1</a:t>
                      </a: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lengua: quechua norteño (inkawasi-kañaris y Cajamarca)</a:t>
                      </a: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Fichas de autoaprendizaje Chachas III y IV (solo 3º)</a:t>
                      </a: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83702696"/>
                  </a:ext>
                </a:extLst>
              </a:tr>
              <a:tr h="38345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P3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Kakataibo, urarina, cashinahua, secoya, ticuna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autoaprendizaje Malena III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7528281"/>
                  </a:ext>
                </a:extLst>
              </a:tr>
              <a:tr h="38345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P4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ashéninka,  kakinte, madija, yaminahua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90688402"/>
                  </a:ext>
                </a:extLst>
              </a:tr>
              <a:tr h="383458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P5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Muruii-muinani, maijiki y amahuaca</a:t>
                      </a:r>
                    </a:p>
                  </a:txBody>
                  <a:tcPr marL="34591" marR="34591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•"/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4591" marR="34591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88808324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62C993F0-C783-1742-A0FC-A468B9C0090D}"/>
              </a:ext>
            </a:extLst>
          </p:cNvPr>
          <p:cNvSpPr txBox="1"/>
          <p:nvPr/>
        </p:nvSpPr>
        <p:spPr>
          <a:xfrm>
            <a:off x="795614" y="1013164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primaria : </a:t>
            </a:r>
            <a:r>
              <a:rPr lang="es-PE" sz="2800" dirty="0">
                <a:solidFill>
                  <a:srgbClr val="FF0000"/>
                </a:solidFill>
              </a:rPr>
              <a:t>Fichas de autoaprendizaje para estudiantes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77617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D3CC04F8-38A9-6B41-8BA8-33924FA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350767"/>
              </p:ext>
            </p:extLst>
          </p:nvPr>
        </p:nvGraphicFramePr>
        <p:xfrm>
          <a:off x="968825" y="2677330"/>
          <a:ext cx="10254343" cy="201076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13934">
                  <a:extLst>
                    <a:ext uri="{9D8B030D-6E8A-4147-A177-3AD203B41FA5}">
                      <a16:colId xmlns="" xmlns:a16="http://schemas.microsoft.com/office/drawing/2014/main" val="2849383907"/>
                    </a:ext>
                  </a:extLst>
                </a:gridCol>
                <a:gridCol w="966020">
                  <a:extLst>
                    <a:ext uri="{9D8B030D-6E8A-4147-A177-3AD203B41FA5}">
                      <a16:colId xmlns="" xmlns:a16="http://schemas.microsoft.com/office/drawing/2014/main" val="3631422804"/>
                    </a:ext>
                  </a:extLst>
                </a:gridCol>
                <a:gridCol w="4019462">
                  <a:extLst>
                    <a:ext uri="{9D8B030D-6E8A-4147-A177-3AD203B41FA5}">
                      <a16:colId xmlns="" xmlns:a16="http://schemas.microsoft.com/office/drawing/2014/main" val="2170056008"/>
                    </a:ext>
                  </a:extLst>
                </a:gridCol>
                <a:gridCol w="4054927">
                  <a:extLst>
                    <a:ext uri="{9D8B030D-6E8A-4147-A177-3AD203B41FA5}">
                      <a16:colId xmlns="" xmlns:a16="http://schemas.microsoft.com/office/drawing/2014/main" val="3505080069"/>
                    </a:ext>
                  </a:extLst>
                </a:gridCol>
              </a:tblGrid>
              <a:tr h="5954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Forma de atención </a:t>
                      </a:r>
                      <a:endParaRPr lang="es-P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b="1" dirty="0">
                          <a:effectLst/>
                        </a:rPr>
                        <a:t>Priorización de Lenguas</a:t>
                      </a:r>
                      <a:endParaRPr lang="es-P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Lenguas atendidas</a:t>
                      </a:r>
                      <a:r>
                        <a:rPr lang="es-PE" sz="1400" b="1" baseline="0" dirty="0">
                          <a:effectLst/>
                        </a:rPr>
                        <a:t> </a:t>
                      </a:r>
                      <a:endParaRPr lang="es-P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Material educativo</a:t>
                      </a:r>
                      <a:endParaRPr lang="es-PE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6261574"/>
                  </a:ext>
                </a:extLst>
              </a:tr>
              <a:tr h="77150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EIB de fortalecimiento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 1</a:t>
                      </a: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effectLst/>
                        </a:rPr>
                        <a:t>07 lenguas: quechua collao, quechua chanka, quechua central, aimara, ashaninka, shipibo-konibo y awajun.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400" dirty="0">
                          <a:effectLst/>
                        </a:rPr>
                        <a:t>Cuaderno de trabajo de comunicación 1°y al 5° (</a:t>
                      </a:r>
                      <a:r>
                        <a:rPr lang="es-PE" sz="1400" dirty="0" err="1">
                          <a:effectLst/>
                        </a:rPr>
                        <a:t>ashaninka</a:t>
                      </a:r>
                      <a:r>
                        <a:rPr lang="es-PE" sz="1400" dirty="0">
                          <a:effectLst/>
                        </a:rPr>
                        <a:t>, shipibo-</a:t>
                      </a:r>
                      <a:r>
                        <a:rPr lang="es-PE" sz="1400" dirty="0" err="1">
                          <a:effectLst/>
                        </a:rPr>
                        <a:t>konibo</a:t>
                      </a:r>
                      <a:r>
                        <a:rPr lang="es-PE" sz="1400" dirty="0">
                          <a:effectLst/>
                        </a:rPr>
                        <a:t>, </a:t>
                      </a:r>
                      <a:r>
                        <a:rPr lang="es-PE" sz="1400" dirty="0" err="1">
                          <a:effectLst/>
                        </a:rPr>
                        <a:t>awajun</a:t>
                      </a:r>
                      <a:r>
                        <a:rPr lang="es-PE" sz="1400" dirty="0">
                          <a:effectLst/>
                        </a:rPr>
                        <a:t> se incluye 1° al 4°)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23106517"/>
                  </a:ext>
                </a:extLst>
              </a:tr>
              <a:tr h="44491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dirty="0">
                          <a:effectLst/>
                        </a:rPr>
                        <a:t>04 lenguas: shawi, nomatsigenga, wampis y quechua norteño.</a:t>
                      </a:r>
                      <a:endParaRPr lang="es-P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de comunicación 1° y 2°.</a:t>
                      </a: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26086826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3BF9F04F-11BC-3B49-8039-6D708D01878E}"/>
              </a:ext>
            </a:extLst>
          </p:cNvPr>
          <p:cNvSpPr txBox="1"/>
          <p:nvPr/>
        </p:nvSpPr>
        <p:spPr>
          <a:xfrm>
            <a:off x="1231179" y="1548462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secundaria: </a:t>
            </a:r>
            <a:r>
              <a:rPr lang="es-PE" sz="2800" dirty="0">
                <a:solidFill>
                  <a:srgbClr val="FF0000"/>
                </a:solidFill>
              </a:rPr>
              <a:t>Cuaderno de trabajo para estudiantes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29763138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="" xmlns:a16="http://schemas.microsoft.com/office/drawing/2014/main" id="{A9ABB679-C09E-144D-A089-01D2680C7AAF}"/>
              </a:ext>
            </a:extLst>
          </p:cNvPr>
          <p:cNvSpPr txBox="1"/>
          <p:nvPr/>
        </p:nvSpPr>
        <p:spPr>
          <a:xfrm>
            <a:off x="1259731" y="2898148"/>
            <a:ext cx="10656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b="1" dirty="0">
                <a:solidFill>
                  <a:srgbClr val="FF0000"/>
                </a:solidFill>
              </a:rPr>
              <a:t>EIB Revitalización cultural y lingüística</a:t>
            </a:r>
          </a:p>
          <a:p>
            <a:r>
              <a:rPr lang="es-PE" sz="3600" b="1" dirty="0">
                <a:solidFill>
                  <a:srgbClr val="FF0000"/>
                </a:solidFill>
              </a:rPr>
              <a:t>EIB en ámbitos urbanos </a:t>
            </a:r>
          </a:p>
        </p:txBody>
      </p:sp>
    </p:spTree>
    <p:extLst>
      <p:ext uri="{BB962C8B-B14F-4D97-AF65-F5344CB8AC3E}">
        <p14:creationId xmlns:p14="http://schemas.microsoft.com/office/powerpoint/2010/main" val="21776208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8DD1578-3C67-4F4B-928F-197CD718C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376973"/>
              </p:ext>
            </p:extLst>
          </p:nvPr>
        </p:nvGraphicFramePr>
        <p:xfrm>
          <a:off x="1274322" y="2280547"/>
          <a:ext cx="10258151" cy="267052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6101">
                  <a:extLst>
                    <a:ext uri="{9D8B030D-6E8A-4147-A177-3AD203B41FA5}">
                      <a16:colId xmlns="" xmlns:a16="http://schemas.microsoft.com/office/drawing/2014/main" val="3770539106"/>
                    </a:ext>
                  </a:extLst>
                </a:gridCol>
                <a:gridCol w="4765866">
                  <a:extLst>
                    <a:ext uri="{9D8B030D-6E8A-4147-A177-3AD203B41FA5}">
                      <a16:colId xmlns="" xmlns:a16="http://schemas.microsoft.com/office/drawing/2014/main" val="3054698269"/>
                    </a:ext>
                  </a:extLst>
                </a:gridCol>
                <a:gridCol w="2079853">
                  <a:extLst>
                    <a:ext uri="{9D8B030D-6E8A-4147-A177-3AD203B41FA5}">
                      <a16:colId xmlns="" xmlns:a16="http://schemas.microsoft.com/office/drawing/2014/main" val="4181281210"/>
                    </a:ext>
                  </a:extLst>
                </a:gridCol>
                <a:gridCol w="2176331"/>
              </a:tblGrid>
              <a:tr h="272819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Priorización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Lenguas priorizadas</a:t>
                      </a:r>
                      <a:r>
                        <a:rPr lang="es-PE" sz="1600" b="1" baseline="30000" dirty="0">
                          <a:effectLst/>
                        </a:rPr>
                        <a:t>1</a:t>
                      </a:r>
                      <a:endParaRPr lang="es-PE" sz="1800" b="1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600" b="1" dirty="0" smtClean="0">
                          <a:effectLst/>
                        </a:rPr>
                        <a:t>Direcciones que dotan cuadernos de trabajo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9647449"/>
                  </a:ext>
                </a:extLst>
              </a:tr>
              <a:tr h="25601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>
                          <a:effectLst/>
                        </a:rPr>
                        <a:t>DEIB</a:t>
                      </a:r>
                      <a:endParaRPr lang="es-PE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effectLst/>
                        </a:rPr>
                        <a:t>DEI</a:t>
                      </a: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9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Grupo 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06 lenguas: aimara, quechua Collao, quechua chanka, quechua central, quechua amazónico y kukama-kukamiria.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4 años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5 años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8306466"/>
                  </a:ext>
                </a:extLst>
              </a:tr>
              <a:tr h="40729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lenguas: ashaninka, quechua norteño, yanesha, awajún, shawi, shipibo-konibo 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jaqaru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9400137"/>
                  </a:ext>
                </a:extLst>
              </a:tr>
              <a:tr h="9545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3</a:t>
                      </a: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 lenguas:  harakbut, ese eja, shiwilu, maijiki, bora, kawki, ikitu, kapanawa, arabela, ocaina, amahuaca, chamikuro, murui-munani y quechua wanka.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6F0AF5EC-D4EF-1E46-986B-307863199FF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4497" y="1504212"/>
            <a:ext cx="149388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7708EEC4-0561-464E-9C53-794B30A95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5332" y="5340483"/>
            <a:ext cx="6458576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priorizaci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de lenguas corresponde a la elaboraci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y atenci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progresiva con materiales educativos.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E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466D2E10-B8C1-FE48-8AD8-BB53FB892F7E}"/>
              </a:ext>
            </a:extLst>
          </p:cNvPr>
          <p:cNvSpPr txBox="1"/>
          <p:nvPr/>
        </p:nvSpPr>
        <p:spPr>
          <a:xfrm>
            <a:off x="1274322" y="1409910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inicial: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905839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1FA7119-B9FE-AB4C-8151-14ADAABF6E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747993"/>
              </p:ext>
            </p:extLst>
          </p:nvPr>
        </p:nvGraphicFramePr>
        <p:xfrm>
          <a:off x="813706" y="1955744"/>
          <a:ext cx="10564585" cy="28163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2119">
                  <a:extLst>
                    <a:ext uri="{9D8B030D-6E8A-4147-A177-3AD203B41FA5}">
                      <a16:colId xmlns="" xmlns:a16="http://schemas.microsoft.com/office/drawing/2014/main" val="632693407"/>
                    </a:ext>
                  </a:extLst>
                </a:gridCol>
                <a:gridCol w="3591587">
                  <a:extLst>
                    <a:ext uri="{9D8B030D-6E8A-4147-A177-3AD203B41FA5}">
                      <a16:colId xmlns="" xmlns:a16="http://schemas.microsoft.com/office/drawing/2014/main" val="3429093869"/>
                    </a:ext>
                  </a:extLst>
                </a:gridCol>
                <a:gridCol w="5640879">
                  <a:extLst>
                    <a:ext uri="{9D8B030D-6E8A-4147-A177-3AD203B41FA5}">
                      <a16:colId xmlns="" xmlns:a16="http://schemas.microsoft.com/office/drawing/2014/main" val="23517845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Priorización </a:t>
                      </a:r>
                      <a:endParaRPr lang="es-PE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Lenguas priorizadas </a:t>
                      </a:r>
                      <a:endParaRPr lang="es-PE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Tipo de material que recibe de la DEIB </a:t>
                      </a:r>
                      <a:endParaRPr lang="es-PE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5961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100" dirty="0">
                          <a:effectLst/>
                        </a:rPr>
                        <a:t> </a:t>
                      </a:r>
                      <a:r>
                        <a:rPr lang="es-PE" sz="1200" dirty="0">
                          <a:effectLst/>
                        </a:rPr>
                        <a:t>Grupo</a:t>
                      </a:r>
                      <a:r>
                        <a:rPr lang="es-PE" sz="1200" baseline="0" dirty="0">
                          <a:effectLst/>
                        </a:rPr>
                        <a:t> 1</a:t>
                      </a:r>
                      <a:endParaRPr lang="es-PE" sz="1200" dirty="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06 lenguas: aimara, quechua Collao, quechua chanka, quechua central, quechua amazónico y kukama-kukamiria.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Fichas de trabajo en lengua originaria como segunda lengua:</a:t>
                      </a:r>
                      <a:endParaRPr lang="es-PE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lengua originaria como L2 1° al 6°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>
                          <a:effectLst/>
                        </a:rPr>
                        <a:t>        En el caso de la lengua kukama-kumamiria:  1°,  2°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6799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</a:t>
                      </a:r>
                      <a:r>
                        <a:rPr lang="es-PE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 lenguas: ashaninka, quechua norteño, yanesha, awajún, shawi, shipibo-konibo y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jaqaru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 en lengua originaria como segunda lengua: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lengua originaria como L2 -1° grado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Grupo 3 </a:t>
                      </a:r>
                      <a:endParaRPr lang="es-PE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14 lenguas:  harakbut, ese eja, shiwilu, maijiki, bora, kawki, ikitu, kapanawa, arabela, ocaina, amahuaca, chamikuro, murui-munani y quechua wanka.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Fichas de trabajo en lengua originaria como segunda lengua:</a:t>
                      </a:r>
                      <a:endParaRPr lang="es-PE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LO  como L2-1° grado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27843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EIB de revitalización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Castellano- ámbito andino: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Quechua wanka (grupo 3)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Quechua norteño (grupo 2)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Quechua Collao, quechua chanka y aimara (grupo 1)</a:t>
                      </a:r>
                      <a:endParaRPr lang="es-P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Fichas de autoaprendizaje Wiñay III</a:t>
                      </a:r>
                      <a:r>
                        <a:rPr lang="es-PE" sz="1200" baseline="0" dirty="0">
                          <a:effectLst/>
                        </a:rPr>
                        <a:t> y IV (3°).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76854558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3C9E6B9-C23B-3840-A0F6-A11A1973F0F0}"/>
              </a:ext>
            </a:extLst>
          </p:cNvPr>
          <p:cNvSpPr txBox="1"/>
          <p:nvPr/>
        </p:nvSpPr>
        <p:spPr>
          <a:xfrm>
            <a:off x="1231181" y="985407"/>
            <a:ext cx="972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dirty="0">
                <a:solidFill>
                  <a:srgbClr val="FF0000"/>
                </a:solidFill>
              </a:rPr>
              <a:t>Nivel primaria: </a:t>
            </a:r>
            <a:r>
              <a:rPr lang="es-PE" sz="2400" dirty="0">
                <a:solidFill>
                  <a:srgbClr val="FF0000"/>
                </a:solidFill>
              </a:rPr>
              <a:t>Fichas de trabajo para estudiantes </a:t>
            </a:r>
            <a:endParaRPr lang="es-PE" sz="1200" dirty="0"/>
          </a:p>
        </p:txBody>
      </p:sp>
    </p:spTree>
    <p:extLst>
      <p:ext uri="{BB962C8B-B14F-4D97-AF65-F5344CB8AC3E}">
        <p14:creationId xmlns:p14="http://schemas.microsoft.com/office/powerpoint/2010/main" val="3652261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3C9E6B9-C23B-3840-A0F6-A11A1973F0F0}"/>
              </a:ext>
            </a:extLst>
          </p:cNvPr>
          <p:cNvSpPr txBox="1"/>
          <p:nvPr/>
        </p:nvSpPr>
        <p:spPr>
          <a:xfrm>
            <a:off x="1019892" y="1061009"/>
            <a:ext cx="972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dirty="0">
                <a:solidFill>
                  <a:srgbClr val="FF0000"/>
                </a:solidFill>
              </a:rPr>
              <a:t>Nivel primaria: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</a:t>
            </a:r>
            <a:endParaRPr lang="es-PE" sz="12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="" xmlns:a16="http://schemas.microsoft.com/office/drawing/2014/main" id="{ED20BF0C-DB21-0B5F-E98B-163865831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842473"/>
              </p:ext>
            </p:extLst>
          </p:nvPr>
        </p:nvGraphicFramePr>
        <p:xfrm>
          <a:off x="815400" y="1820912"/>
          <a:ext cx="10138619" cy="41124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0222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192305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2492189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2830521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1201782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21624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Característica 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Tipo de IIEE x </a:t>
                      </a:r>
                      <a:r>
                        <a:rPr lang="es-PE" sz="1100" b="1" dirty="0">
                          <a:effectLst/>
                        </a:rPr>
                        <a:t>Modelo de Servicio EIB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Priorización de Lenguas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Direcciones que dotan cuadernos de trabajo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2175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 err="1">
                          <a:effectLst/>
                        </a:rPr>
                        <a:t>DEIB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>
                          <a:effectLst/>
                        </a:rPr>
                        <a:t>DEP</a:t>
                      </a:r>
                      <a:endParaRPr lang="es-PE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DISER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5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Polidocente</a:t>
                      </a: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completa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Revitalización 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1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lengua originaria como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L2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1° al 6°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En el caso de la lengua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kukama-kumamiria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1°,  2°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Cuadernillo de Comunicación de 1°, 2° 3°, 4°, 5° y 6° grado de primaria.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Matemáticas de 1°, 2° 3°, 4°, 5° y 6° grado de primaria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3072570"/>
                  </a:ext>
                </a:extLst>
              </a:tr>
              <a:tr h="8766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2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</a:t>
                      </a:r>
                    </a:p>
                    <a:p>
                      <a:pPr marL="0" lvl="0" indent="0" algn="l" defTabSz="914400" rtl="0" eaLnBrk="1" latinLnBrk="0" hangingPunct="1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lengua originaria como </a:t>
                      </a:r>
                      <a:r>
                        <a:rPr lang="es-ES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L2</a:t>
                      </a:r>
                      <a:r>
                        <a:rPr lang="es-E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1° grado</a:t>
                      </a:r>
                    </a:p>
                    <a:p>
                      <a:pPr lvl="0">
                        <a:spcAft>
                          <a:spcPts val="0"/>
                        </a:spcAft>
                      </a:pP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Cuadernillo de Comunicación de 1°, 2° 3°, 4°, 5° y 6° grado de primaria.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Matemáticas de 1°, 2° 3°, 4°, 5° y 6° grado de primaria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2299414"/>
                  </a:ext>
                </a:extLst>
              </a:tr>
              <a:tr h="72071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3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Comunicación LO  como L2 1° grado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Comunicación de  3°, 4°,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Matemáticas de  3°, 4°, 5° y 6° grado de primaria.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1135432"/>
                  </a:ext>
                </a:extLst>
              </a:tr>
              <a:tr h="30571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EIB de revitalización grupo 1, 2 y 3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autoaprendizaje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Wiñay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III (1° y 2°) y IV (3°) ciclo para zona andina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Cuadernillo de Comunicación de 1°, 2° 3°, 4°, 5° y 6° grado de primaria.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Matemáticas de 1°, 2° 3°, 4°, 5° y 6° grado de primaria.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7717957"/>
                  </a:ext>
                </a:extLst>
              </a:tr>
              <a:tr h="46431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Urbano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Castellano 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Cuadernillo de Comunicación de 1°, 2° 3°, 4°, 5° y 6° grado de primaria.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Cuadernillo de Matemáticas de 1°, 2° 3°, 4°, 5° y 6° grado de primaria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742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6126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13C9E6B9-C23B-3840-A0F6-A11A1973F0F0}"/>
              </a:ext>
            </a:extLst>
          </p:cNvPr>
          <p:cNvSpPr txBox="1"/>
          <p:nvPr/>
        </p:nvSpPr>
        <p:spPr>
          <a:xfrm>
            <a:off x="1019894" y="592658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primaria: </a:t>
            </a:r>
            <a:r>
              <a:rPr lang="es-PE" sz="2800" dirty="0">
                <a:solidFill>
                  <a:srgbClr val="FF0000"/>
                </a:solidFill>
              </a:rPr>
              <a:t>Cuaderno de trabajo para estudiantes </a:t>
            </a:r>
            <a:endParaRPr lang="es-PE" sz="1400" dirty="0"/>
          </a:p>
        </p:txBody>
      </p:sp>
      <p:graphicFrame>
        <p:nvGraphicFramePr>
          <p:cNvPr id="4" name="Tabla 3">
            <a:extLst>
              <a:ext uri="{FF2B5EF4-FFF2-40B4-BE49-F238E27FC236}">
                <a16:creationId xmlns="" xmlns:a16="http://schemas.microsoft.com/office/drawing/2014/main" id="{ED20BF0C-DB21-0B5F-E98B-163865831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1463435"/>
              </p:ext>
            </p:extLst>
          </p:nvPr>
        </p:nvGraphicFramePr>
        <p:xfrm>
          <a:off x="947392" y="1308062"/>
          <a:ext cx="9581271" cy="489705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50222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192305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2492189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1245561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2229394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21624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Característica 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Tipo de IIEE x </a:t>
                      </a:r>
                      <a:r>
                        <a:rPr lang="es-PE" sz="1100" b="1" dirty="0">
                          <a:effectLst/>
                        </a:rPr>
                        <a:t>Modelo de Servicio EIB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Priorización de Lenguas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Direcciones que dotan cuadernos de trabajo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2175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 err="1">
                          <a:effectLst/>
                        </a:rPr>
                        <a:t>DEIB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>
                          <a:effectLst/>
                        </a:rPr>
                        <a:t>DEP</a:t>
                      </a:r>
                      <a:endParaRPr lang="es-PE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DISER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Multigrado y unidocente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Revitalización 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1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lengua originaria como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L2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1° al 6°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En el caso de la lengua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kukama-kumamiria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1°,  2°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dirty="0">
                          <a:effectLst/>
                        </a:rPr>
                        <a:t>  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Cuadernos de trabajo en castellano de: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-Comunicación de 1° a 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-Matemática 1° al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-Personal Social 1° al 6°</a:t>
                      </a:r>
                      <a:b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-Ciencia y Tecnología 1° al 6°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3072570"/>
                  </a:ext>
                </a:extLst>
              </a:tr>
              <a:tr h="8766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2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1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 </a:t>
                      </a:r>
                    </a:p>
                    <a:p>
                      <a:pPr marL="0" lvl="0" indent="0" algn="l" defTabSz="914400" rtl="0" eaLnBrk="1" latinLnBrk="0" hangingPunct="1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ES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Comunicación lengua originaria como L2 1° grado</a:t>
                      </a:r>
                    </a:p>
                    <a:p>
                      <a:pPr lvl="0">
                        <a:spcAft>
                          <a:spcPts val="0"/>
                        </a:spcAft>
                      </a:pP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Cuadernos de trabajo en castellano de: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-Comunicación de 1° a 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-Matemática 1° al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-Personal Social 1° al 6°</a:t>
                      </a:r>
                      <a:b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-Ciencia y Tecnología 1° al 6°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¿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2299414"/>
                  </a:ext>
                </a:extLst>
              </a:tr>
              <a:tr h="72071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3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trabajo: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LO  como </a:t>
                      </a:r>
                      <a:r>
                        <a:rPr lang="es-PE" sz="10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L2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1° grado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dirty="0">
                          <a:effectLst/>
                        </a:rPr>
                        <a:t> </a:t>
                      </a: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en castellano de: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-Comunicación de 1° a 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-Matemática 1° al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-Personal Social 1° al 6°</a:t>
                      </a:r>
                      <a:b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-Ciencia y Tecnología 1° al 6°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1135432"/>
                  </a:ext>
                </a:extLst>
              </a:tr>
              <a:tr h="30571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EIB de revitalización grupo 1, 2 y 3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Fichas de autoaprendizaje Wiñay III  y IV (3°) ciclo para zona andina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  <a:endParaRPr lang="es-PE" sz="10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Cuadernos de trabajo en castellano de: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-Comunicación de 1° a 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-Matemática 1° al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-Personal Social 1° al 6°</a:t>
                      </a:r>
                      <a:b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-Ciencia y Tecnología 1° al 6°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37717957"/>
                  </a:ext>
                </a:extLst>
              </a:tr>
              <a:tr h="46431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Urbano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Castellano 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aplica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Cuadernos de trabajo en castellano de: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-Comunicación de 1° a 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-Matemática 1° al 6°</a:t>
                      </a:r>
                    </a:p>
                    <a:p>
                      <a:pPr lvl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-Personal Social 1° al 6°</a:t>
                      </a:r>
                      <a:b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s-PE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-Ciencia y Tecnología 1° al 6°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5742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0186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D3CC04F8-38A9-6B41-8BA8-33924FABF1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320714"/>
              </p:ext>
            </p:extLst>
          </p:nvPr>
        </p:nvGraphicFramePr>
        <p:xfrm>
          <a:off x="856448" y="2483611"/>
          <a:ext cx="10479098" cy="192405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53670">
                  <a:extLst>
                    <a:ext uri="{9D8B030D-6E8A-4147-A177-3AD203B41FA5}">
                      <a16:colId xmlns="" xmlns:a16="http://schemas.microsoft.com/office/drawing/2014/main" val="2849383907"/>
                    </a:ext>
                  </a:extLst>
                </a:gridCol>
                <a:gridCol w="1299882">
                  <a:extLst>
                    <a:ext uri="{9D8B030D-6E8A-4147-A177-3AD203B41FA5}">
                      <a16:colId xmlns="" xmlns:a16="http://schemas.microsoft.com/office/drawing/2014/main" val="845413162"/>
                    </a:ext>
                  </a:extLst>
                </a:gridCol>
                <a:gridCol w="3877729">
                  <a:extLst>
                    <a:ext uri="{9D8B030D-6E8A-4147-A177-3AD203B41FA5}">
                      <a16:colId xmlns="" xmlns:a16="http://schemas.microsoft.com/office/drawing/2014/main" val="2170056008"/>
                    </a:ext>
                  </a:extLst>
                </a:gridCol>
                <a:gridCol w="3947817">
                  <a:extLst>
                    <a:ext uri="{9D8B030D-6E8A-4147-A177-3AD203B41FA5}">
                      <a16:colId xmlns="" xmlns:a16="http://schemas.microsoft.com/office/drawing/2014/main" val="3505080069"/>
                    </a:ext>
                  </a:extLst>
                </a:gridCol>
              </a:tblGrid>
              <a:tr h="59545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effectLst/>
                        </a:rPr>
                        <a:t>Forma de atención </a:t>
                      </a: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800" b="1" dirty="0">
                          <a:effectLst/>
                        </a:rPr>
                        <a:t>Priorización de Lenguas</a:t>
                      </a:r>
                      <a:endParaRPr lang="es-PE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effectLst/>
                        </a:rPr>
                        <a:t>Lenguas originarias </a:t>
                      </a: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effectLst/>
                        </a:rPr>
                        <a:t>Material educativo</a:t>
                      </a: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76261574"/>
                  </a:ext>
                </a:extLst>
              </a:tr>
              <a:tr h="4449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dirty="0">
                          <a:effectLst/>
                        </a:rPr>
                        <a:t>EIB de Revitalización</a:t>
                      </a:r>
                      <a:endParaRPr lang="es-P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Grupo 1</a:t>
                      </a: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266700" algn="l"/>
                        </a:tabLst>
                      </a:pPr>
                      <a:r>
                        <a:rPr lang="es-PE" sz="1800" dirty="0">
                          <a:effectLst/>
                        </a:rPr>
                        <a:t>(04 lenguas) Aimara, quechua </a:t>
                      </a:r>
                      <a:r>
                        <a:rPr lang="es-PE" sz="1800" dirty="0" err="1">
                          <a:effectLst/>
                        </a:rPr>
                        <a:t>chanka</a:t>
                      </a:r>
                      <a:r>
                        <a:rPr lang="es-PE" sz="1800" dirty="0">
                          <a:effectLst/>
                        </a:rPr>
                        <a:t>, quechua </a:t>
                      </a:r>
                      <a:r>
                        <a:rPr lang="es-PE" sz="1800" dirty="0" err="1">
                          <a:effectLst/>
                        </a:rPr>
                        <a:t>collao</a:t>
                      </a:r>
                      <a:r>
                        <a:rPr lang="es-PE" sz="1800" dirty="0">
                          <a:effectLst/>
                        </a:rPr>
                        <a:t> y quechua central.</a:t>
                      </a:r>
                      <a:endParaRPr lang="es-P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ES" sz="1800" dirty="0">
                          <a:effectLst/>
                        </a:rPr>
                        <a:t>Fichas de trabajo (lengua originaria como </a:t>
                      </a:r>
                      <a:r>
                        <a:rPr lang="es-ES" sz="1800" dirty="0" err="1">
                          <a:effectLst/>
                        </a:rPr>
                        <a:t>L2</a:t>
                      </a:r>
                      <a:r>
                        <a:rPr lang="es-ES" sz="1800" dirty="0">
                          <a:effectLst/>
                        </a:rPr>
                        <a:t>) de Comunicación del </a:t>
                      </a:r>
                      <a:r>
                        <a:rPr lang="es-PE" sz="1800" dirty="0">
                          <a:effectLst/>
                        </a:rPr>
                        <a:t> 1° y 2° grado </a:t>
                      </a:r>
                      <a:endParaRPr lang="es-P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189" marR="43189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3292130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3BF9F04F-11BC-3B49-8039-6D708D01878E}"/>
              </a:ext>
            </a:extLst>
          </p:cNvPr>
          <p:cNvSpPr txBox="1"/>
          <p:nvPr/>
        </p:nvSpPr>
        <p:spPr>
          <a:xfrm>
            <a:off x="1231180" y="1454856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secundaria: </a:t>
            </a:r>
            <a:r>
              <a:rPr lang="es-PE" sz="2800" dirty="0">
                <a:solidFill>
                  <a:srgbClr val="FF0000"/>
                </a:solidFill>
              </a:rPr>
              <a:t>Fichas de trabajo para estudiantes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36755424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="" xmlns:a16="http://schemas.microsoft.com/office/drawing/2014/main" id="{00DA5BD3-2650-F34C-B497-4315A16639CE}"/>
              </a:ext>
            </a:extLst>
          </p:cNvPr>
          <p:cNvSpPr txBox="1"/>
          <p:nvPr/>
        </p:nvSpPr>
        <p:spPr>
          <a:xfrm>
            <a:off x="990996" y="1083162"/>
            <a:ext cx="97296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dirty="0">
                <a:solidFill>
                  <a:srgbClr val="FF0000"/>
                </a:solidFill>
              </a:rPr>
              <a:t>Criterios de entrega de los cuadernos de trabajo de LO y castellano como L2</a:t>
            </a:r>
          </a:p>
          <a:p>
            <a:endParaRPr lang="es-PE" sz="1600" dirty="0"/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39343EA-ADF9-DA4D-BAB0-696F1173FA1C}"/>
              </a:ext>
            </a:extLst>
          </p:cNvPr>
          <p:cNvSpPr txBox="1"/>
          <p:nvPr/>
        </p:nvSpPr>
        <p:spPr>
          <a:xfrm>
            <a:off x="1801885" y="3080493"/>
            <a:ext cx="858822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01 ejemplar por estudiante.</a:t>
            </a:r>
          </a:p>
          <a:p>
            <a:pPr marL="285750" indent="-285750" algn="l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01 ejemplar por docente.</a:t>
            </a:r>
          </a:p>
          <a:p>
            <a:pPr marL="285750" indent="-285750" algn="l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03 ejemplares para</a:t>
            </a:r>
            <a:r>
              <a:rPr lang="es-PE" sz="2400" u="none" strike="noStrike" baseline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PE" sz="240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UGEL (especialistas)</a:t>
            </a:r>
          </a:p>
          <a:p>
            <a:pPr marL="285750" indent="-285750" algn="l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u="none" strike="noStrike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03 ejemplares para la DRE.</a:t>
            </a:r>
            <a:endParaRPr lang="es-PE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482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ángulo 18">
            <a:extLst>
              <a:ext uri="{FF2B5EF4-FFF2-40B4-BE49-F238E27FC236}">
                <a16:creationId xmlns="" xmlns:a16="http://schemas.microsoft.com/office/drawing/2014/main" id="{BD8718CF-CE81-4C48-924E-FDF948491187}"/>
              </a:ext>
            </a:extLst>
          </p:cNvPr>
          <p:cNvSpPr/>
          <p:nvPr/>
        </p:nvSpPr>
        <p:spPr>
          <a:xfrm>
            <a:off x="2603291" y="958954"/>
            <a:ext cx="6985417" cy="86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PE" sz="2400" b="1" dirty="0"/>
              <a:t>Registro Nacional de instituciones educativas EIB (Aprobado con </a:t>
            </a:r>
            <a:r>
              <a:rPr lang="es-419" sz="2400" b="1" i="0" u="none" strike="noStrike" baseline="0" dirty="0">
                <a:latin typeface="Calibri" panose="020F0502020204030204" pitchFamily="34" charset="0"/>
              </a:rPr>
              <a:t>RVM N° 185-2019-MINEDU)</a:t>
            </a:r>
            <a:endParaRPr lang="es-PE" sz="2400" b="1" dirty="0">
              <a:solidFill>
                <a:srgbClr val="7030A0"/>
              </a:solidFill>
              <a:highlight>
                <a:srgbClr val="FFFF00"/>
              </a:highlight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="" xmlns:a16="http://schemas.microsoft.com/office/drawing/2014/main" id="{5B0F5F8F-6145-8D4B-90CB-3382EF86CDC8}"/>
              </a:ext>
            </a:extLst>
          </p:cNvPr>
          <p:cNvSpPr/>
          <p:nvPr/>
        </p:nvSpPr>
        <p:spPr>
          <a:xfrm>
            <a:off x="4766853" y="2415078"/>
            <a:ext cx="2128603" cy="639479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dirty="0"/>
              <a:t>EIB de Revitalización</a:t>
            </a:r>
          </a:p>
        </p:txBody>
      </p:sp>
      <p:sp>
        <p:nvSpPr>
          <p:cNvPr id="23" name="Rectángulo 22">
            <a:extLst>
              <a:ext uri="{FF2B5EF4-FFF2-40B4-BE49-F238E27FC236}">
                <a16:creationId xmlns="" xmlns:a16="http://schemas.microsoft.com/office/drawing/2014/main" id="{76836030-89C3-7D45-B973-C5A84E80BB60}"/>
              </a:ext>
            </a:extLst>
          </p:cNvPr>
          <p:cNvSpPr/>
          <p:nvPr/>
        </p:nvSpPr>
        <p:spPr>
          <a:xfrm>
            <a:off x="4735013" y="3829574"/>
            <a:ext cx="2540740" cy="18267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PE" sz="2000" dirty="0"/>
              <a:t>Dirigida a estudiantes de pueblos originarios de ámbitos rurales que tienen el castellano como lengua materna y la LO como L2.</a:t>
            </a:r>
            <a:endParaRPr lang="es-PE" sz="2000" kern="1200" dirty="0"/>
          </a:p>
        </p:txBody>
      </p:sp>
      <p:sp>
        <p:nvSpPr>
          <p:cNvPr id="24" name="Rectángulo 23">
            <a:extLst>
              <a:ext uri="{FF2B5EF4-FFF2-40B4-BE49-F238E27FC236}">
                <a16:creationId xmlns="" xmlns:a16="http://schemas.microsoft.com/office/drawing/2014/main" id="{86426D38-5BE1-C748-9306-1C517D4069CF}"/>
              </a:ext>
            </a:extLst>
          </p:cNvPr>
          <p:cNvSpPr/>
          <p:nvPr/>
        </p:nvSpPr>
        <p:spPr>
          <a:xfrm>
            <a:off x="1034311" y="2415078"/>
            <a:ext cx="2128603" cy="63947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dirty="0"/>
              <a:t>EIB de fortalecimiento</a:t>
            </a:r>
          </a:p>
        </p:txBody>
      </p:sp>
      <p:sp>
        <p:nvSpPr>
          <p:cNvPr id="27" name="Rectángulo 26">
            <a:extLst>
              <a:ext uri="{FF2B5EF4-FFF2-40B4-BE49-F238E27FC236}">
                <a16:creationId xmlns="" xmlns:a16="http://schemas.microsoft.com/office/drawing/2014/main" id="{FDDD158E-3EE7-C84A-A1FE-178D82DDE5B1}"/>
              </a:ext>
            </a:extLst>
          </p:cNvPr>
          <p:cNvSpPr/>
          <p:nvPr/>
        </p:nvSpPr>
        <p:spPr>
          <a:xfrm>
            <a:off x="960469" y="3784603"/>
            <a:ext cx="2540741" cy="20065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PE" sz="2000" kern="1200" dirty="0"/>
              <a:t>Dirigido a estudiantes de ámbitos rurales que tienen la LO como </a:t>
            </a:r>
            <a:r>
              <a:rPr lang="es-PE" sz="2000" dirty="0"/>
              <a:t>lengua materna</a:t>
            </a:r>
            <a:r>
              <a:rPr lang="es-PE" sz="2000" kern="1200" dirty="0"/>
              <a:t> y </a:t>
            </a:r>
            <a:r>
              <a:rPr lang="es-PE" sz="2000" dirty="0"/>
              <a:t>tienen poco dominio d</a:t>
            </a:r>
            <a:r>
              <a:rPr lang="es-PE" sz="2000" kern="1200" dirty="0"/>
              <a:t>el castellano como L2.</a:t>
            </a:r>
          </a:p>
        </p:txBody>
      </p:sp>
      <p:sp>
        <p:nvSpPr>
          <p:cNvPr id="28" name="Rectángulo 27">
            <a:extLst>
              <a:ext uri="{FF2B5EF4-FFF2-40B4-BE49-F238E27FC236}">
                <a16:creationId xmlns="" xmlns:a16="http://schemas.microsoft.com/office/drawing/2014/main" id="{28B70840-A630-854D-A139-14852705FD9D}"/>
              </a:ext>
            </a:extLst>
          </p:cNvPr>
          <p:cNvSpPr/>
          <p:nvPr/>
        </p:nvSpPr>
        <p:spPr>
          <a:xfrm>
            <a:off x="8782122" y="2415078"/>
            <a:ext cx="2128603" cy="639479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dirty="0"/>
              <a:t>EIB en ámbito urbano</a:t>
            </a:r>
          </a:p>
        </p:txBody>
      </p:sp>
      <p:sp>
        <p:nvSpPr>
          <p:cNvPr id="31" name="Rectángulo 30">
            <a:extLst>
              <a:ext uri="{FF2B5EF4-FFF2-40B4-BE49-F238E27FC236}">
                <a16:creationId xmlns="" xmlns:a16="http://schemas.microsoft.com/office/drawing/2014/main" id="{F81C05E2-DB63-8848-8D49-89C0932F71C0}"/>
              </a:ext>
            </a:extLst>
          </p:cNvPr>
          <p:cNvSpPr/>
          <p:nvPr/>
        </p:nvSpPr>
        <p:spPr>
          <a:xfrm>
            <a:off x="8576052" y="3899882"/>
            <a:ext cx="2540741" cy="17564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60960" tIns="60960" rIns="60960" bIns="60960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PE" sz="2000" dirty="0"/>
              <a:t>Dirigida a estudiantes de pueblos originarios migrantes atendidos por IIEE urbanos</a:t>
            </a:r>
            <a:r>
              <a:rPr lang="es-PE" sz="2000" kern="1200" dirty="0"/>
              <a:t>.</a:t>
            </a:r>
          </a:p>
        </p:txBody>
      </p:sp>
      <p:cxnSp>
        <p:nvCxnSpPr>
          <p:cNvPr id="32" name="Conector recto 31">
            <a:extLst>
              <a:ext uri="{FF2B5EF4-FFF2-40B4-BE49-F238E27FC236}">
                <a16:creationId xmlns="" xmlns:a16="http://schemas.microsoft.com/office/drawing/2014/main" id="{39532A50-FEA5-0547-90DF-3FF6E4B8BB19}"/>
              </a:ext>
            </a:extLst>
          </p:cNvPr>
          <p:cNvCxnSpPr/>
          <p:nvPr/>
        </p:nvCxnSpPr>
        <p:spPr>
          <a:xfrm>
            <a:off x="2076133" y="2113614"/>
            <a:ext cx="7770290" cy="44970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" name="Flecha abajo 32">
            <a:extLst>
              <a:ext uri="{FF2B5EF4-FFF2-40B4-BE49-F238E27FC236}">
                <a16:creationId xmlns="" xmlns:a16="http://schemas.microsoft.com/office/drawing/2014/main" id="{B89CD769-D53B-824D-A0FC-0FA8C451B8E8}"/>
              </a:ext>
            </a:extLst>
          </p:cNvPr>
          <p:cNvSpPr/>
          <p:nvPr/>
        </p:nvSpPr>
        <p:spPr>
          <a:xfrm>
            <a:off x="1726773" y="3189566"/>
            <a:ext cx="479685" cy="46002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34" name="Conector recto 33">
            <a:extLst>
              <a:ext uri="{FF2B5EF4-FFF2-40B4-BE49-F238E27FC236}">
                <a16:creationId xmlns="" xmlns:a16="http://schemas.microsoft.com/office/drawing/2014/main" id="{FC2A58A3-013E-A744-8E22-DB1389537F2F}"/>
              </a:ext>
            </a:extLst>
          </p:cNvPr>
          <p:cNvCxnSpPr/>
          <p:nvPr/>
        </p:nvCxnSpPr>
        <p:spPr>
          <a:xfrm>
            <a:off x="9846423" y="2180140"/>
            <a:ext cx="1" cy="278979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="" xmlns:a16="http://schemas.microsoft.com/office/drawing/2014/main" id="{87561E38-EB2D-CC47-A26C-5E336EF6498B}"/>
              </a:ext>
            </a:extLst>
          </p:cNvPr>
          <p:cNvCxnSpPr/>
          <p:nvPr/>
        </p:nvCxnSpPr>
        <p:spPr>
          <a:xfrm>
            <a:off x="2098612" y="2157655"/>
            <a:ext cx="1" cy="301464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6" name="Flecha abajo 35">
            <a:extLst>
              <a:ext uri="{FF2B5EF4-FFF2-40B4-BE49-F238E27FC236}">
                <a16:creationId xmlns="" xmlns:a16="http://schemas.microsoft.com/office/drawing/2014/main" id="{8EAD72E8-945E-524A-805A-87C83B5B32D6}"/>
              </a:ext>
            </a:extLst>
          </p:cNvPr>
          <p:cNvSpPr/>
          <p:nvPr/>
        </p:nvSpPr>
        <p:spPr>
          <a:xfrm>
            <a:off x="5716849" y="3313436"/>
            <a:ext cx="479685" cy="49000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8" name="Flecha abajo 37">
            <a:extLst>
              <a:ext uri="{FF2B5EF4-FFF2-40B4-BE49-F238E27FC236}">
                <a16:creationId xmlns="" xmlns:a16="http://schemas.microsoft.com/office/drawing/2014/main" id="{070103AE-DC77-6F47-B048-7007BC77BFC7}"/>
              </a:ext>
            </a:extLst>
          </p:cNvPr>
          <p:cNvSpPr/>
          <p:nvPr/>
        </p:nvSpPr>
        <p:spPr>
          <a:xfrm>
            <a:off x="9706925" y="3203627"/>
            <a:ext cx="479685" cy="49000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39" name="Conector recto 38">
            <a:extLst>
              <a:ext uri="{FF2B5EF4-FFF2-40B4-BE49-F238E27FC236}">
                <a16:creationId xmlns="" xmlns:a16="http://schemas.microsoft.com/office/drawing/2014/main" id="{D6130986-FD9C-6949-802A-C1986F7F3310}"/>
              </a:ext>
            </a:extLst>
          </p:cNvPr>
          <p:cNvCxnSpPr/>
          <p:nvPr/>
        </p:nvCxnSpPr>
        <p:spPr>
          <a:xfrm flipH="1">
            <a:off x="5751614" y="1857950"/>
            <a:ext cx="7515" cy="601268"/>
          </a:xfrm>
          <a:prstGeom prst="line">
            <a:avLst/>
          </a:prstGeom>
          <a:ln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8528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E39343EA-ADF9-DA4D-BAB0-696F1173FA1C}"/>
              </a:ext>
            </a:extLst>
          </p:cNvPr>
          <p:cNvSpPr txBox="1"/>
          <p:nvPr/>
        </p:nvSpPr>
        <p:spPr>
          <a:xfrm>
            <a:off x="1143963" y="3024737"/>
            <a:ext cx="1007416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dirty="0">
                <a:latin typeface="Calibri" panose="020F0502020204030204" pitchFamily="34" charset="0"/>
                <a:cs typeface="Calibri" panose="020F0502020204030204" pitchFamily="34" charset="0"/>
              </a:rPr>
              <a:t>María Lavado y Fernández: </a:t>
            </a:r>
            <a:r>
              <a:rPr lang="es-PE" sz="24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materiales_deib04@minedu.gob.pe</a:t>
            </a:r>
            <a:r>
              <a:rPr lang="es-PE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s-PE" sz="2400" u="none" strike="noStrike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PE" sz="2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Sofía Silva Huerta:                 </a:t>
            </a:r>
            <a:r>
              <a:rPr lang="es-PE" sz="2400" b="0" i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marsilva@minedu.gob.pe</a:t>
            </a:r>
            <a:endParaRPr lang="es-PE" sz="2400" b="0" i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l" fontAlgn="ctr">
              <a:lnSpc>
                <a:spcPct val="150000"/>
              </a:lnSpc>
              <a:buFont typeface="Wingdings" panose="05000000000000000000" pitchFamily="2" charset="2"/>
              <a:buChar char="v"/>
            </a:pPr>
            <a:endParaRPr lang="es-PE" sz="240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8637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115318" y="3429000"/>
            <a:ext cx="2892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4000" b="1" dirty="0"/>
              <a:t>GRACIAS!!! </a:t>
            </a:r>
          </a:p>
        </p:txBody>
      </p:sp>
    </p:spTree>
    <p:extLst>
      <p:ext uri="{BB962C8B-B14F-4D97-AF65-F5344CB8AC3E}">
        <p14:creationId xmlns:p14="http://schemas.microsoft.com/office/powerpoint/2010/main" val="141435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05510EB-D12C-4F4B-879A-EEF4CE7FDE55}"/>
              </a:ext>
            </a:extLst>
          </p:cNvPr>
          <p:cNvSpPr txBox="1"/>
          <p:nvPr/>
        </p:nvSpPr>
        <p:spPr>
          <a:xfrm>
            <a:off x="1878132" y="2661557"/>
            <a:ext cx="87250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600" b="1" dirty="0">
                <a:solidFill>
                  <a:srgbClr val="FF0000"/>
                </a:solidFill>
              </a:rPr>
              <a:t>EIB de Fortalecimiento  cultural y lingüística </a:t>
            </a:r>
          </a:p>
        </p:txBody>
      </p:sp>
    </p:spTree>
    <p:extLst>
      <p:ext uri="{BB962C8B-B14F-4D97-AF65-F5344CB8AC3E}">
        <p14:creationId xmlns:p14="http://schemas.microsoft.com/office/powerpoint/2010/main" val="2941883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8DD1578-3C67-4F4B-928F-197CD718C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908091"/>
              </p:ext>
            </p:extLst>
          </p:nvPr>
        </p:nvGraphicFramePr>
        <p:xfrm>
          <a:off x="1274322" y="2088987"/>
          <a:ext cx="10258151" cy="315271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08955">
                  <a:extLst>
                    <a:ext uri="{9D8B030D-6E8A-4147-A177-3AD203B41FA5}">
                      <a16:colId xmlns="" xmlns:a16="http://schemas.microsoft.com/office/drawing/2014/main" val="3770539106"/>
                    </a:ext>
                  </a:extLst>
                </a:gridCol>
                <a:gridCol w="4599918">
                  <a:extLst>
                    <a:ext uri="{9D8B030D-6E8A-4147-A177-3AD203B41FA5}">
                      <a16:colId xmlns="" xmlns:a16="http://schemas.microsoft.com/office/drawing/2014/main" val="3054698269"/>
                    </a:ext>
                  </a:extLst>
                </a:gridCol>
                <a:gridCol w="2372947">
                  <a:extLst>
                    <a:ext uri="{9D8B030D-6E8A-4147-A177-3AD203B41FA5}">
                      <a16:colId xmlns="" xmlns:a16="http://schemas.microsoft.com/office/drawing/2014/main" val="4181281210"/>
                    </a:ext>
                  </a:extLst>
                </a:gridCol>
                <a:gridCol w="2176331"/>
              </a:tblGrid>
              <a:tr h="272819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Priorización </a:t>
                      </a:r>
                      <a:endParaRPr lang="es-PE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Lenguas priorizadas</a:t>
                      </a:r>
                      <a:r>
                        <a:rPr lang="es-PE" sz="1600" b="1" baseline="30000" dirty="0">
                          <a:effectLst/>
                        </a:rPr>
                        <a:t>1</a:t>
                      </a:r>
                      <a:endParaRPr lang="es-PE" sz="1800" b="1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600" b="1" dirty="0" smtClean="0">
                          <a:effectLst/>
                        </a:rPr>
                        <a:t>Direcciones que dotan cuadernos de trabajo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29647449"/>
                  </a:ext>
                </a:extLst>
              </a:tr>
              <a:tr h="25601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>
                          <a:effectLst/>
                        </a:rPr>
                        <a:t>DEIB</a:t>
                      </a:r>
                      <a:endParaRPr lang="es-PE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800" b="1" dirty="0">
                          <a:effectLst/>
                        </a:rPr>
                        <a:t>DEI</a:t>
                      </a:r>
                      <a:endParaRPr lang="es-PE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6009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P1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12 lenguas: aimara, ashaninka, awajún, quechua chanka, quechua collao, quechua central, quechua norteño (inkawasi-kañaris y cajamarca), shipibo–konibo, nomatsigenga, shawi, wampis y yánesha.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 smtClean="0">
                          <a:effectLst/>
                        </a:rPr>
                        <a:t>Cuaderno de trabajo 4 años</a:t>
                      </a:r>
                      <a:endParaRPr lang="es-PE" sz="1800" dirty="0" smtClean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 smtClean="0">
                          <a:effectLst/>
                        </a:rPr>
                        <a:t>Cuaderno de trabajo 5 años</a:t>
                      </a:r>
                      <a:endParaRPr lang="es-PE" sz="1800" dirty="0" smtClean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 smtClean="0">
                          <a:effectLst/>
                        </a:rPr>
                        <a:t>Inicial escolarizado y PRONOEI.</a:t>
                      </a:r>
                      <a:endParaRPr lang="es-PE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8306466"/>
                  </a:ext>
                </a:extLst>
              </a:tr>
              <a:tr h="4072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>
                          <a:effectLst/>
                        </a:rPr>
                        <a:t>P2</a:t>
                      </a:r>
                      <a:endParaRPr lang="es-P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07 lenguas:  jaqaru</a:t>
                      </a:r>
                      <a:r>
                        <a:rPr lang="es-PE" sz="1200" baseline="30000" dirty="0">
                          <a:effectLst/>
                        </a:rPr>
                        <a:t>2</a:t>
                      </a:r>
                      <a:r>
                        <a:rPr lang="es-PE" sz="1200" dirty="0">
                          <a:effectLst/>
                        </a:rPr>
                        <a:t>, kandozi, chapra, kichwa, matsigenka, matses y yine.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9400137"/>
                  </a:ext>
                </a:extLst>
              </a:tr>
              <a:tr h="3648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P3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08 lenguas: harakbut</a:t>
                      </a:r>
                      <a:r>
                        <a:rPr lang="es-PE" sz="1200" baseline="30000" dirty="0">
                          <a:effectLst/>
                        </a:rPr>
                        <a:t>3</a:t>
                      </a:r>
                      <a:r>
                        <a:rPr lang="es-PE" sz="1200" dirty="0">
                          <a:effectLst/>
                        </a:rPr>
                        <a:t>, achuar, kakataibo, urarina, cashinahua, secoya, ticuna y yagua.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4789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>
                          <a:effectLst/>
                        </a:rPr>
                        <a:t>P4</a:t>
                      </a:r>
                      <a:endParaRPr lang="es-PE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05 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lenguas:  kakinte, sharanahua, madija, yaminahua y asheninka</a:t>
                      </a:r>
                      <a:r>
                        <a:rPr lang="es-PE" sz="1200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4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8644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100" dirty="0">
                          <a:effectLst/>
                        </a:rPr>
                        <a:t>P5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 lenguas: amahuaca, bora, ese eja, kapanahua, maijiki, matsigenka montetokunirira, </a:t>
                      </a:r>
                      <a:r>
                        <a:rPr lang="es-PE" sz="12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murui-muinani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nahua y ocaina.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1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aplica</a:t>
                      </a:r>
                      <a:endParaRPr lang="es-P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4 años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de trabajo 5 años</a:t>
                      </a: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6F0AF5EC-D4EF-1E46-986B-307863199FF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4497" y="1504212"/>
            <a:ext cx="149388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7708EEC4-0561-464E-9C53-794B30A95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4322" y="5568168"/>
            <a:ext cx="6458576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priorizaci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de lenguas corresponde a la elaboraci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y atenci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progresiva con materiales educativos.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E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="" xmlns:a16="http://schemas.microsoft.com/office/drawing/2014/main" id="{466D2E10-B8C1-FE48-8AD8-BB53FB892F7E}"/>
              </a:ext>
            </a:extLst>
          </p:cNvPr>
          <p:cNvSpPr txBox="1"/>
          <p:nvPr/>
        </p:nvSpPr>
        <p:spPr>
          <a:xfrm>
            <a:off x="1109381" y="1038192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inicial: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3399798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8DD1578-3C67-4F4B-928F-197CD718C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8668643"/>
              </p:ext>
            </p:extLst>
          </p:nvPr>
        </p:nvGraphicFramePr>
        <p:xfrm>
          <a:off x="1145562" y="1889760"/>
          <a:ext cx="10386912" cy="30784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51617">
                  <a:extLst>
                    <a:ext uri="{9D8B030D-6E8A-4147-A177-3AD203B41FA5}">
                      <a16:colId xmlns="" xmlns:a16="http://schemas.microsoft.com/office/drawing/2014/main" val="3770539106"/>
                    </a:ext>
                  </a:extLst>
                </a:gridCol>
                <a:gridCol w="3041733">
                  <a:extLst>
                    <a:ext uri="{9D8B030D-6E8A-4147-A177-3AD203B41FA5}">
                      <a16:colId xmlns="" xmlns:a16="http://schemas.microsoft.com/office/drawing/2014/main" val="3054698269"/>
                    </a:ext>
                  </a:extLst>
                </a:gridCol>
                <a:gridCol w="6093562">
                  <a:extLst>
                    <a:ext uri="{9D8B030D-6E8A-4147-A177-3AD203B41FA5}">
                      <a16:colId xmlns="" xmlns:a16="http://schemas.microsoft.com/office/drawing/2014/main" val="4181281210"/>
                    </a:ext>
                  </a:extLst>
                </a:gridCol>
              </a:tblGrid>
              <a:tr h="1651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Priorización </a:t>
                      </a:r>
                      <a:endParaRPr lang="es-PE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Lenguas priorizadas</a:t>
                      </a:r>
                      <a:r>
                        <a:rPr lang="es-PE" sz="1600" b="1" baseline="30000" dirty="0">
                          <a:effectLst/>
                        </a:rPr>
                        <a:t>1</a:t>
                      </a:r>
                      <a:endParaRPr lang="es-PE" sz="1800" b="1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600" b="1" dirty="0">
                          <a:effectLst/>
                        </a:rPr>
                        <a:t>Tipo de material que recibe de la DEIB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8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9647449"/>
                  </a:ext>
                </a:extLst>
              </a:tr>
              <a:tr h="148655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P1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12 lenguas: aimara, ashaninka, awajún, quechua chanka, quechua collao, quechua central, quechua norteño (inkawasi-kañaris y cajamarca), shipibo–konibo, nomatsigenga, shawi, wampis y yánesha.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Cuadernos de trabajo en lengua originaria de: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-Comunicación 1° a 6° grado.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-Matemática de 1° a 6° grado (aimara, quechua </a:t>
                      </a:r>
                      <a:r>
                        <a:rPr lang="es-PE" sz="1400" dirty="0" err="1">
                          <a:effectLst/>
                        </a:rPr>
                        <a:t>chanka</a:t>
                      </a:r>
                      <a:r>
                        <a:rPr lang="es-PE" sz="1400" dirty="0">
                          <a:effectLst/>
                        </a:rPr>
                        <a:t> y quechua </a:t>
                      </a:r>
                      <a:r>
                        <a:rPr lang="es-PE" sz="1400" dirty="0" err="1">
                          <a:effectLst/>
                        </a:rPr>
                        <a:t>collao</a:t>
                      </a:r>
                      <a:r>
                        <a:rPr lang="es-PE" sz="1400" dirty="0">
                          <a:effectLst/>
                        </a:rPr>
                        <a:t>).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-Matemática de 1° a 4° grado (las otras lenguas).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 Cuadernos de trabajo o textos de Personal Social – Ciencia y Tecnología 1° a 6° grado</a:t>
                      </a:r>
                      <a:endParaRPr lang="es-PE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- Cuadernos de trabajo de Castellano como segunda lengua 1° al 6° grado.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38306466"/>
                  </a:ext>
                </a:extLst>
              </a:tr>
              <a:tr h="9910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>
                          <a:effectLst/>
                        </a:rPr>
                        <a:t>P2</a:t>
                      </a:r>
                      <a:endParaRPr lang="es-PE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07 lenguas:  jaqaru</a:t>
                      </a:r>
                      <a:r>
                        <a:rPr lang="es-PE" sz="1400" baseline="30000" dirty="0">
                          <a:effectLst/>
                        </a:rPr>
                        <a:t>2</a:t>
                      </a:r>
                      <a:r>
                        <a:rPr lang="es-PE" sz="1400" dirty="0">
                          <a:effectLst/>
                        </a:rPr>
                        <a:t>, kandozi, chapra, kichwa, matsigenka, matses y yine.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Cuadernos de trabajo en lengua originaria de: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-Comunicación 1°, 2°, 3° y 4°  grado.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-Matemática de 1°, 2°, 3° y 4°  grado.</a:t>
                      </a:r>
                      <a:endParaRPr lang="es-PE" sz="16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dirty="0">
                          <a:effectLst/>
                        </a:rPr>
                        <a:t>Textos de Personal Social – Ciencia y Tecnología 1°, 2°, 3° y 4°  grado.</a:t>
                      </a:r>
                      <a:endParaRPr lang="es-PE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Cuadernos de Castellano como segunda lengua 1° al 6° grado.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89400137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6F0AF5EC-D4EF-1E46-986B-307863199FF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4497" y="1504212"/>
            <a:ext cx="149388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F636A61D-E981-A449-8901-8425737393DA}"/>
              </a:ext>
            </a:extLst>
          </p:cNvPr>
          <p:cNvSpPr txBox="1"/>
          <p:nvPr/>
        </p:nvSpPr>
        <p:spPr>
          <a:xfrm>
            <a:off x="961016" y="1028536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primaria 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</a:t>
            </a:r>
            <a:endParaRPr lang="es-PE" sz="1400" dirty="0"/>
          </a:p>
        </p:txBody>
      </p:sp>
      <p:sp>
        <p:nvSpPr>
          <p:cNvPr id="7" name="Rectangle 3">
            <a:extLst>
              <a:ext uri="{FF2B5EF4-FFF2-40B4-BE49-F238E27FC236}">
                <a16:creationId xmlns="" xmlns:a16="http://schemas.microsoft.com/office/drawing/2014/main" id="{7708EEC4-0561-464E-9C53-794B30A95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995" y="5395081"/>
            <a:ext cx="645857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20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priorizaci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de lenguas corresponde a la elaboraci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y atenci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kumimoji="0" lang="es-PE" altLang="es-PE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progresiva con materiales educativos.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E" altLang="es-PE" sz="11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s-PE" sz="1100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Solo 1° y 2° </a:t>
            </a:r>
            <a:r>
              <a:rPr lang="es-PE" altLang="es-PE" sz="1100" b="1" dirty="0">
                <a:latin typeface="Calibri Light" panose="020F0302020204030204" pitchFamily="34" charset="0"/>
                <a:cs typeface="Times New Roman" panose="02020603050405020304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PE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5501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8DD1578-3C67-4F4B-928F-197CD718CF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296093"/>
              </p:ext>
            </p:extLst>
          </p:nvPr>
        </p:nvGraphicFramePr>
        <p:xfrm>
          <a:off x="1261672" y="1827377"/>
          <a:ext cx="9668655" cy="30031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17702">
                  <a:extLst>
                    <a:ext uri="{9D8B030D-6E8A-4147-A177-3AD203B41FA5}">
                      <a16:colId xmlns="" xmlns:a16="http://schemas.microsoft.com/office/drawing/2014/main" val="3770539106"/>
                    </a:ext>
                  </a:extLst>
                </a:gridCol>
                <a:gridCol w="3763617">
                  <a:extLst>
                    <a:ext uri="{9D8B030D-6E8A-4147-A177-3AD203B41FA5}">
                      <a16:colId xmlns="" xmlns:a16="http://schemas.microsoft.com/office/drawing/2014/main" val="3054698269"/>
                    </a:ext>
                  </a:extLst>
                </a:gridCol>
                <a:gridCol w="4887336">
                  <a:extLst>
                    <a:ext uri="{9D8B030D-6E8A-4147-A177-3AD203B41FA5}">
                      <a16:colId xmlns="" xmlns:a16="http://schemas.microsoft.com/office/drawing/2014/main" val="4181281210"/>
                    </a:ext>
                  </a:extLst>
                </a:gridCol>
              </a:tblGrid>
              <a:tr h="3345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Priorización </a:t>
                      </a:r>
                      <a:endParaRPr lang="es-PE" sz="16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Lenguas priorizadas</a:t>
                      </a:r>
                      <a:r>
                        <a:rPr lang="es-PE" sz="1400" b="1" baseline="30000" dirty="0">
                          <a:effectLst/>
                        </a:rPr>
                        <a:t>1</a:t>
                      </a:r>
                      <a:endParaRPr lang="es-PE" sz="1600" b="1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b="1" dirty="0">
                          <a:effectLst/>
                        </a:rPr>
                        <a:t>Tipo de material que recibe de la DEIB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s-PE" sz="1400" b="1" dirty="0"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29647449"/>
                  </a:ext>
                </a:extLst>
              </a:tr>
              <a:tr h="11279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P3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08 lenguas: harakbut</a:t>
                      </a:r>
                      <a:r>
                        <a:rPr lang="es-PE" sz="1400" baseline="30000" dirty="0">
                          <a:effectLst/>
                        </a:rPr>
                        <a:t>3</a:t>
                      </a:r>
                      <a:r>
                        <a:rPr lang="es-PE" sz="1400" dirty="0">
                          <a:effectLst/>
                        </a:rPr>
                        <a:t>, achuar, kakataibo, urarina, cashinahua, secoya, ticuna y yagua.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Cuadernos de trabajo en lengua originaria de:</a:t>
                      </a:r>
                      <a:endParaRPr lang="es-PE" sz="16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400" dirty="0">
                          <a:effectLst/>
                        </a:rPr>
                        <a:t>Comunicación 1°, 2°, 3° y 4°  grado.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Cuadernos</a:t>
                      </a:r>
                      <a:r>
                        <a:rPr lang="es-PE" sz="1400" baseline="0" dirty="0">
                          <a:effectLst/>
                        </a:rPr>
                        <a:t> de trabajo o Textos de </a:t>
                      </a:r>
                      <a:r>
                        <a:rPr lang="es-PE" sz="1400" dirty="0">
                          <a:effectLst/>
                        </a:rPr>
                        <a:t>Personal Social – Ciencia y Tecnología 1°, 2°, 3° y 4°  grado.</a:t>
                      </a: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400" dirty="0">
                          <a:effectLst/>
                        </a:rPr>
                        <a:t>Castellano como segunda lengua 1° al 6° grado.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63964554"/>
                  </a:ext>
                </a:extLst>
              </a:tr>
              <a:tr h="8083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>
                          <a:effectLst/>
                        </a:rPr>
                        <a:t>P4</a:t>
                      </a:r>
                      <a:endParaRPr lang="es-PE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05 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lenguas:  kakinte, sharanahua, madija, yaminahua y asheninka</a:t>
                      </a:r>
                      <a:r>
                        <a:rPr lang="es-PE" sz="1400" kern="1200" baseline="30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s-PE" sz="1600" baseline="30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Cuadernos de trabajo en lengua originaria de:</a:t>
                      </a:r>
                      <a:endParaRPr lang="es-PE" sz="16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400" dirty="0">
                          <a:effectLst/>
                        </a:rPr>
                        <a:t>Comunicación 1°, 2°, 3° y 4°  grado.</a:t>
                      </a:r>
                      <a:endParaRPr lang="es-PE" sz="16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400" dirty="0">
                          <a:effectLst/>
                        </a:rPr>
                        <a:t>- Cuadernos de Castellano como segunda lengua 1° al 6° grado.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241323461"/>
                  </a:ext>
                </a:extLst>
              </a:tr>
              <a:tr h="2465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P5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 lenguas: amahuaca, bora, ese eja, kapanahua, maijiki, matsigenka montetokunirira,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P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murui-muinani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nahua y </a:t>
                      </a:r>
                      <a:r>
                        <a:rPr lang="es-PE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ocaina</a:t>
                      </a: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s-PE" sz="1400" dirty="0">
                          <a:effectLst/>
                        </a:rPr>
                        <a:t>Cuadernos de Castellano como segunda lengua 1° al 6° grado.</a:t>
                      </a:r>
                      <a:endParaRPr lang="es-PE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0330694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6F0AF5EC-D4EF-1E46-986B-307863199FF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64497" y="1504212"/>
            <a:ext cx="1493882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="" xmlns:a16="http://schemas.microsoft.com/office/drawing/2014/main" id="{4A81AE1E-A927-2945-82C8-2AA756E260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0172" y="5190651"/>
            <a:ext cx="5589178" cy="56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PE" altLang="es-PE" sz="1050" b="1" baseline="30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s-PE" altLang="es-PE" sz="10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 priorizaci</a:t>
            </a:r>
            <a:r>
              <a:rPr lang="es-PE" altLang="es-PE" sz="1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lang="es-PE" altLang="es-PE" sz="10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de lenguas corresponde a la elaboraci</a:t>
            </a:r>
            <a:r>
              <a:rPr lang="es-PE" altLang="es-PE" sz="1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lang="es-PE" altLang="es-PE" sz="10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y atenci</a:t>
            </a:r>
            <a:r>
              <a:rPr lang="es-PE" altLang="es-PE" sz="10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ó</a:t>
            </a:r>
            <a:r>
              <a:rPr lang="es-PE" altLang="es-PE" sz="10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 progresiva con materiales educativos.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PE" altLang="es-PE" sz="1000" b="1" dirty="0"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kumimoji="0" lang="es-PE" altLang="es-PE" sz="1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Solo 1° y 2°</a:t>
            </a:r>
            <a:endParaRPr kumimoji="0" lang="es-PE" altLang="es-PE" sz="12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050" b="1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kumimoji="0" lang="es-ES" altLang="es-PE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Solo </a:t>
            </a:r>
            <a:r>
              <a:rPr kumimoji="0" lang="es-ES" altLang="es-PE" sz="105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ashaninka</a:t>
            </a:r>
            <a:r>
              <a:rPr kumimoji="0" lang="es-ES" altLang="es-PE" sz="105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hasta 4°, las demás lenguas 1° y 2°</a:t>
            </a:r>
            <a:endParaRPr kumimoji="0" lang="es-ES" altLang="es-PE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29D4DDC6-926A-C74D-8A8B-399052220B28}"/>
              </a:ext>
            </a:extLst>
          </p:cNvPr>
          <p:cNvSpPr txBox="1"/>
          <p:nvPr/>
        </p:nvSpPr>
        <p:spPr>
          <a:xfrm>
            <a:off x="1470172" y="1013164"/>
            <a:ext cx="97296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primaria 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</a:t>
            </a:r>
            <a:endParaRPr lang="es-PE" sz="1200" dirty="0"/>
          </a:p>
        </p:txBody>
      </p:sp>
    </p:spTree>
    <p:extLst>
      <p:ext uri="{BB962C8B-B14F-4D97-AF65-F5344CB8AC3E}">
        <p14:creationId xmlns:p14="http://schemas.microsoft.com/office/powerpoint/2010/main" val="3149816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B0DC810-CA74-474F-B5C5-C0E4C7500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5716699"/>
              </p:ext>
            </p:extLst>
          </p:nvPr>
        </p:nvGraphicFramePr>
        <p:xfrm>
          <a:off x="258059" y="1613355"/>
          <a:ext cx="11459596" cy="440895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9017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251994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273741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3854509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2856105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934230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288722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Característica *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Tipo de IIEE x </a:t>
                      </a:r>
                      <a:r>
                        <a:rPr lang="es-PE" sz="1100" b="1" dirty="0">
                          <a:effectLst/>
                        </a:rPr>
                        <a:t>Modelo de Servicio EIB</a:t>
                      </a:r>
                      <a:endParaRPr lang="es-PE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Priorización de Lenguas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Direcciones que dotan cuadernos de trabajo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28310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DEIB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DEP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400" b="1" dirty="0">
                          <a:effectLst/>
                        </a:rPr>
                        <a:t>DISER</a:t>
                      </a:r>
                      <a:endParaRPr lang="es-PE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1896043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Polidocente completa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EIB de Fortalecimiento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1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>
                          <a:effectLst/>
                        </a:rPr>
                        <a:t>- Comunicación 1° a 6° grado.</a:t>
                      </a:r>
                      <a:endParaRPr lang="es-PE" sz="14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200" dirty="0">
                          <a:effectLst/>
                        </a:rPr>
                        <a:t>- Matemática de 1° a 6° grado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es-PE" sz="1200" dirty="0">
                          <a:effectLst/>
                        </a:rPr>
                        <a:t>   (aimara, quechua </a:t>
                      </a:r>
                      <a:r>
                        <a:rPr lang="es-PE" sz="1200" dirty="0" err="1">
                          <a:effectLst/>
                        </a:rPr>
                        <a:t>chanka</a:t>
                      </a:r>
                      <a:r>
                        <a:rPr lang="es-PE" sz="1200" dirty="0">
                          <a:effectLst/>
                        </a:rPr>
                        <a:t> y quechua </a:t>
                      </a:r>
                      <a:r>
                        <a:rPr lang="es-PE" sz="1200" dirty="0" err="1">
                          <a:effectLst/>
                        </a:rPr>
                        <a:t>collao</a:t>
                      </a:r>
                      <a:r>
                        <a:rPr lang="es-PE" sz="1200" dirty="0">
                          <a:effectLst/>
                        </a:rPr>
                        <a:t>).</a:t>
                      </a:r>
                      <a:endParaRPr lang="es-PE" sz="14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>
                          <a:effectLst/>
                        </a:rPr>
                        <a:t>- Matemática de 1° a 4° grado (las otras lenguas).</a:t>
                      </a:r>
                      <a:endParaRPr lang="es-PE" sz="1400" dirty="0">
                        <a:effectLst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 typeface="Calibri" panose="020F0502020204030204" pitchFamily="34" charset="0"/>
                        <a:buNone/>
                      </a:pPr>
                      <a:r>
                        <a:rPr lang="es-PE" sz="1200" dirty="0">
                          <a:effectLst/>
                        </a:rPr>
                        <a:t>- Cuadernos de trabajo o textos de Personal Social-Ciencia y Tecnología 1° a 6° grado.</a:t>
                      </a:r>
                      <a:endParaRPr lang="es-PE" sz="1400" dirty="0">
                        <a:effectLst/>
                      </a:endParaRPr>
                    </a:p>
                    <a:p>
                      <a:pPr lvl="0"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Cuadernos de trabajo de 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Comunicación de 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Matemáticas de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  <a:endParaRPr lang="es-PE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es-PE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3072570"/>
                  </a:ext>
                </a:extLst>
              </a:tr>
              <a:tr h="192585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2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Matemática de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dirty="0">
                          <a:effectLst/>
                        </a:rPr>
                        <a:t>-Textos de Personal Social – Ciencia y Tecnología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-Cuadernos de 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Comunicación de 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Matemáticas de 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  <a:endParaRPr lang="es-PE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s-PE" sz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71135432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3973E236-53E1-5A48-8E0D-2E785D5FF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129" y="744970"/>
            <a:ext cx="56412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29D4DDC6-926A-C74D-8A8B-399052220B28}"/>
              </a:ext>
            </a:extLst>
          </p:cNvPr>
          <p:cNvSpPr txBox="1"/>
          <p:nvPr/>
        </p:nvSpPr>
        <p:spPr>
          <a:xfrm>
            <a:off x="258059" y="886775"/>
            <a:ext cx="11367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>
                <a:solidFill>
                  <a:srgbClr val="FF0000"/>
                </a:solidFill>
              </a:rPr>
              <a:t>Nivel primaria : </a:t>
            </a:r>
            <a:r>
              <a:rPr lang="es-PE" sz="2400" dirty="0">
                <a:solidFill>
                  <a:srgbClr val="FF0000"/>
                </a:solidFill>
              </a:rPr>
              <a:t>Cuaderno de trabajo para estudiantes x característica de IIEE EIB </a:t>
            </a:r>
            <a:endParaRPr lang="es-PE" sz="1200" dirty="0"/>
          </a:p>
        </p:txBody>
      </p:sp>
      <p:sp>
        <p:nvSpPr>
          <p:cNvPr id="5" name="CuadroTexto 4"/>
          <p:cNvSpPr txBox="1"/>
          <p:nvPr/>
        </p:nvSpPr>
        <p:spPr>
          <a:xfrm>
            <a:off x="602901" y="6191609"/>
            <a:ext cx="40783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100" dirty="0"/>
              <a:t>*Para la caracterización de la IE se usa el padrón ESCALE actualizado</a:t>
            </a:r>
          </a:p>
          <a:p>
            <a:r>
              <a:rPr lang="es-PE" sz="1100" dirty="0"/>
              <a:t>** Ámbito rural</a:t>
            </a:r>
          </a:p>
        </p:txBody>
      </p:sp>
    </p:spTree>
    <p:extLst>
      <p:ext uri="{BB962C8B-B14F-4D97-AF65-F5344CB8AC3E}">
        <p14:creationId xmlns:p14="http://schemas.microsoft.com/office/powerpoint/2010/main" val="1445009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B0DC810-CA74-474F-B5C5-C0E4C7500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004662"/>
              </p:ext>
            </p:extLst>
          </p:nvPr>
        </p:nvGraphicFramePr>
        <p:xfrm>
          <a:off x="438459" y="1600698"/>
          <a:ext cx="11475856" cy="405363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05836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409076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257856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3155182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3175279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1172627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365246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Característica *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Tipo de IIEE x Modelo de Servicio EIB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Priorización de Lenguas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Direcciones que dotan cuadernos de trabajo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27889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>
                          <a:effectLst/>
                        </a:rPr>
                        <a:t>DEIB</a:t>
                      </a:r>
                      <a:endParaRPr lang="es-PE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DEP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DISER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1249957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Polidocente completa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>
                          <a:effectLst/>
                        </a:rPr>
                        <a:t>EIB de Fortalecimiento</a:t>
                      </a:r>
                      <a:endParaRPr lang="es-PE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3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Cuadernos de trabajo en lengua originaria de Comunicación 1°, 2°, 3° y 4°  grado.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Cuadernos de trabajo o Textos de Personal Social – Ciencia y Tecnología 1°, 2°, 3° y 4°  grado.</a:t>
                      </a:r>
                    </a:p>
                    <a:p>
                      <a:pPr marL="285750" lvl="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 de Castellano como segunda lengua 1° al 6° grado.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Comunicación de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Matemáticas de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  <a:endParaRPr lang="es-PE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-No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3072570"/>
                  </a:ext>
                </a:extLst>
              </a:tr>
              <a:tr h="92054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4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Cuadernos de trabajo en lengua originaria de Comunicación 1°, 2°, 3° y 4°  grado.</a:t>
                      </a: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28575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Cuadernos de Castellano como segunda lengua 1° al 6° grado.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Comunicación de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Matemáticas de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  <a:endParaRPr lang="es-PE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-No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32631785"/>
                  </a:ext>
                </a:extLst>
              </a:tr>
              <a:tr h="1061017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5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Cuaderno</a:t>
                      </a:r>
                      <a:r>
                        <a:rPr lang="es-PE" sz="1200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 </a:t>
                      </a: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Castellano como segunda lengua 1° al 6°.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Comunicación de 1°, 2°,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s-PE" sz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Cuadernillo de Matemáticas de 1°, 2°, 3°, 4°,</a:t>
                      </a:r>
                      <a:r>
                        <a:rPr lang="es-PE" sz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5° y 6° grado de primaria.</a:t>
                      </a:r>
                      <a:endParaRPr lang="es-PE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 -No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2762636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3973E236-53E1-5A48-8E0D-2E785D5FF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129" y="744970"/>
            <a:ext cx="56412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02901" y="5897586"/>
            <a:ext cx="40783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100" dirty="0"/>
              <a:t>*Para la caracterización de la IE se usa el padrón ESCALE actualizado</a:t>
            </a:r>
          </a:p>
          <a:p>
            <a:r>
              <a:rPr lang="es-PE" sz="1100" dirty="0"/>
              <a:t>** Ámbito rural</a:t>
            </a:r>
          </a:p>
        </p:txBody>
      </p:sp>
    </p:spTree>
    <p:extLst>
      <p:ext uri="{BB962C8B-B14F-4D97-AF65-F5344CB8AC3E}">
        <p14:creationId xmlns:p14="http://schemas.microsoft.com/office/powerpoint/2010/main" val="27271613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2B0DC810-CA74-474F-B5C5-C0E4C7500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611913"/>
              </p:ext>
            </p:extLst>
          </p:nvPr>
        </p:nvGraphicFramePr>
        <p:xfrm>
          <a:off x="602901" y="1299247"/>
          <a:ext cx="11475856" cy="447093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95777">
                  <a:extLst>
                    <a:ext uri="{9D8B030D-6E8A-4147-A177-3AD203B41FA5}">
                      <a16:colId xmlns="" xmlns:a16="http://schemas.microsoft.com/office/drawing/2014/main" val="2105601558"/>
                    </a:ext>
                  </a:extLst>
                </a:gridCol>
                <a:gridCol w="1244184">
                  <a:extLst>
                    <a:ext uri="{9D8B030D-6E8A-4147-A177-3AD203B41FA5}">
                      <a16:colId xmlns="" xmlns:a16="http://schemas.microsoft.com/office/drawing/2014/main" val="193403065"/>
                    </a:ext>
                  </a:extLst>
                </a:gridCol>
                <a:gridCol w="1184223">
                  <a:extLst>
                    <a:ext uri="{9D8B030D-6E8A-4147-A177-3AD203B41FA5}">
                      <a16:colId xmlns="" xmlns:a16="http://schemas.microsoft.com/office/drawing/2014/main" val="764222474"/>
                    </a:ext>
                  </a:extLst>
                </a:gridCol>
                <a:gridCol w="3822492">
                  <a:extLst>
                    <a:ext uri="{9D8B030D-6E8A-4147-A177-3AD203B41FA5}">
                      <a16:colId xmlns="" xmlns:a16="http://schemas.microsoft.com/office/drawing/2014/main" val="1050975025"/>
                    </a:ext>
                  </a:extLst>
                </a:gridCol>
                <a:gridCol w="894703">
                  <a:extLst>
                    <a:ext uri="{9D8B030D-6E8A-4147-A177-3AD203B41FA5}">
                      <a16:colId xmlns="" xmlns:a16="http://schemas.microsoft.com/office/drawing/2014/main" val="513292007"/>
                    </a:ext>
                  </a:extLst>
                </a:gridCol>
                <a:gridCol w="2934477">
                  <a:extLst>
                    <a:ext uri="{9D8B030D-6E8A-4147-A177-3AD203B41FA5}">
                      <a16:colId xmlns="" xmlns:a16="http://schemas.microsoft.com/office/drawing/2014/main" val="3529212581"/>
                    </a:ext>
                  </a:extLst>
                </a:gridCol>
              </a:tblGrid>
              <a:tr h="469073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Característica *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Tipo de IIEE x Modelo de Servicio EIB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Priorización de Lenguas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Direcciones que dotan cuadernos de trabajo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648762228"/>
                  </a:ext>
                </a:extLst>
              </a:tr>
              <a:tr h="35817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DEIB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>
                          <a:effectLst/>
                        </a:rPr>
                        <a:t>DEP</a:t>
                      </a:r>
                      <a:endParaRPr lang="es-PE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b="1" dirty="0">
                          <a:effectLst/>
                        </a:rPr>
                        <a:t>DISER</a:t>
                      </a:r>
                      <a:endParaRPr lang="es-PE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43523652"/>
                  </a:ext>
                </a:extLst>
              </a:tr>
              <a:tr h="170836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 err="1">
                          <a:effectLst/>
                        </a:rPr>
                        <a:t>Unidocente</a:t>
                      </a:r>
                      <a:r>
                        <a:rPr lang="es-PE" sz="1200" dirty="0">
                          <a:effectLst/>
                        </a:rPr>
                        <a:t> y multigrado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EIB de Fortalecimiento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1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1° a 6° grado.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Matemática de 1° a 6° grado (aimara, quechua </a:t>
                      </a:r>
                      <a:r>
                        <a:rPr lang="es-PE" sz="1200" dirty="0" err="1">
                          <a:effectLst/>
                        </a:rPr>
                        <a:t>chanka</a:t>
                      </a:r>
                      <a:r>
                        <a:rPr lang="es-PE" sz="1200" dirty="0">
                          <a:effectLst/>
                        </a:rPr>
                        <a:t> y quechua </a:t>
                      </a:r>
                      <a:r>
                        <a:rPr lang="es-PE" sz="1200" dirty="0" err="1">
                          <a:effectLst/>
                        </a:rPr>
                        <a:t>collao</a:t>
                      </a:r>
                      <a:r>
                        <a:rPr lang="es-PE" sz="1200" dirty="0">
                          <a:effectLst/>
                        </a:rPr>
                        <a:t>).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Matemática de 1° a 4° grado (las otras lenguas).</a:t>
                      </a: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o textos de Personal Social – Ciencia y Tecnología 1° a 6° grado</a:t>
                      </a: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de 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 No aplica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castellano de: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Comunicación de 3° a 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Matemática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Personal Social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Ciencia y Tecnología 3° al 6°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698111602"/>
                  </a:ext>
                </a:extLst>
              </a:tr>
              <a:tr h="193532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PE" sz="1200" dirty="0">
                          <a:effectLst/>
                        </a:rPr>
                        <a:t>P 2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lengua originaria de: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Comunicación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800100" lvl="1" indent="-342900">
                        <a:spcAft>
                          <a:spcPts val="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es-PE" sz="1200" dirty="0">
                          <a:effectLst/>
                        </a:rPr>
                        <a:t>Matemática de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E" sz="1200" dirty="0">
                          <a:effectLst/>
                        </a:rPr>
                        <a:t>Textos de Personal Social – Ciencia y Tecnología 1°, 2°, 3° y 4°  grado.</a:t>
                      </a:r>
                      <a:endParaRPr lang="es-PE" sz="1400" dirty="0">
                        <a:effectLst/>
                      </a:endParaRPr>
                    </a:p>
                    <a:p>
                      <a:pPr marL="171450" lvl="0" indent="-171450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Castellano como segunda lengua 1° al 6° grado.</a:t>
                      </a:r>
                      <a:endParaRPr lang="es-PE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s-PE" sz="12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No aplica</a:t>
                      </a: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PE" sz="1200" dirty="0">
                          <a:effectLst/>
                        </a:rPr>
                        <a:t>Cuadernos de trabajo en castellano de:</a:t>
                      </a:r>
                    </a:p>
                    <a:p>
                      <a:pPr marL="457200" lvl="1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s-PE" sz="1200" dirty="0">
                        <a:effectLst/>
                      </a:endParaRP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Comunicación de 3° a 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Matemática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dirty="0">
                          <a:effectLst/>
                        </a:rPr>
                        <a:t>- Personal Social 3° al 6°</a:t>
                      </a:r>
                    </a:p>
                    <a:p>
                      <a:pPr lvl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PE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Ciencia</a:t>
                      </a:r>
                      <a:r>
                        <a:rPr lang="es-PE" sz="1200" dirty="0">
                          <a:effectLst/>
                        </a:rPr>
                        <a:t> y Tecnología 3° al 6°</a:t>
                      </a:r>
                      <a:endParaRPr lang="es-PE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015" marR="9015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13109459"/>
                  </a:ext>
                </a:extLst>
              </a:tr>
            </a:tbl>
          </a:graphicData>
        </a:graphic>
      </p:graphicFrame>
      <p:sp>
        <p:nvSpPr>
          <p:cNvPr id="3" name="Rectangle 1">
            <a:extLst>
              <a:ext uri="{FF2B5EF4-FFF2-40B4-BE49-F238E27FC236}">
                <a16:creationId xmlns="" xmlns:a16="http://schemas.microsoft.com/office/drawing/2014/main" id="{3973E236-53E1-5A48-8E0D-2E785D5FF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129" y="744970"/>
            <a:ext cx="5641223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es-PE" altLang="es-P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s-PE" altLang="es-P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602901" y="6018721"/>
            <a:ext cx="40783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100" dirty="0"/>
              <a:t>*Para la caracterización de la IE se usa el padrón ESCALE actualizado.</a:t>
            </a:r>
          </a:p>
          <a:p>
            <a:r>
              <a:rPr lang="es-PE" sz="1100" dirty="0"/>
              <a:t>** Ámbito rural</a:t>
            </a:r>
          </a:p>
        </p:txBody>
      </p:sp>
    </p:spTree>
    <p:extLst>
      <p:ext uri="{BB962C8B-B14F-4D97-AF65-F5344CB8AC3E}">
        <p14:creationId xmlns:p14="http://schemas.microsoft.com/office/powerpoint/2010/main" val="1699740179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 siemore con el pueblo" id="{4294A319-840F-9F4F-87AB-D2F9DACB27E2}" vid="{387B8BB2-55D7-2A49-BDD0-2B12192695A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3295</TotalTime>
  <Words>2824</Words>
  <Application>Microsoft Office PowerPoint</Application>
  <PresentationFormat>Panorámica</PresentationFormat>
  <Paragraphs>427</Paragraphs>
  <Slides>21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Gotham Rounded Medium</vt:lpstr>
      <vt:lpstr>Times New Roman</vt:lpstr>
      <vt:lpstr>Wingdings</vt:lpstr>
      <vt:lpstr>1_Tema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u201617147 (Chilcce Chavez, Elias Jesus)</dc:creator>
  <cp:lastModifiedBy>DIFOCA 04</cp:lastModifiedBy>
  <cp:revision>191</cp:revision>
  <cp:lastPrinted>2022-06-08T16:29:40Z</cp:lastPrinted>
  <dcterms:created xsi:type="dcterms:W3CDTF">2022-05-04T17:23:07Z</dcterms:created>
  <dcterms:modified xsi:type="dcterms:W3CDTF">2022-11-09T21:43:51Z</dcterms:modified>
</cp:coreProperties>
</file>