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9" r:id="rId3"/>
    <p:sldId id="343" r:id="rId4"/>
    <p:sldId id="258" r:id="rId5"/>
    <p:sldId id="347" r:id="rId6"/>
    <p:sldId id="348" r:id="rId7"/>
    <p:sldId id="349" r:id="rId8"/>
    <p:sldId id="350" r:id="rId9"/>
    <p:sldId id="346" r:id="rId10"/>
    <p:sldId id="351" r:id="rId11"/>
    <p:sldId id="273" r:id="rId1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8" roundtripDataSignature="AMtx7mjchRH6nBo3JWvhpiGRLkl8v3SJm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377685C-C6A6-43DB-ADE9-8B764B479A90}">
  <a:tblStyle styleId="{3377685C-C6A6-43DB-ADE9-8B764B479A9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84" y="11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48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2381953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129578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078798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15572-34EF-427E-B21C-E52EDDF766DB}" type="slidenum">
              <a:rPr lang="es-PE" smtClean="0"/>
              <a:t>11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9625236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37491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842594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0353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881244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267987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513842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97185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92893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>
  <p:cSld name="Diapositiva de título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  <p:pic>
        <p:nvPicPr>
          <p:cNvPr id="10" name="Google Shape;10;p3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004766" y="0"/>
            <a:ext cx="6187234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0286" y="3816176"/>
            <a:ext cx="2606682" cy="4826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>
  <p:cSld name="Título y objetos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3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87423" y="166597"/>
            <a:ext cx="1612793" cy="298624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4"/>
          <p:cNvSpPr/>
          <p:nvPr/>
        </p:nvSpPr>
        <p:spPr>
          <a:xfrm>
            <a:off x="336884" y="625642"/>
            <a:ext cx="11558337" cy="587141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1"/>
          <p:cNvSpPr/>
          <p:nvPr/>
        </p:nvSpPr>
        <p:spPr>
          <a:xfrm>
            <a:off x="368968" y="762000"/>
            <a:ext cx="11365832" cy="57430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Google Shape;7;p3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04766" y="0"/>
            <a:ext cx="6187234" cy="68580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"/>
          <p:cNvSpPr txBox="1"/>
          <p:nvPr/>
        </p:nvSpPr>
        <p:spPr>
          <a:xfrm>
            <a:off x="858211" y="1793010"/>
            <a:ext cx="8184190" cy="2092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E" sz="40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Materiales Educativos de la Dirección de Educación Básica Especial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E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Dotación 2023</a:t>
            </a:r>
            <a:endParaRPr sz="32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Google Shape;36;p3"/>
          <p:cNvGraphicFramePr/>
          <p:nvPr>
            <p:extLst>
              <p:ext uri="{D42A27DB-BD31-4B8C-83A1-F6EECF244321}">
                <p14:modId xmlns:p14="http://schemas.microsoft.com/office/powerpoint/2010/main" val="1236470112"/>
              </p:ext>
            </p:extLst>
          </p:nvPr>
        </p:nvGraphicFramePr>
        <p:xfrm>
          <a:off x="826052" y="900100"/>
          <a:ext cx="10299750" cy="873770"/>
        </p:xfrm>
        <a:graphic>
          <a:graphicData uri="http://schemas.openxmlformats.org/drawingml/2006/table">
            <a:tbl>
              <a:tblPr>
                <a:noFill/>
                <a:tableStyleId>{3377685C-C6A6-43DB-ADE9-8B764B479A90}</a:tableStyleId>
              </a:tblPr>
              <a:tblGrid>
                <a:gridCol w="10299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5560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2800" u="none" strike="noStrike" cap="none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Materiales para SAANEE</a:t>
                      </a:r>
                      <a:r>
                        <a:rPr lang="es-PE" sz="2800" u="none" strike="noStrike" cap="none" baseline="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s-PE" sz="2800" u="none" strike="noStrike" cap="none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– Dotación</a:t>
                      </a:r>
                      <a:r>
                        <a:rPr lang="es-PE" sz="2800" u="none" strike="noStrike" cap="none" baseline="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2023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0826658"/>
                  </a:ext>
                </a:extLst>
              </a:tr>
            </a:tbl>
          </a:graphicData>
        </a:graphic>
      </p:graphicFrame>
      <p:graphicFrame>
        <p:nvGraphicFramePr>
          <p:cNvPr id="2" name="Tabla 1"/>
          <p:cNvGraphicFramePr>
            <a:graphicFrameLocks noGrp="1"/>
          </p:cNvGraphicFramePr>
          <p:nvPr/>
        </p:nvGraphicFramePr>
        <p:xfrm>
          <a:off x="933450" y="1647825"/>
          <a:ext cx="10363200" cy="1333500"/>
        </p:xfrm>
        <a:graphic>
          <a:graphicData uri="http://schemas.openxmlformats.org/drawingml/2006/table">
            <a:tbl>
              <a:tblPr>
                <a:tableStyleId>{3377685C-C6A6-43DB-ADE9-8B764B479A90}</a:tableStyleId>
              </a:tblPr>
              <a:tblGrid>
                <a:gridCol w="37495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899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236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MATERIAL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BENEFICIARIO (RECEPTOR DEL MATERIAL)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CRITERIO DE ASIGNACIÓN PARA LA 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TABLERO PARA NUMERACIÓN DE CANTIDADES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SAANEE / CENAREBE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Uno x cada IIEE con algún docente SAANEE + 1 CENAREBE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 PRIMERAS OPERACIONES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SAANEE / CENAREBE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Uno x cada IIEE con algún docente SAANEE + 1 CENAREBE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JUEGO DE TARJETA CON IMÁGENES Y PALABRAS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SAANEE / CENAREBE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Uno x cada IIEE con algún docente SAANEE + 1 CENAREBE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TARJETAS ONOMATOPÉYICAS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SAANEE / CENAREBE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Uno x cada IIEE con algún docente SAANEE + 1 CENAREBE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TARJETAS DE MEMORIA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SAANEE / CENAREBE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Uno x cada IIEE con algún docente SAANEE + 1 CENAREBE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6619077"/>
      </p:ext>
    </p:extLst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F2D8E2B4-67E0-4D9C-B496-BDEA6DC23846}"/>
              </a:ext>
            </a:extLst>
          </p:cNvPr>
          <p:cNvSpPr txBox="1"/>
          <p:nvPr/>
        </p:nvSpPr>
        <p:spPr>
          <a:xfrm>
            <a:off x="3579303" y="2967335"/>
            <a:ext cx="50333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4800" dirty="0">
                <a:solidFill>
                  <a:schemeClr val="accent5">
                    <a:lumMod val="50000"/>
                  </a:schemeClr>
                </a:solidFill>
              </a:rPr>
              <a:t>Muchas gracias</a:t>
            </a:r>
          </a:p>
        </p:txBody>
      </p:sp>
    </p:spTree>
    <p:extLst>
      <p:ext uri="{BB962C8B-B14F-4D97-AF65-F5344CB8AC3E}">
        <p14:creationId xmlns:p14="http://schemas.microsoft.com/office/powerpoint/2010/main" val="408152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"/>
          <p:cNvSpPr/>
          <p:nvPr/>
        </p:nvSpPr>
        <p:spPr>
          <a:xfrm>
            <a:off x="927141" y="1824277"/>
            <a:ext cx="9884999" cy="33855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E" sz="28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TODOS los PRITE, CEBE INICIAL, CEBE PRIMARIA, SAANEE y CREBE:</a:t>
            </a:r>
            <a:endParaRPr dirty="0"/>
          </a:p>
          <a:p>
            <a:pPr marL="1371600" marR="0" lvl="3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E" sz="2800" b="0" i="0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Públicos</a:t>
            </a:r>
            <a:r>
              <a:rPr lang="es-PE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s-PE" sz="2800" b="0" i="0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de gestión directa</a:t>
            </a:r>
            <a:endParaRPr dirty="0"/>
          </a:p>
          <a:p>
            <a:pPr marL="2286000" marR="0" lvl="4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s-PE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Sector Educación</a:t>
            </a:r>
            <a:endParaRPr dirty="0"/>
          </a:p>
          <a:p>
            <a:pPr marL="2286000" marR="0" lvl="4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s-PE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Otro sector público (FF.AA.)</a:t>
            </a:r>
            <a:endParaRPr dirty="0"/>
          </a:p>
          <a:p>
            <a:pPr marL="2286000" marR="0" lvl="4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s-PE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Municipalidad</a:t>
            </a:r>
            <a:endParaRPr dirty="0"/>
          </a:p>
          <a:p>
            <a:pPr marL="1371600" marR="0" lvl="3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371600" marR="0" lvl="3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PE" sz="2800" b="0" i="0" u="none" strike="noStrike" cap="none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Públicos de gestión privada</a:t>
            </a:r>
            <a:endParaRPr dirty="0"/>
          </a:p>
          <a:p>
            <a:pPr marL="2286000" marR="0" lvl="4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lang="es-PE" sz="2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Convenio con Sector Educación</a:t>
            </a:r>
            <a:endParaRPr dirty="0"/>
          </a:p>
        </p:txBody>
      </p:sp>
      <p:sp>
        <p:nvSpPr>
          <p:cNvPr id="45" name="Google Shape;45;p4"/>
          <p:cNvSpPr txBox="1"/>
          <p:nvPr/>
        </p:nvSpPr>
        <p:spPr>
          <a:xfrm>
            <a:off x="927141" y="806167"/>
            <a:ext cx="9693730" cy="7380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200"/>
              <a:buFont typeface="Calibri"/>
              <a:buNone/>
            </a:pPr>
            <a:r>
              <a:rPr lang="es-PE" sz="32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¿Qué servicios de Dirección de Educación Básica Especial reciben materiales?</a:t>
            </a:r>
            <a:endParaRPr sz="320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25;p1"/>
          <p:cNvSpPr txBox="1"/>
          <p:nvPr/>
        </p:nvSpPr>
        <p:spPr>
          <a:xfrm>
            <a:off x="664248" y="5489866"/>
            <a:ext cx="10502516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just"/>
            <a:r>
              <a:rPr lang="es-PE" sz="1600" dirty="0"/>
              <a:t>A continuación, veremos los criterios que se emplearan en la distribución de cada uno de los materiales que cubrirán las necesidades educativas especiales en el periodo 2023</a:t>
            </a:r>
            <a:endParaRPr lang="es-PE"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just"/>
            <a:r>
              <a:rPr lang="es-PE" sz="1600" dirty="0"/>
              <a:t> 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Google Shape;36;p3"/>
          <p:cNvGraphicFramePr/>
          <p:nvPr>
            <p:extLst>
              <p:ext uri="{D42A27DB-BD31-4B8C-83A1-F6EECF244321}">
                <p14:modId xmlns:p14="http://schemas.microsoft.com/office/powerpoint/2010/main" val="1669225097"/>
              </p:ext>
            </p:extLst>
          </p:nvPr>
        </p:nvGraphicFramePr>
        <p:xfrm>
          <a:off x="826052" y="900100"/>
          <a:ext cx="10299750" cy="873770"/>
        </p:xfrm>
        <a:graphic>
          <a:graphicData uri="http://schemas.openxmlformats.org/drawingml/2006/table">
            <a:tbl>
              <a:tblPr>
                <a:noFill/>
                <a:tableStyleId>{3377685C-C6A6-43DB-ADE9-8B764B479A90}</a:tableStyleId>
              </a:tblPr>
              <a:tblGrid>
                <a:gridCol w="10299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5560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2800" u="none" strike="noStrike" cap="none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Materiales para estudiantes de CEBE – Dotación</a:t>
                      </a:r>
                      <a:r>
                        <a:rPr lang="es-PE" sz="2800" u="none" strike="noStrike" cap="none" baseline="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2023</a:t>
                      </a: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0826658"/>
                  </a:ext>
                </a:extLst>
              </a:tr>
            </a:tbl>
          </a:graphicData>
        </a:graphic>
      </p:graphicFrame>
      <p:graphicFrame>
        <p:nvGraphicFramePr>
          <p:cNvPr id="6" name="Google Shape;36;p3"/>
          <p:cNvGraphicFramePr/>
          <p:nvPr>
            <p:extLst>
              <p:ext uri="{D42A27DB-BD31-4B8C-83A1-F6EECF244321}">
                <p14:modId xmlns:p14="http://schemas.microsoft.com/office/powerpoint/2010/main" val="886164522"/>
              </p:ext>
            </p:extLst>
          </p:nvPr>
        </p:nvGraphicFramePr>
        <p:xfrm>
          <a:off x="1184366" y="5489960"/>
          <a:ext cx="9919063" cy="1188740"/>
        </p:xfrm>
        <a:graphic>
          <a:graphicData uri="http://schemas.openxmlformats.org/drawingml/2006/table">
            <a:tbl>
              <a:tblPr>
                <a:noFill/>
                <a:tableStyleId>{3377685C-C6A6-43DB-ADE9-8B764B479A90}</a:tableStyleId>
              </a:tblPr>
              <a:tblGrid>
                <a:gridCol w="99190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7248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100" u="none" strike="noStrike" cap="none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Nota:</a:t>
                      </a:r>
                    </a:p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100" u="none" strike="noStrike" cap="none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CEBE FOCALIZADO 1:</a:t>
                      </a:r>
                      <a:r>
                        <a:rPr lang="es-PE" sz="1100" u="none" strike="noStrike" cap="none" baseline="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s-PE" sz="1100" u="none" strike="noStrike" cap="none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incluye los siguientes códigos modulares 0501296, 0503946, 0567818, 0569798, 0585505, 0596395, 0622944, 0685149, 0702340, 1748631.</a:t>
                      </a:r>
                    </a:p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100" b="0" i="0" u="none" strike="noStrike" cap="none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Calibri"/>
                          <a:sym typeface="Calibri"/>
                        </a:rPr>
                        <a:t>CEBE FOCALIZADO 2:</a:t>
                      </a:r>
                      <a:r>
                        <a:rPr lang="es-PE" sz="1100" b="0" i="0" u="none" strike="noStrike" cap="none" baseline="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s-PE" sz="1100" b="0" i="0" u="none" strike="noStrike" cap="none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Calibri"/>
                          <a:sym typeface="Calibri"/>
                        </a:rPr>
                        <a:t>incluye los siguientes códigos modulares 0245274, 0469007, 0495218, 0570226, 0576199, 0596999, 0629188, 0643809, 0664755, 0670844, 0688333.</a:t>
                      </a: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606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10826658"/>
                  </a:ext>
                </a:extLst>
              </a:tr>
            </a:tbl>
          </a:graphicData>
        </a:graphic>
      </p:graphicFrame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0187122"/>
              </p:ext>
            </p:extLst>
          </p:nvPr>
        </p:nvGraphicFramePr>
        <p:xfrm>
          <a:off x="1166947" y="1530542"/>
          <a:ext cx="9910355" cy="3875279"/>
        </p:xfrm>
        <a:graphic>
          <a:graphicData uri="http://schemas.openxmlformats.org/drawingml/2006/table">
            <a:tbl>
              <a:tblPr>
                <a:tableStyleId>{3377685C-C6A6-43DB-ADE9-8B764B479A90}</a:tableStyleId>
              </a:tblPr>
              <a:tblGrid>
                <a:gridCol w="37585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414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7103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33389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100" b="1" u="none" strike="noStrike" dirty="0">
                          <a:effectLst/>
                        </a:rPr>
                        <a:t>MATERIAL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100" b="1" u="none" strike="noStrike" dirty="0">
                          <a:effectLst/>
                        </a:rPr>
                        <a:t>BENEFICIARIO (RECEPTOR DEL MATERIAL)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100" b="1" u="none" strike="noStrike" dirty="0">
                          <a:effectLst/>
                        </a:rPr>
                        <a:t>CRITERIO DE ASIGNACIÓN PARA LA 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182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HUEVO SHAKER (POR PARES)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CEBE FOCALIZADO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20 x CEBE focalizado 1 + 20 x CEBE focalizado 2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3182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CUBOS DE EXPLORACIÓN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CEBE / CENAREBE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1 x CEBE Inicial + 1 x CEBE Primaria + 2 CENAREBE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190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CAJÓN DE PERCUSIÓN MEDIANO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CEBE FOCALIZADO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20 x CEBE focalizado 1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190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CAJÓN DE PERCUSIÓN GRANDE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CEBE FOCALIZADO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10 x CEBE focalizado 1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190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CAJÓN DE PERCUSIÓN PEQUEÑO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CEBE FOCALIZADO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20 x CEBE focalizado 1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182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CLAVES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CEBE FOCALIZADO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20 x CEBE focalizado 1 + 20 x CEBE focalizado 2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7190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GUITARRA ELECTRO ACÚSTICA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CEBE FOCALIZADO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1 x CEBE focalizado 1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190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METALÓFONO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CEBE FOCALIZADO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20 x CEBE focalizado 1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7190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PANDERETA MEDIANA (PARA NIÑOS)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CEBE FOCALIZADO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20 x CEBE focalizado 1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7190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PIANO DIGITAL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CEBE FOCALIZADO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1 x CEBE focalizado 1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7190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TECLADO DIGITAL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CEBE FOCALIZADO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1 x CEBE focalizado 1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7190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XILÓFONO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CEBE FOCALIZADO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10 x CEBE focalizado 1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7190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AMPLIFICADOR PARA TECLADO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CEBE FOCALIZADO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1 x CEBE focalizado 1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43182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AMPLIFICADOR DE GUITARRA ELECTRO ACÚSTICA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CEBE FOCALIZADO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>
                          <a:effectLst/>
                        </a:rPr>
                        <a:t>1 x CEBE focalizado 1</a:t>
                      </a:r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7190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BALANCÍN PARA NIÑO/NIÑA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CEBE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1 x CEBE inicial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43182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TABLEROS DE COORDINACIÓN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CEBE / CENAREBE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1 x CEBE Inicial + 1 x CEBE Primaria + 2 CENAREBE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71904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RADIO PORTÁTIL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CEBE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>
                          <a:effectLst/>
                        </a:rPr>
                        <a:t>1 x CEBE Inicial + 1 x CEBE Primaria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2960488"/>
      </p:ext>
    </p:extLst>
  </p:cSld>
  <p:clrMapOvr>
    <a:masterClrMapping/>
  </p:clrMapOvr>
  <p:transition spd="slow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Google Shape;36;p3"/>
          <p:cNvGraphicFramePr/>
          <p:nvPr>
            <p:extLst>
              <p:ext uri="{D42A27DB-BD31-4B8C-83A1-F6EECF244321}">
                <p14:modId xmlns:p14="http://schemas.microsoft.com/office/powerpoint/2010/main" val="2924005612"/>
              </p:ext>
            </p:extLst>
          </p:nvPr>
        </p:nvGraphicFramePr>
        <p:xfrm>
          <a:off x="826052" y="900100"/>
          <a:ext cx="10299750" cy="873770"/>
        </p:xfrm>
        <a:graphic>
          <a:graphicData uri="http://schemas.openxmlformats.org/drawingml/2006/table">
            <a:tbl>
              <a:tblPr>
                <a:noFill/>
                <a:tableStyleId>{3377685C-C6A6-43DB-ADE9-8B764B479A90}</a:tableStyleId>
              </a:tblPr>
              <a:tblGrid>
                <a:gridCol w="10299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5560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2800" u="none" strike="noStrike" cap="none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Materiales para estudiantes de PRITE – Dotación</a:t>
                      </a:r>
                      <a:r>
                        <a:rPr lang="es-PE" sz="2800" u="none" strike="noStrike" cap="none" baseline="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2023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0826658"/>
                  </a:ext>
                </a:extLst>
              </a:tr>
            </a:tbl>
          </a:graphicData>
        </a:graphic>
      </p:graphicFrame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554116"/>
              </p:ext>
            </p:extLst>
          </p:nvPr>
        </p:nvGraphicFramePr>
        <p:xfrm>
          <a:off x="657225" y="1562099"/>
          <a:ext cx="10896600" cy="4356002"/>
        </p:xfrm>
        <a:graphic>
          <a:graphicData uri="http://schemas.openxmlformats.org/drawingml/2006/table">
            <a:tbl>
              <a:tblPr>
                <a:tableStyleId>{3377685C-C6A6-43DB-ADE9-8B764B479A90}</a:tableStyleId>
              </a:tblPr>
              <a:tblGrid>
                <a:gridCol w="27908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479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8578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851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100" b="1" u="none" strike="noStrike" dirty="0">
                          <a:effectLst/>
                        </a:rPr>
                        <a:t>MATERIAL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41" marR="5841" marT="5841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100" b="1" u="none" strike="noStrike" dirty="0">
                          <a:effectLst/>
                        </a:rPr>
                        <a:t>BENEFICIARIO</a:t>
                      </a:r>
                    </a:p>
                    <a:p>
                      <a:pPr algn="ctr" rtl="0" fontAlgn="ctr"/>
                      <a:r>
                        <a:rPr lang="es-PE" sz="1100" b="1" u="none" strike="noStrike" dirty="0">
                          <a:effectLst/>
                        </a:rPr>
                        <a:t>(RECEPTOR DEL MATERIAL)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41" marR="5841" marT="5841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effectLst/>
                        </a:rPr>
                        <a:t>CRITERIO DE ASIGNACIÓN PARA LA 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841" marR="5841" marT="5841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6380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BLOQUES LÓGICOS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 dirty="0">
                          <a:effectLst/>
                        </a:rPr>
                        <a:t>PRITE / CENAREBE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PRITE: 1 x cada 10 niños + 48 (2 x cada IIE de ampliacion de cobertura) + 2 CENAREBE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390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CAMINADOR INFANTIL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 / CENAREBE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PRITE: 2 x IIEE + 48 (2 x cada IIE de ampliacion de cobertura) + 2 CENAREBE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5390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CAMINO TÁCTIL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 / CENAREBE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PRITE: 2 x IIEE + 48 (2 x cada IIE de ampliacion de cobertura) + 2 CENAREBE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5390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COLUMPIO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 / CENAREBE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PRITE: 2 x IIEE + 48 (2 x cada IIE de ampliacion de cobertura) + 2 CENAREBE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6380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CUBO DE DESTREZAS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 / CENAREBE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PRITE: 1 x cada 12 niños + 48 (2 x cada IIE de ampliacion de cobertura) + 2 CENAREBE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6380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CUBO DE HABILIDADES MOTRICES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 / CENAREBE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PRITE: 1 x cada 12 niños + 48 (2 x cada IIE de ampliacion de cobertura) + 2 CENAREBE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5390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JUEGO DE ALFOMBRA DIDÁCTICA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 / CENAREBE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PRITE: 2 x IIEE + 48 (2 x cada IIE de ampliacion de cobertura) + 2 CENAREBE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5390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JUEGO DE PELOTAS SENSORIALES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 / CENAREBE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PRITE: 2 x IIEE + 48 (2 x cada IIE de ampliacion de cobertura) + 2 CENAREBE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86380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JUEGO INTERACTIVO ANIMAL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 / CENAREBE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PRITE: 1 x cada 12 niños + 48 (2 x cada IIE de ampliacion de cobertura) + 2 CENAREBE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86380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JUEGO INTERACTIVO MUSICAL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 / CENAREBE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PRITE: 1 x cada 10 niños + 48 (2 x cada IIE de ampliacion de cobertura) + 2 CENAREBE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85101">
                <a:tc>
                  <a:txBody>
                    <a:bodyPr/>
                    <a:lstStyle/>
                    <a:p>
                      <a:pPr algn="l" fontAlgn="ctr"/>
                      <a:r>
                        <a:rPr lang="es-ES" sz="1100" u="none" strike="noStrike">
                          <a:effectLst/>
                        </a:rPr>
                        <a:t>JUEGO INTERACTIVO PARA NIÑOS PEQUEÑOS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 / CENAREBE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u="none" strike="noStrike">
                          <a:effectLst/>
                        </a:rPr>
                        <a:t>PRITE: 1 x cada 12 niños + 48 (2 x cada IIE de ampliacion de cobertura) + 2 CENAREBE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15390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CUENTOS PRITE (0-9 MESES)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PRITE: 2 x IIEE + 48 (2 x cada IIE de ampliacion de cobertura)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15390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CUENTOS PRITE (10-18 MESES)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PRITE: 2 x IIEE + 48 (2 x cada IIE de ampliacion de cobertura)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15390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CUENTOS PRITE (19-24 MESES)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PRITE: 2 x IIEE + 48 (2 x cada IIE de ampliacion de cobertura)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15390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CUENTOS PRITE (25-36 MESES)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PRITE: 2 x IIEE + 48 (2 x cada IIE de ampliacion de cobertura)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15390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GIMNASIO DE BEBÉ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PRITE / CENAREBE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 dirty="0">
                          <a:effectLst/>
                        </a:rPr>
                        <a:t>PRITE: 2 x IIEE + 48 (2 x cada IIE de </a:t>
                      </a:r>
                      <a:r>
                        <a:rPr lang="es-PE" sz="1100" u="none" strike="noStrike" dirty="0" err="1">
                          <a:effectLst/>
                        </a:rPr>
                        <a:t>ampliacion</a:t>
                      </a:r>
                      <a:r>
                        <a:rPr lang="es-PE" sz="1100" u="none" strike="noStrike" dirty="0">
                          <a:effectLst/>
                        </a:rPr>
                        <a:t> de cobertura) + 2 CENAREBE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41" marR="5841" marT="5841" marB="0"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pu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Google Shape;36;p3"/>
          <p:cNvGraphicFramePr/>
          <p:nvPr>
            <p:extLst>
              <p:ext uri="{D42A27DB-BD31-4B8C-83A1-F6EECF244321}">
                <p14:modId xmlns:p14="http://schemas.microsoft.com/office/powerpoint/2010/main" val="1175325426"/>
              </p:ext>
            </p:extLst>
          </p:nvPr>
        </p:nvGraphicFramePr>
        <p:xfrm>
          <a:off x="578401" y="757225"/>
          <a:ext cx="11013523" cy="873770"/>
        </p:xfrm>
        <a:graphic>
          <a:graphicData uri="http://schemas.openxmlformats.org/drawingml/2006/table">
            <a:tbl>
              <a:tblPr>
                <a:noFill/>
                <a:tableStyleId>{3377685C-C6A6-43DB-ADE9-8B764B479A90}</a:tableStyleId>
              </a:tblPr>
              <a:tblGrid>
                <a:gridCol w="110135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5560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2800" u="none" strike="noStrike" cap="none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Materiales para estudiantes de PRITE y CEBE FOCALIZADO – Dotación</a:t>
                      </a:r>
                      <a:r>
                        <a:rPr lang="es-PE" sz="2800" u="none" strike="noStrike" cap="none" baseline="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2023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0826658"/>
                  </a:ext>
                </a:extLst>
              </a:tr>
            </a:tbl>
          </a:graphicData>
        </a:graphic>
      </p:graphicFrame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004290"/>
              </p:ext>
            </p:extLst>
          </p:nvPr>
        </p:nvGraphicFramePr>
        <p:xfrm>
          <a:off x="542925" y="1381125"/>
          <a:ext cx="11144250" cy="4376030"/>
        </p:xfrm>
        <a:graphic>
          <a:graphicData uri="http://schemas.openxmlformats.org/drawingml/2006/table">
            <a:tbl>
              <a:tblPr>
                <a:tableStyleId>{3377685C-C6A6-43DB-ADE9-8B764B479A90}</a:tableStyleId>
              </a:tblPr>
              <a:tblGrid>
                <a:gridCol w="40321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002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11185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3471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050" b="1" u="none" strike="noStrike" dirty="0">
                          <a:effectLst/>
                        </a:rPr>
                        <a:t>MATERIAL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68" marR="8368" marT="836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050" b="1" u="none" strike="noStrike" dirty="0">
                          <a:effectLst/>
                        </a:rPr>
                        <a:t>BENEFICIARIO (RECEPTOR DEL MATERIAL)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68" marR="8368" marT="836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50" b="1" u="none" strike="noStrike" dirty="0">
                          <a:effectLst/>
                        </a:rPr>
                        <a:t>CRITERIO DE ASIGNACIÓN PARA LA </a:t>
                      </a:r>
                      <a:endParaRPr lang="es-ES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68" marR="8368" marT="836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CALEIDOSCOPIO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VARITAS ESTELAS DE LUZ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KIT DE INSTRUMENTOS MUSICALES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JUGUETE ADAPTADO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JUEGO DE ANIMALES SQUISHERS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50" u="none" strike="noStrike">
                          <a:effectLst/>
                        </a:rPr>
                        <a:t>PROYECTOR DE LUCES DE FORMAS</a:t>
                      </a:r>
                      <a:endParaRPr lang="es-E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RUEDA NEUMÁTICA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BOLA PELUDA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PELOTAS BOINGPRO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CORTINA DE FIBRA ÓPTICA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JUEGO DE LINTERNAS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LUMINARIA TIPO FLUORESCENTE LED DE COLORES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MANGUERA DE ESTIMULACIÓN VISUAL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TRAMPOLÍN PARA NIÑOS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PARACAÍDAS DE TELA SENSORIAL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JUEGO DE MASAJES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SET DE PELOTAS BOBATH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50" u="none" strike="noStrike">
                          <a:effectLst/>
                        </a:rPr>
                        <a:t>SONAJAS DE DIFERENTES TEXTURAS Y SONIDOS</a:t>
                      </a:r>
                      <a:endParaRPr lang="es-E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PELOTA DE ESTIMULACIÓN GATEO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BOLAS TRANSPARENTES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CAJA SENSORIAL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CILINDRO HUECO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CILINDRO VESTIBULAR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67359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CUBO SENSORIAL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 dirty="0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368" marR="8368" marT="8368" marB="0" anchor="ctr"/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</a:tbl>
          </a:graphicData>
        </a:graphic>
      </p:graphicFrame>
      <p:graphicFrame>
        <p:nvGraphicFramePr>
          <p:cNvPr id="7" name="Google Shape;36;p3"/>
          <p:cNvGraphicFramePr/>
          <p:nvPr>
            <p:extLst>
              <p:ext uri="{D42A27DB-BD31-4B8C-83A1-F6EECF244321}">
                <p14:modId xmlns:p14="http://schemas.microsoft.com/office/powerpoint/2010/main" val="1186940191"/>
              </p:ext>
            </p:extLst>
          </p:nvPr>
        </p:nvGraphicFramePr>
        <p:xfrm>
          <a:off x="523875" y="5699510"/>
          <a:ext cx="11153775" cy="1031575"/>
        </p:xfrm>
        <a:graphic>
          <a:graphicData uri="http://schemas.openxmlformats.org/drawingml/2006/table">
            <a:tbl>
              <a:tblPr>
                <a:noFill/>
                <a:tableStyleId>{3377685C-C6A6-43DB-ADE9-8B764B479A90}</a:tableStyleId>
              </a:tblPr>
              <a:tblGrid>
                <a:gridCol w="111537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7248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100" u="none" strike="noStrike" cap="none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Nota:</a:t>
                      </a:r>
                    </a:p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100" u="none" strike="noStrike" cap="none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PRITE 1 FOCALIZADO:</a:t>
                      </a:r>
                      <a:r>
                        <a:rPr lang="es-PE" sz="1100" u="none" strike="noStrike" cap="none" baseline="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s-PE" sz="1100" u="none" strike="noStrike" cap="none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incluye los siguientes códigos modulares 0780874, 0901801, 0915868, 1057702, 1083856, 1088525, 1230994, 1495373, 1516020, 1731777.</a:t>
                      </a:r>
                    </a:p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100" b="0" i="0" u="none" strike="noStrike" cap="none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Calibri"/>
                          <a:sym typeface="Calibri"/>
                        </a:rPr>
                        <a:t>CEBE FOCALIZADO 3:</a:t>
                      </a:r>
                      <a:r>
                        <a:rPr lang="es-PE" sz="1100" b="0" i="0" u="none" strike="noStrike" cap="none" baseline="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s-PE" sz="1100" b="0" i="0" u="none" strike="noStrike" cap="none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Calibri"/>
                          <a:sym typeface="Calibri"/>
                        </a:rPr>
                        <a:t>incluye los siguientes códigos modulares 0325274, 0325324, 0340166, 0436915, 0478438, 0599332, 0603662, 0604777, 0643809, 0664755.</a:t>
                      </a: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606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108266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2280723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Google Shape;36;p3"/>
          <p:cNvGraphicFramePr/>
          <p:nvPr/>
        </p:nvGraphicFramePr>
        <p:xfrm>
          <a:off x="578401" y="757225"/>
          <a:ext cx="11013523" cy="873770"/>
        </p:xfrm>
        <a:graphic>
          <a:graphicData uri="http://schemas.openxmlformats.org/drawingml/2006/table">
            <a:tbl>
              <a:tblPr>
                <a:noFill/>
                <a:tableStyleId>{3377685C-C6A6-43DB-ADE9-8B764B479A90}</a:tableStyleId>
              </a:tblPr>
              <a:tblGrid>
                <a:gridCol w="110135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5560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2800" u="none" strike="noStrike" cap="none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Materiales para estudiantes de PRITE y CEBE FOCALIZADO – Dotación</a:t>
                      </a:r>
                      <a:r>
                        <a:rPr lang="es-PE" sz="2800" u="none" strike="noStrike" cap="none" baseline="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2023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0826658"/>
                  </a:ext>
                </a:extLst>
              </a:tr>
            </a:tbl>
          </a:graphicData>
        </a:graphic>
      </p:graphicFrame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0993513"/>
              </p:ext>
            </p:extLst>
          </p:nvPr>
        </p:nvGraphicFramePr>
        <p:xfrm>
          <a:off x="561976" y="1300162"/>
          <a:ext cx="11145601" cy="4524271"/>
        </p:xfrm>
        <a:graphic>
          <a:graphicData uri="http://schemas.openxmlformats.org/drawingml/2006/table">
            <a:tbl>
              <a:tblPr>
                <a:tableStyleId>{3377685C-C6A6-43DB-ADE9-8B764B479A90}</a:tableStyleId>
              </a:tblPr>
              <a:tblGrid>
                <a:gridCol w="40326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005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1123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223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050" b="1" u="none" strike="noStrike" dirty="0">
                          <a:effectLst/>
                        </a:rPr>
                        <a:t>MATERIAL</a:t>
                      </a:r>
                      <a:endParaRPr lang="es-PE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58" marR="8058" marT="805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050" b="1" u="none" strike="noStrike">
                          <a:effectLst/>
                        </a:rPr>
                        <a:t>BENEFICIARIO (RECEPTOR DEL MATERIAL)</a:t>
                      </a:r>
                      <a:endParaRPr lang="es-PE" sz="105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58" marR="8058" marT="805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50" b="1" u="none" strike="noStrike" dirty="0">
                          <a:effectLst/>
                        </a:rPr>
                        <a:t>CRITERIO DE ASIGNACIÓN PARA LA </a:t>
                      </a:r>
                      <a:endParaRPr lang="es-ES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58" marR="8058" marT="805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50" u="none" strike="noStrike">
                          <a:effectLst/>
                        </a:rPr>
                        <a:t>JUEGO DIDÁCTICO DE DISCRIMINACIÓN AUDITIVA</a:t>
                      </a:r>
                      <a:endParaRPr lang="es-E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KIT DE ESTIMULACIÓN SENSORIAL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PELOTAS DE TRAPO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PELOTAS TÁCTILES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PIANO ALFOMBRA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CAJA DE SONIDOS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CAJA DE PESAS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50" u="none" strike="noStrike">
                          <a:effectLst/>
                        </a:rPr>
                        <a:t>JUEGO DE TÚNEL DE GUSANITO</a:t>
                      </a:r>
                      <a:endParaRPr lang="es-E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50" u="none" strike="noStrike">
                          <a:effectLst/>
                        </a:rPr>
                        <a:t>PACK BÁSICO DE ESTIMULACIÓN VISUAL</a:t>
                      </a:r>
                      <a:endParaRPr lang="es-E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JUGUETE PULSADOR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ESPEJO DE PROFUNDIDAD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CARRUSEL DE ESPEJOS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ESPEJO MULTICOLOR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ES" sz="1050" u="none" strike="noStrike">
                          <a:effectLst/>
                        </a:rPr>
                        <a:t>JUEGO DE ESPEJO DE VIDRIO</a:t>
                      </a:r>
                      <a:endParaRPr lang="es-ES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JUEGO DE LUPAS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JUEGO DE PEONZA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JUEGO DE PROPIOCEPCIÓN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JUEGO DE STRECH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LUZ RÍTMICA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PANEL DE ARENA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PANEL DE ENGRANAJES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PANEL DE SABORES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PISCINA DE PELOTAS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PISCINA LUMINOSA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50" u="none" strike="noStrike">
                          <a:effectLst/>
                        </a:rPr>
                        <a:t>RODILLO SONORO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50" u="none" strike="noStrike">
                          <a:effectLst/>
                        </a:rPr>
                        <a:t>PRITE FOCALIZADO / CEBE FOCALIZADO</a:t>
                      </a:r>
                      <a:endParaRPr lang="es-PE" sz="105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050" u="none" strike="noStrike" dirty="0">
                          <a:effectLst/>
                        </a:rPr>
                        <a:t>1 x PRITE 1 focalizado + 1 x CEBE focalizado 3</a:t>
                      </a:r>
                      <a:endParaRPr lang="pt-B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58" marR="8058" marT="8058" marB="0" anchor="ctr"/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</a:tbl>
          </a:graphicData>
        </a:graphic>
      </p:graphicFrame>
      <p:graphicFrame>
        <p:nvGraphicFramePr>
          <p:cNvPr id="6" name="Google Shape;36;p3"/>
          <p:cNvGraphicFramePr/>
          <p:nvPr>
            <p:extLst>
              <p:ext uri="{D42A27DB-BD31-4B8C-83A1-F6EECF244321}">
                <p14:modId xmlns:p14="http://schemas.microsoft.com/office/powerpoint/2010/main" val="2997071511"/>
              </p:ext>
            </p:extLst>
          </p:nvPr>
        </p:nvGraphicFramePr>
        <p:xfrm>
          <a:off x="523875" y="5826425"/>
          <a:ext cx="11153775" cy="1031575"/>
        </p:xfrm>
        <a:graphic>
          <a:graphicData uri="http://schemas.openxmlformats.org/drawingml/2006/table">
            <a:tbl>
              <a:tblPr>
                <a:noFill/>
                <a:tableStyleId>{3377685C-C6A6-43DB-ADE9-8B764B479A90}</a:tableStyleId>
              </a:tblPr>
              <a:tblGrid>
                <a:gridCol w="111537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7248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100" u="none" strike="noStrike" cap="none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Nota:</a:t>
                      </a:r>
                    </a:p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100" u="none" strike="noStrike" cap="none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PRITE 1 FOCALIZADO:</a:t>
                      </a:r>
                      <a:r>
                        <a:rPr lang="es-PE" sz="1100" u="none" strike="noStrike" cap="none" baseline="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s-PE" sz="1100" u="none" strike="noStrike" cap="none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incluye los siguientes códigos modulares 0780874, 0901801, 0915868, 1057702, 1083856, 1088525, 1230994, 1495373, 1516020, 1731777.</a:t>
                      </a:r>
                    </a:p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100" b="0" i="0" u="none" strike="noStrike" cap="none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Calibri"/>
                          <a:sym typeface="Calibri"/>
                        </a:rPr>
                        <a:t>CEBE FOCALIZADO 3:</a:t>
                      </a:r>
                      <a:r>
                        <a:rPr lang="es-PE" sz="1100" b="0" i="0" u="none" strike="noStrike" cap="none" baseline="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s-PE" sz="1100" b="0" i="0" u="none" strike="noStrike" cap="none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Calibri"/>
                          <a:sym typeface="Calibri"/>
                        </a:rPr>
                        <a:t>incluye los siguientes códigos modulares 0325274, 0325324, 0340166, 0436915, 0478438, 0599332, 0603662, 0604777, 0643809, 0664755.</a:t>
                      </a: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606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108266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490379"/>
      </p:ext>
    </p:extLst>
  </p:cSld>
  <p:clrMapOvr>
    <a:masterClrMapping/>
  </p:clrMapOvr>
  <p:transition spd="slow">
    <p:push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Google Shape;36;p3"/>
          <p:cNvGraphicFramePr/>
          <p:nvPr>
            <p:extLst>
              <p:ext uri="{D42A27DB-BD31-4B8C-83A1-F6EECF244321}">
                <p14:modId xmlns:p14="http://schemas.microsoft.com/office/powerpoint/2010/main" val="2034388231"/>
              </p:ext>
            </p:extLst>
          </p:nvPr>
        </p:nvGraphicFramePr>
        <p:xfrm>
          <a:off x="330752" y="566725"/>
          <a:ext cx="11575498" cy="873770"/>
        </p:xfrm>
        <a:graphic>
          <a:graphicData uri="http://schemas.openxmlformats.org/drawingml/2006/table">
            <a:tbl>
              <a:tblPr>
                <a:noFill/>
                <a:tableStyleId>{3377685C-C6A6-43DB-ADE9-8B764B479A90}</a:tableStyleId>
              </a:tblPr>
              <a:tblGrid>
                <a:gridCol w="115754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556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2800" u="none" strike="noStrike" cap="none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Materiales para estudiantes de PRITE y CEBE FOCALIZADO – Dotación</a:t>
                      </a:r>
                      <a:r>
                        <a:rPr lang="es-PE" sz="2800" u="none" strike="noStrike" cap="none" baseline="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2023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0826658"/>
                  </a:ext>
                </a:extLst>
              </a:tr>
            </a:tbl>
          </a:graphicData>
        </a:graphic>
      </p:graphicFrame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2429084"/>
              </p:ext>
            </p:extLst>
          </p:nvPr>
        </p:nvGraphicFramePr>
        <p:xfrm>
          <a:off x="561976" y="1128712"/>
          <a:ext cx="11145601" cy="4773930"/>
        </p:xfrm>
        <a:graphic>
          <a:graphicData uri="http://schemas.openxmlformats.org/drawingml/2006/table">
            <a:tbl>
              <a:tblPr>
                <a:tableStyleId>{3377685C-C6A6-43DB-ADE9-8B764B479A90}</a:tableStyleId>
              </a:tblPr>
              <a:tblGrid>
                <a:gridCol w="40326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005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1123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432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MATERIAL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BENEFICIARIO (RECEPTOR DEL MATERIAL)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CRITERIO DE ASIGNACIÓN PARA LA 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TORTUGA LUMINARIA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TUBOS DE PURPURINA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ESFERA EMOCIONAL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GUANTE ROLLER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PANEL PICTOGRÁFICO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PANEL SQUIDGY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PANELES SENSORIALES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PARED DE FIBRA ÓPTICA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PIZARRA IMANTADA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PLATAFORMA DE SUSPENSIÓN VIBRATORIA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RELOJES LÍQUIDOS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TABLERO LUMINOSO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TIRA LUMINOSA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TUBO DE ILUSIÓN DE COLOR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PANELES DIFRACTORES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PASTA GLOW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PROYECTOR ARCOÍRIS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PROYECCIÓN DE FORMAS Y FIGURAS RGB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MANTA TÉRMICA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JUEGO DE TARJETAS DE SECUENCIA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JUGUETE MUSICAL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PROYECTOR DE LUCES GIRATORIAS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PROYECTOR DE LUCES INTERMITENTES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PROYECTOR DE LUZ OCÉANO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176351">
                <a:tc>
                  <a:txBody>
                    <a:bodyPr/>
                    <a:lstStyle/>
                    <a:p>
                      <a:pPr algn="l" fontAlgn="ctr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PROYECTOR DE LUZ LED, EFECTO LLUVIA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</a:tbl>
          </a:graphicData>
        </a:graphic>
      </p:graphicFrame>
      <p:graphicFrame>
        <p:nvGraphicFramePr>
          <p:cNvPr id="4" name="Google Shape;36;p3"/>
          <p:cNvGraphicFramePr/>
          <p:nvPr>
            <p:extLst>
              <p:ext uri="{D42A27DB-BD31-4B8C-83A1-F6EECF244321}">
                <p14:modId xmlns:p14="http://schemas.microsoft.com/office/powerpoint/2010/main" val="3454351161"/>
              </p:ext>
            </p:extLst>
          </p:nvPr>
        </p:nvGraphicFramePr>
        <p:xfrm>
          <a:off x="619125" y="5826425"/>
          <a:ext cx="11153775" cy="1031575"/>
        </p:xfrm>
        <a:graphic>
          <a:graphicData uri="http://schemas.openxmlformats.org/drawingml/2006/table">
            <a:tbl>
              <a:tblPr>
                <a:noFill/>
                <a:tableStyleId>{3377685C-C6A6-43DB-ADE9-8B764B479A90}</a:tableStyleId>
              </a:tblPr>
              <a:tblGrid>
                <a:gridCol w="111537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7248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100" u="none" strike="noStrike" cap="none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Nota:</a:t>
                      </a:r>
                    </a:p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100" u="none" strike="noStrike" cap="none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PRITE 1 FOCALIZADO:</a:t>
                      </a:r>
                      <a:r>
                        <a:rPr lang="es-PE" sz="1100" u="none" strike="noStrike" cap="none" baseline="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s-PE" sz="1100" u="none" strike="noStrike" cap="none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incluye los siguientes códigos modulares 0780874, 0901801, 0915868, 1057702, 1083856, 1088525, 1230994, 1495373, 1516020, 1731777.</a:t>
                      </a:r>
                    </a:p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100" b="0" i="0" u="none" strike="noStrike" cap="none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Calibri"/>
                          <a:sym typeface="Calibri"/>
                        </a:rPr>
                        <a:t>CEBE FOCALIZADO 3:</a:t>
                      </a:r>
                      <a:r>
                        <a:rPr lang="es-PE" sz="1100" b="0" i="0" u="none" strike="noStrike" cap="none" baseline="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s-PE" sz="1100" b="0" i="0" u="none" strike="noStrike" cap="none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Calibri"/>
                          <a:sym typeface="Calibri"/>
                        </a:rPr>
                        <a:t>incluye los siguientes códigos modulares 0325274, 0325324, 0340166, 0436915, 0478438, 0599332, 0603662, 0604777, 0643809, 0664755.</a:t>
                      </a: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606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108266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2922396"/>
      </p:ext>
    </p:extLst>
  </p:cSld>
  <p:clrMapOvr>
    <a:masterClrMapping/>
  </p:clrMapOvr>
  <p:transition spd="slow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Google Shape;36;p3"/>
          <p:cNvGraphicFramePr/>
          <p:nvPr>
            <p:extLst>
              <p:ext uri="{D42A27DB-BD31-4B8C-83A1-F6EECF244321}">
                <p14:modId xmlns:p14="http://schemas.microsoft.com/office/powerpoint/2010/main" val="756125029"/>
              </p:ext>
            </p:extLst>
          </p:nvPr>
        </p:nvGraphicFramePr>
        <p:xfrm>
          <a:off x="342900" y="576250"/>
          <a:ext cx="11563349" cy="873770"/>
        </p:xfrm>
        <a:graphic>
          <a:graphicData uri="http://schemas.openxmlformats.org/drawingml/2006/table">
            <a:tbl>
              <a:tblPr>
                <a:noFill/>
                <a:tableStyleId>{3377685C-C6A6-43DB-ADE9-8B764B479A90}</a:tableStyleId>
              </a:tblPr>
              <a:tblGrid>
                <a:gridCol w="115633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556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2800" u="none" strike="noStrike" cap="none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Materiales para estudiantes de PRITE y CEBE FOCALIZADO – Dotación</a:t>
                      </a:r>
                      <a:r>
                        <a:rPr lang="es-PE" sz="2800" u="none" strike="noStrike" cap="none" baseline="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2023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0826658"/>
                  </a:ext>
                </a:extLst>
              </a:tr>
            </a:tbl>
          </a:graphicData>
        </a:graphic>
      </p:graphicFrame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575228"/>
              </p:ext>
            </p:extLst>
          </p:nvPr>
        </p:nvGraphicFramePr>
        <p:xfrm>
          <a:off x="561976" y="1128712"/>
          <a:ext cx="11145601" cy="4773930"/>
        </p:xfrm>
        <a:graphic>
          <a:graphicData uri="http://schemas.openxmlformats.org/drawingml/2006/table">
            <a:tbl>
              <a:tblPr>
                <a:tableStyleId>{3377685C-C6A6-43DB-ADE9-8B764B479A90}</a:tableStyleId>
              </a:tblPr>
              <a:tblGrid>
                <a:gridCol w="40326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005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11235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223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MATERIAL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BENEFICIARIO (RECEPTOR DEL MATERIAL)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CRITERIO DE ASIGNACIÓN PARA LA 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E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PROYECTOR DE LUZ LED (MINI LASER) EFECTO FIGURA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PROYECTOR DE LUZ LED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LUZ NEGRA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ALFOMBRA BENEFEET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CORTINA METALIZADA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CENTRO DE SOBREMESA DE FIBRAS ÓPTICAS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DISCO DE AIRE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PUF DE RESONANCIA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JUEGO BOLSA NEGRA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COJÍN CON LUCES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HAMACA SENSORIAL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EQUIPO DE SONIDO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PROYECTOR DE FUEGOS ARTIFICIALES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PROYECTOR MULTIMEDIA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GRAFICADOR DE SONIDO -VÚMETRO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PANEL DE AROMAS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PANEL DE SONIDOS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PUF VIBRATORIO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PULSADORES POR APROXIMACIÓN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RODILLOS DE COMPRESIÓN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TUBO DE BURBUJAS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VISOMOTOR CUENTAS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VORTEX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VÚMETRO LED AUDIO RÍTMICO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16116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PROYECTOR MINI OCÉANO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PRITE FOCALIZADO / CEBE FOCALIZADO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x PRITE 1 focalizado + 1 x CEBE focalizado 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</a:tbl>
          </a:graphicData>
        </a:graphic>
      </p:graphicFrame>
      <p:graphicFrame>
        <p:nvGraphicFramePr>
          <p:cNvPr id="4" name="Google Shape;36;p3"/>
          <p:cNvGraphicFramePr/>
          <p:nvPr>
            <p:extLst>
              <p:ext uri="{D42A27DB-BD31-4B8C-83A1-F6EECF244321}">
                <p14:modId xmlns:p14="http://schemas.microsoft.com/office/powerpoint/2010/main" val="1959173021"/>
              </p:ext>
            </p:extLst>
          </p:nvPr>
        </p:nvGraphicFramePr>
        <p:xfrm>
          <a:off x="619125" y="5826425"/>
          <a:ext cx="11153775" cy="1031575"/>
        </p:xfrm>
        <a:graphic>
          <a:graphicData uri="http://schemas.openxmlformats.org/drawingml/2006/table">
            <a:tbl>
              <a:tblPr>
                <a:noFill/>
                <a:tableStyleId>{3377685C-C6A6-43DB-ADE9-8B764B479A90}</a:tableStyleId>
              </a:tblPr>
              <a:tblGrid>
                <a:gridCol w="111537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72485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100" u="none" strike="noStrike" cap="none" dirty="0">
                          <a:solidFill>
                            <a:srgbClr val="FF0000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Nota:</a:t>
                      </a:r>
                    </a:p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100" u="none" strike="noStrike" cap="none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PRITE 1 FOCALIZADO:</a:t>
                      </a:r>
                      <a:r>
                        <a:rPr lang="es-PE" sz="1100" u="none" strike="noStrike" cap="none" baseline="0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s-PE" sz="1100" u="none" strike="noStrike" cap="none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Calibri"/>
                          <a:sym typeface="Calibri"/>
                        </a:rPr>
                        <a:t>incluye los siguientes códigos modulares 0780874, 0901801, 0915868, 1057702, 1083856, 1088525, 1230994, 1495373, 1516020, 1731777.</a:t>
                      </a:r>
                    </a:p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100" b="0" i="0" u="none" strike="noStrike" cap="none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Calibri"/>
                          <a:sym typeface="Calibri"/>
                        </a:rPr>
                        <a:t>CEBE FOCALIZADO 3:</a:t>
                      </a:r>
                      <a:r>
                        <a:rPr lang="es-PE" sz="1100" b="0" i="0" u="none" strike="noStrike" cap="none" baseline="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s-PE" sz="1100" b="0" i="0" u="none" strike="noStrike" cap="none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Calibri"/>
                          <a:sym typeface="Calibri"/>
                        </a:rPr>
                        <a:t>incluye los siguientes códigos modulares 0325274, 0325324, 0340166, 0436915, 0478438, 0599332, 0603662, 0604777, 0643809, 0664755.</a:t>
                      </a: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606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108266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1790872"/>
      </p:ext>
    </p:extLst>
  </p:cSld>
  <p:clrMapOvr>
    <a:masterClrMapping/>
  </p:clrMapOvr>
  <p:transition spd="slow">
    <p:pu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Google Shape;36;p3"/>
          <p:cNvGraphicFramePr/>
          <p:nvPr>
            <p:extLst>
              <p:ext uri="{D42A27DB-BD31-4B8C-83A1-F6EECF244321}">
                <p14:modId xmlns:p14="http://schemas.microsoft.com/office/powerpoint/2010/main" val="3300105174"/>
              </p:ext>
            </p:extLst>
          </p:nvPr>
        </p:nvGraphicFramePr>
        <p:xfrm>
          <a:off x="826052" y="900100"/>
          <a:ext cx="10299750" cy="873770"/>
        </p:xfrm>
        <a:graphic>
          <a:graphicData uri="http://schemas.openxmlformats.org/drawingml/2006/table">
            <a:tbl>
              <a:tblPr>
                <a:noFill/>
                <a:tableStyleId>{3377685C-C6A6-43DB-ADE9-8B764B479A90}</a:tableStyleId>
              </a:tblPr>
              <a:tblGrid>
                <a:gridCol w="10299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5560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2800" u="none" strike="noStrike" cap="none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Materiales para CREBE</a:t>
                      </a:r>
                      <a:r>
                        <a:rPr lang="es-PE" sz="2800" u="none" strike="noStrike" cap="none" baseline="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s-PE" sz="2800" u="none" strike="noStrike" cap="none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– Dotación</a:t>
                      </a:r>
                      <a:r>
                        <a:rPr lang="es-PE" sz="2800" u="none" strike="noStrike" cap="none" baseline="0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2023</a:t>
                      </a: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560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0826658"/>
                  </a:ext>
                </a:extLst>
              </a:tr>
            </a:tbl>
          </a:graphicData>
        </a:graphic>
      </p:graphicFrame>
      <p:graphicFrame>
        <p:nvGraphicFramePr>
          <p:cNvPr id="6" name="Google Shape;36;p3"/>
          <p:cNvGraphicFramePr/>
          <p:nvPr>
            <p:extLst>
              <p:ext uri="{D42A27DB-BD31-4B8C-83A1-F6EECF244321}">
                <p14:modId xmlns:p14="http://schemas.microsoft.com/office/powerpoint/2010/main" val="224613764"/>
              </p:ext>
            </p:extLst>
          </p:nvPr>
        </p:nvGraphicFramePr>
        <p:xfrm>
          <a:off x="983673" y="5386365"/>
          <a:ext cx="9670472" cy="1032760"/>
        </p:xfrm>
        <a:graphic>
          <a:graphicData uri="http://schemas.openxmlformats.org/drawingml/2006/table">
            <a:tbl>
              <a:tblPr>
                <a:noFill/>
                <a:tableStyleId>{3377685C-C6A6-43DB-ADE9-8B764B479A90}</a:tableStyleId>
              </a:tblPr>
              <a:tblGrid>
                <a:gridCol w="9670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170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100" b="0" i="0" u="none" strike="noStrike" cap="none" dirty="0">
                          <a:solidFill>
                            <a:srgbClr val="FF0000"/>
                          </a:solidFill>
                          <a:latin typeface="Arial"/>
                          <a:ea typeface="Calibri"/>
                          <a:cs typeface="Calibri"/>
                          <a:sym typeface="Calibri"/>
                        </a:rPr>
                        <a:t>Nota:</a:t>
                      </a:r>
                    </a:p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PE" sz="1100" b="0" i="0" u="none" strike="noStrike" cap="none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Calibri"/>
                          <a:sym typeface="Calibri"/>
                        </a:rPr>
                        <a:t>CREBE FOCALIZADO:</a:t>
                      </a:r>
                      <a:r>
                        <a:rPr lang="es-PE" sz="1100" b="0" i="0" u="none" strike="noStrike" cap="none" baseline="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s-PE" sz="1100" b="0" i="0" u="none" strike="noStrike" cap="none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Calibri"/>
                          <a:sym typeface="Calibri"/>
                        </a:rPr>
                        <a:t>incluye los siguientes códigos modulares 1522820, 1523620, 1541010, 1579986, 1638840, 1704063, 1704642, 1705151, 1711753, 1715986, 1719129, 1719145, 1719798, 1721992, 1791391, 1791946.</a:t>
                      </a:r>
                    </a:p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s-PE" sz="1100" b="0" i="0" u="none" strike="noStrike" cap="none" dirty="0">
                        <a:solidFill>
                          <a:schemeClr val="tx1"/>
                        </a:solidFill>
                        <a:latin typeface="Arial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0750">
                <a:tc>
                  <a:txBody>
                    <a:bodyPr/>
                    <a:lstStyle/>
                    <a:p>
                      <a:pPr marL="0" marR="0" lvl="0" indent="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 dirty="0"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0826658"/>
                  </a:ext>
                </a:extLst>
              </a:tr>
            </a:tbl>
          </a:graphicData>
        </a:graphic>
      </p:graphicFrame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224966"/>
              </p:ext>
            </p:extLst>
          </p:nvPr>
        </p:nvGraphicFramePr>
        <p:xfrm>
          <a:off x="933450" y="1647825"/>
          <a:ext cx="10363200" cy="1333500"/>
        </p:xfrm>
        <a:graphic>
          <a:graphicData uri="http://schemas.openxmlformats.org/drawingml/2006/table">
            <a:tbl>
              <a:tblPr>
                <a:tableStyleId>{3377685C-C6A6-43DB-ADE9-8B764B479A90}</a:tableStyleId>
              </a:tblPr>
              <a:tblGrid>
                <a:gridCol w="37495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899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236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100" b="1" u="none" strike="noStrike" dirty="0">
                          <a:effectLst/>
                        </a:rPr>
                        <a:t>MATERIAL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100" b="1" u="none" strike="noStrike" dirty="0">
                          <a:effectLst/>
                        </a:rPr>
                        <a:t>BENEFICIARIO</a:t>
                      </a:r>
                    </a:p>
                    <a:p>
                      <a:pPr algn="ctr" rtl="0" fontAlgn="ctr"/>
                      <a:r>
                        <a:rPr lang="es-PE" sz="1100" b="1" u="none" strike="noStrike" dirty="0">
                          <a:effectLst/>
                        </a:rPr>
                        <a:t>(RECEPTOR DEL MATERIAL)</a:t>
                      </a:r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100" b="1" u="none" strike="noStrike" dirty="0">
                          <a:effectLst/>
                        </a:rPr>
                        <a:t>CRITERIO DE ASIGNACIÓN PARA LA 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100" u="none" strike="noStrike">
                          <a:effectLst/>
                        </a:rPr>
                        <a:t>AUDÍFONOS (MAYOR A 1/4 UIT)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CREBE FOCALIZADO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 dirty="0">
                          <a:effectLst/>
                        </a:rPr>
                        <a:t>5 x CREBE focalizado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ESCRITORIO DE MELAMINA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CREBE FOCALIZADO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5 x CREBE focalizado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SILLA GIRATORIA DE METAL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CREBE FOCALIZADO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5 x CREBE focalizado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PE" sz="1100" u="none" strike="noStrike">
                          <a:effectLst/>
                        </a:rPr>
                        <a:t>CÁMARA FOTOGRÁFICA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CREBE / CENAREBE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>
                          <a:effectLst/>
                        </a:rPr>
                        <a:t>1 x CREBE + 2 para CENAREBE</a:t>
                      </a:r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s-ES" sz="1100" u="none" strike="noStrike">
                          <a:effectLst/>
                        </a:rPr>
                        <a:t>COMPUTADORA DE ESCRITORIO (TODO EN UNO)</a:t>
                      </a:r>
                      <a:endParaRPr lang="es-E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 dirty="0">
                          <a:effectLst/>
                        </a:rPr>
                        <a:t>CREBE FOCALIZADO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u="none" strike="noStrike" dirty="0">
                          <a:effectLst/>
                        </a:rPr>
                        <a:t>5 x CREBE focalizado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3057373"/>
      </p:ext>
    </p:extLst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3266</Words>
  <Application>Microsoft Office PowerPoint</Application>
  <PresentationFormat>Panorámica</PresentationFormat>
  <Paragraphs>492</Paragraphs>
  <Slides>11</Slides>
  <Notes>11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4" baseType="lpstr"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CECILIA GONZALES QUIJANO</dc:creator>
  <cp:lastModifiedBy>DIFOCA 04</cp:lastModifiedBy>
  <cp:revision>34</cp:revision>
  <dcterms:created xsi:type="dcterms:W3CDTF">2014-08-20T23:02:32Z</dcterms:created>
  <dcterms:modified xsi:type="dcterms:W3CDTF">2022-11-16T16:18:51Z</dcterms:modified>
</cp:coreProperties>
</file>