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74" r:id="rId7"/>
    <p:sldId id="271" r:id="rId8"/>
    <p:sldId id="272" r:id="rId9"/>
    <p:sldId id="268" r:id="rId10"/>
    <p:sldId id="294" r:id="rId11"/>
    <p:sldId id="284" r:id="rId12"/>
    <p:sldId id="285" r:id="rId13"/>
    <p:sldId id="286" r:id="rId14"/>
    <p:sldId id="287" r:id="rId15"/>
    <p:sldId id="289" r:id="rId16"/>
    <p:sldId id="295" r:id="rId17"/>
    <p:sldId id="296" r:id="rId18"/>
    <p:sldId id="297" r:id="rId19"/>
    <p:sldId id="269" r:id="rId20"/>
    <p:sldId id="283" r:id="rId21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CC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0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105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594A0-B43C-43FA-AA79-95F58CBCC583}" type="slidenum">
              <a:rPr lang="es-PE" smtClean="0"/>
              <a:t>‹Nº›</a:t>
            </a:fld>
            <a:endParaRPr lang="es-PE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66" y="0"/>
            <a:ext cx="6187234" cy="6858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86" y="3816176"/>
            <a:ext cx="2606682" cy="48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478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1293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7423" y="166597"/>
            <a:ext cx="1612793" cy="298624"/>
          </a:xfrm>
          <a:prstGeom prst="rect">
            <a:avLst/>
          </a:prstGeom>
        </p:spPr>
      </p:pic>
      <p:sp>
        <p:nvSpPr>
          <p:cNvPr id="10" name="Rectángulo 9"/>
          <p:cNvSpPr/>
          <p:nvPr userDrawn="1"/>
        </p:nvSpPr>
        <p:spPr>
          <a:xfrm>
            <a:off x="336884" y="625642"/>
            <a:ext cx="11558337" cy="5871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78375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6185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3840" y="151959"/>
            <a:ext cx="10515600" cy="424692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Calibri 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PE" dirty="0"/>
          </a:p>
        </p:txBody>
      </p:sp>
      <p:pic>
        <p:nvPicPr>
          <p:cNvPr id="10" name="Imagen 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1190" y="82964"/>
            <a:ext cx="2415499" cy="52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798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ángulo 15"/>
          <p:cNvSpPr/>
          <p:nvPr userDrawn="1"/>
        </p:nvSpPr>
        <p:spPr>
          <a:xfrm>
            <a:off x="368968" y="762000"/>
            <a:ext cx="11365832" cy="5743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766" y="0"/>
            <a:ext cx="61872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72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008630" y="2830781"/>
            <a:ext cx="904613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4000" dirty="0" smtClean="0">
                <a:solidFill>
                  <a:srgbClr val="FF0000"/>
                </a:solidFill>
              </a:rPr>
              <a:t>Materiales Educativos de Educación Inicial </a:t>
            </a:r>
          </a:p>
          <a:p>
            <a:pPr algn="ctr"/>
            <a:r>
              <a:rPr lang="es-PE" sz="4000" dirty="0" smtClean="0">
                <a:solidFill>
                  <a:srgbClr val="FF0000"/>
                </a:solidFill>
              </a:rPr>
              <a:t>Dotación 2023</a:t>
            </a:r>
            <a:endParaRPr lang="es-PE" sz="4000" dirty="0">
              <a:solidFill>
                <a:srgbClr val="FF0000"/>
              </a:solidFill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37122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/>
          <p:cNvSpPr txBox="1">
            <a:spLocks/>
          </p:cNvSpPr>
          <p:nvPr/>
        </p:nvSpPr>
        <p:spPr>
          <a:xfrm>
            <a:off x="725927" y="637769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Contenido de los juegos de mesa y códigos SIGA: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676652"/>
              </p:ext>
            </p:extLst>
          </p:nvPr>
        </p:nvGraphicFramePr>
        <p:xfrm>
          <a:off x="1566333" y="1698172"/>
          <a:ext cx="8661400" cy="1710431"/>
        </p:xfrm>
        <a:graphic>
          <a:graphicData uri="http://schemas.openxmlformats.org/drawingml/2006/table">
            <a:tbl>
              <a:tblPr firstRow="1" firstCol="1" bandRow="1"/>
              <a:tblGrid>
                <a:gridCol w="16171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145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297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4766"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MATERIAL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CÓD. SIGA</a:t>
                      </a:r>
                      <a:endParaRPr lang="es-P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COMPONENTES</a:t>
                      </a:r>
                      <a:endParaRPr lang="es-P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9133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JUEGOS DE MESA PARA NIÑOS DE 4 AÑOS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Memoria “Personajes de cuentos clásicos”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: 01 tablero y 16 tarjetas.</a:t>
                      </a:r>
                      <a:endParaRPr lang="es-PE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913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Dominó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: 28 fichas.</a:t>
                      </a:r>
                      <a:endParaRPr lang="es-PE" sz="14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13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Juego de recorrido “La gran carrera”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: 01 tablero y 02 hojas troqueladas.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913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Adivina </a:t>
                      </a: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quién </a:t>
                      </a: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es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 tarjetas y 02 vinchas.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133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Juego de </a:t>
                      </a: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dramatización</a:t>
                      </a:r>
                      <a:r>
                        <a:rPr lang="es-ES" sz="1200" b="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(máscaras): 20 hojas troqueladas.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771866"/>
              </p:ext>
            </p:extLst>
          </p:nvPr>
        </p:nvGraphicFramePr>
        <p:xfrm>
          <a:off x="1566333" y="3879669"/>
          <a:ext cx="8661401" cy="1769380"/>
        </p:xfrm>
        <a:graphic>
          <a:graphicData uri="http://schemas.openxmlformats.org/drawingml/2006/table">
            <a:tbl>
              <a:tblPr firstRow="1" firstCol="1" bandRow="1"/>
              <a:tblGrid>
                <a:gridCol w="16171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42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2199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15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MATERIAL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CÓD. SIGA</a:t>
                      </a:r>
                      <a:endParaRPr lang="es-P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400"/>
                        </a:spcBef>
                        <a:spcAft>
                          <a:spcPts val="400"/>
                        </a:spcAft>
                      </a:pPr>
                      <a:r>
                        <a:rPr lang="es-ES" sz="12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COMPONENTES</a:t>
                      </a:r>
                      <a:endParaRPr lang="es-P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074">
                <a:tc row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JUEGOS DE MESA PARA NIÑOS DE 5 AÑOS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Memoria “La sopa mágica”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: 01 tablero y 32 tarjetas.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07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MX" sz="12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Dominó</a:t>
                      </a:r>
                      <a:r>
                        <a:rPr lang="es-MX" sz="14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s-MX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+mn-cs"/>
                        </a:rPr>
                        <a:t>28 fichas.</a:t>
                      </a:r>
                      <a:endParaRPr lang="es-PE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107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Juego de recorrido “¡Corre que</a:t>
                      </a:r>
                      <a:r>
                        <a:rPr lang="es-ES" sz="1200" b="1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te alcanza la luna!”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: 01 tablero, 42 tarjetas y 03 piezas.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107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Adivina </a:t>
                      </a: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quién </a:t>
                      </a: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es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: </a:t>
                      </a:r>
                      <a:r>
                        <a:rPr lang="es-ES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 tarjetas y 02 vinchas.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1074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s-ES" sz="12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Juego de </a:t>
                      </a:r>
                      <a:r>
                        <a:rPr lang="es-ES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dramatización</a:t>
                      </a:r>
                      <a:r>
                        <a:rPr lang="es-ES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(máscaras): 20 hojas troqueladas.</a:t>
                      </a:r>
                      <a:endParaRPr lang="es-P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23345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792205" y="1943445"/>
            <a:ext cx="9693730" cy="3699474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</a:pPr>
            <a:endParaRPr lang="es-PE" sz="3200" dirty="0">
              <a:solidFill>
                <a:srgbClr val="0070C0"/>
              </a:solidFill>
              <a:ea typeface="+mj-ea"/>
              <a:cs typeface="+mj-cs"/>
            </a:endParaRPr>
          </a:p>
        </p:txBody>
      </p:sp>
      <p:sp>
        <p:nvSpPr>
          <p:cNvPr id="7" name="Título 3"/>
          <p:cNvSpPr txBox="1">
            <a:spLocks/>
          </p:cNvSpPr>
          <p:nvPr/>
        </p:nvSpPr>
        <p:spPr>
          <a:xfrm>
            <a:off x="724472" y="729054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Juegos de mesa para niños de 4 años: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928958" y="5534466"/>
            <a:ext cx="4300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dirty="0"/>
              <a:t>Bolsa con los </a:t>
            </a:r>
            <a:r>
              <a:rPr lang="es-PE" dirty="0" smtClean="0"/>
              <a:t>5 </a:t>
            </a:r>
            <a:r>
              <a:rPr lang="es-PE" dirty="0"/>
              <a:t>juegos de mesa para niños de 4 años (lo que va a recibir cada sección)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5982734" y="5672965"/>
            <a:ext cx="4896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dirty="0" smtClean="0"/>
              <a:t>Juegos de mesa para niños y niñas de 4 años</a:t>
            </a:r>
            <a:endParaRPr lang="es-PE" dirty="0"/>
          </a:p>
        </p:txBody>
      </p:sp>
      <p:sp>
        <p:nvSpPr>
          <p:cNvPr id="5" name="CuadroTexto 4"/>
          <p:cNvSpPr txBox="1"/>
          <p:nvPr/>
        </p:nvSpPr>
        <p:spPr>
          <a:xfrm>
            <a:off x="5131209" y="4858764"/>
            <a:ext cx="1015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200" dirty="0" smtClean="0"/>
              <a:t>Imágenes referenciales</a:t>
            </a:r>
            <a:endParaRPr lang="es-PE" sz="12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55050" y="1988641"/>
            <a:ext cx="4172513" cy="3129385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01572" y="1975503"/>
            <a:ext cx="4067390" cy="3050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727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3"/>
          <p:cNvSpPr txBox="1">
            <a:spLocks/>
          </p:cNvSpPr>
          <p:nvPr/>
        </p:nvSpPr>
        <p:spPr>
          <a:xfrm>
            <a:off x="792205" y="882932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Juegos de mesa para niños de 4 años: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8547438" y="5184281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Dominó</a:t>
            </a:r>
            <a:endParaRPr lang="es-PE" dirty="0"/>
          </a:p>
        </p:txBody>
      </p:sp>
      <p:sp>
        <p:nvSpPr>
          <p:cNvPr id="11" name="CuadroTexto 10"/>
          <p:cNvSpPr txBox="1"/>
          <p:nvPr/>
        </p:nvSpPr>
        <p:spPr>
          <a:xfrm>
            <a:off x="5292537" y="589548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Memoria</a:t>
            </a:r>
            <a:endParaRPr lang="es-PE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2295" y="2138892"/>
            <a:ext cx="4851400" cy="363855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21" r="20247"/>
          <a:stretch/>
        </p:blipFill>
        <p:spPr>
          <a:xfrm rot="5400000">
            <a:off x="7247645" y="893975"/>
            <a:ext cx="3646660" cy="493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3034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3"/>
          <p:cNvSpPr txBox="1">
            <a:spLocks/>
          </p:cNvSpPr>
          <p:nvPr/>
        </p:nvSpPr>
        <p:spPr>
          <a:xfrm>
            <a:off x="792205" y="882932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Juegos de mesa para niños de 4 años: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617021" y="5545203"/>
            <a:ext cx="1751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Recorrido</a:t>
            </a:r>
            <a:endParaRPr lang="es-PE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1"/>
          <a:stretch/>
        </p:blipFill>
        <p:spPr>
          <a:xfrm rot="5400000">
            <a:off x="389808" y="2241321"/>
            <a:ext cx="4910666" cy="354376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492645" y="2661013"/>
            <a:ext cx="2184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Dramatización</a:t>
            </a:r>
            <a:endParaRPr lang="es-PE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31568" y="2131484"/>
            <a:ext cx="49276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650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3"/>
          <p:cNvSpPr txBox="1">
            <a:spLocks/>
          </p:cNvSpPr>
          <p:nvPr/>
        </p:nvSpPr>
        <p:spPr>
          <a:xfrm>
            <a:off x="792205" y="882932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Juegos de mesa para niños de 4 años: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4594363" y="5804514"/>
            <a:ext cx="2382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Adivina quién es</a:t>
            </a:r>
            <a:endParaRPr lang="es-PE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1" y="1561688"/>
            <a:ext cx="6223000" cy="417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2055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792205" y="1943445"/>
            <a:ext cx="9693730" cy="3699474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</a:pPr>
            <a:endParaRPr lang="es-PE" sz="3200" dirty="0">
              <a:solidFill>
                <a:srgbClr val="0070C0"/>
              </a:solidFill>
              <a:ea typeface="+mj-ea"/>
              <a:cs typeface="+mj-cs"/>
            </a:endParaRPr>
          </a:p>
        </p:txBody>
      </p:sp>
      <p:sp>
        <p:nvSpPr>
          <p:cNvPr id="7" name="Título 3"/>
          <p:cNvSpPr txBox="1">
            <a:spLocks/>
          </p:cNvSpPr>
          <p:nvPr/>
        </p:nvSpPr>
        <p:spPr>
          <a:xfrm>
            <a:off x="792205" y="836409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Juegos de mesa para niños de 5 años: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941866" y="5530281"/>
            <a:ext cx="4300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dirty="0"/>
              <a:t>Bolsa con los </a:t>
            </a:r>
            <a:r>
              <a:rPr lang="es-PE" dirty="0" smtClean="0"/>
              <a:t>5 </a:t>
            </a:r>
            <a:r>
              <a:rPr lang="es-PE" dirty="0"/>
              <a:t>juegos de mesa para niños de </a:t>
            </a:r>
            <a:r>
              <a:rPr lang="es-PE" dirty="0" smtClean="0"/>
              <a:t>5 </a:t>
            </a:r>
            <a:r>
              <a:rPr lang="es-PE" dirty="0"/>
              <a:t>años (lo que va a recibir cada sección)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6132226" y="5827265"/>
            <a:ext cx="4896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dirty="0"/>
              <a:t>Juegos de mesa para niños y niñas de </a:t>
            </a:r>
            <a:r>
              <a:rPr lang="es-PE" dirty="0" smtClean="0"/>
              <a:t>5 </a:t>
            </a:r>
            <a:r>
              <a:rPr lang="es-PE" dirty="0"/>
              <a:t>años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5242430" y="4853612"/>
            <a:ext cx="10157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200" dirty="0" smtClean="0"/>
              <a:t>Imágenes referenciales</a:t>
            </a:r>
            <a:endParaRPr lang="es-PE" sz="1200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98393" y="2094906"/>
            <a:ext cx="4163779" cy="312283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85836" y="2068913"/>
            <a:ext cx="3955849" cy="2966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749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3"/>
          <p:cNvSpPr txBox="1">
            <a:spLocks/>
          </p:cNvSpPr>
          <p:nvPr/>
        </p:nvSpPr>
        <p:spPr>
          <a:xfrm>
            <a:off x="792205" y="882932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Juegos de mesa para niños de 5 años: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5788776" y="2365024"/>
            <a:ext cx="1585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Dominó</a:t>
            </a:r>
            <a:endParaRPr lang="es-PE" dirty="0"/>
          </a:p>
        </p:txBody>
      </p:sp>
      <p:sp>
        <p:nvSpPr>
          <p:cNvPr id="11" name="CuadroTexto 10"/>
          <p:cNvSpPr txBox="1"/>
          <p:nvPr/>
        </p:nvSpPr>
        <p:spPr>
          <a:xfrm>
            <a:off x="4796735" y="5517826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Memoria</a:t>
            </a:r>
            <a:endParaRPr lang="es-PE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2698" y="2131054"/>
            <a:ext cx="4747471" cy="356060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0" t="5555" r="4938" b="5720"/>
          <a:stretch/>
        </p:blipFill>
        <p:spPr>
          <a:xfrm rot="5400000">
            <a:off x="6956914" y="1979043"/>
            <a:ext cx="4723603" cy="3888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4854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3"/>
          <p:cNvSpPr txBox="1">
            <a:spLocks/>
          </p:cNvSpPr>
          <p:nvPr/>
        </p:nvSpPr>
        <p:spPr>
          <a:xfrm>
            <a:off x="792205" y="882932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Juegos de mesa para niños de 5 años: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4617021" y="5545203"/>
            <a:ext cx="1751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Recorrido</a:t>
            </a:r>
            <a:endParaRPr lang="es-PE" dirty="0"/>
          </a:p>
        </p:txBody>
      </p:sp>
      <p:sp>
        <p:nvSpPr>
          <p:cNvPr id="6" name="CuadroTexto 5"/>
          <p:cNvSpPr txBox="1"/>
          <p:nvPr/>
        </p:nvSpPr>
        <p:spPr>
          <a:xfrm>
            <a:off x="5492645" y="2661013"/>
            <a:ext cx="2184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Dramatización</a:t>
            </a:r>
            <a:endParaRPr lang="es-PE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66884" y="2157107"/>
            <a:ext cx="4793915" cy="359543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6082" y="2157107"/>
            <a:ext cx="4793915" cy="359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875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3"/>
          <p:cNvSpPr txBox="1">
            <a:spLocks/>
          </p:cNvSpPr>
          <p:nvPr/>
        </p:nvSpPr>
        <p:spPr>
          <a:xfrm>
            <a:off x="792205" y="882932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Juegos de mesa para niños de 5 años: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2850230" y="3651863"/>
            <a:ext cx="2382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Juego: Adivina quién es</a:t>
            </a:r>
            <a:endParaRPr lang="es-PE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9"/>
          <a:stretch/>
        </p:blipFill>
        <p:spPr>
          <a:xfrm rot="5400000">
            <a:off x="5039777" y="1790298"/>
            <a:ext cx="4902079" cy="4360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9444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792205" y="1943445"/>
            <a:ext cx="9693730" cy="3699474"/>
          </a:xfrm>
          <a:prstGeom prst="rect">
            <a:avLst/>
          </a:prstGeom>
        </p:spPr>
        <p:txBody>
          <a:bodyPr>
            <a:no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</a:pPr>
            <a:r>
              <a:rPr lang="es-PE" sz="3200" dirty="0" smtClean="0">
                <a:solidFill>
                  <a:srgbClr val="0070C0"/>
                </a:solidFill>
                <a:ea typeface="+mj-ea"/>
                <a:cs typeface="+mj-cs"/>
              </a:rPr>
              <a:t>AULA: </a:t>
            </a:r>
            <a:r>
              <a:rPr lang="es-PE" sz="3200" dirty="0">
                <a:ea typeface="+mj-ea"/>
                <a:cs typeface="+mj-cs"/>
              </a:rPr>
              <a:t>es el ambiente </a:t>
            </a:r>
            <a:r>
              <a:rPr lang="es-PE" sz="3200" dirty="0" smtClean="0">
                <a:ea typeface="+mj-ea"/>
                <a:cs typeface="+mj-cs"/>
              </a:rPr>
              <a:t>físico donde </a:t>
            </a:r>
            <a:r>
              <a:rPr lang="es-PE" sz="3200" dirty="0">
                <a:ea typeface="+mj-ea"/>
                <a:cs typeface="+mj-cs"/>
              </a:rPr>
              <a:t>se realiza la labor pedagógica con los niños, ya sean de una misma edad o </a:t>
            </a:r>
            <a:r>
              <a:rPr lang="es-PE" sz="3200" dirty="0" smtClean="0">
                <a:ea typeface="+mj-ea"/>
                <a:cs typeface="+mj-cs"/>
              </a:rPr>
              <a:t>de </a:t>
            </a:r>
            <a:r>
              <a:rPr lang="es-PE" sz="3200" dirty="0">
                <a:ea typeface="+mj-ea"/>
                <a:cs typeface="+mj-cs"/>
              </a:rPr>
              <a:t>diferentes </a:t>
            </a:r>
            <a:r>
              <a:rPr lang="es-PE" sz="3200" dirty="0" smtClean="0">
                <a:ea typeface="+mj-ea"/>
                <a:cs typeface="+mj-cs"/>
              </a:rPr>
              <a:t>edades, </a:t>
            </a:r>
            <a:r>
              <a:rPr lang="es-PE" sz="3200" dirty="0">
                <a:ea typeface="+mj-ea"/>
                <a:cs typeface="+mj-cs"/>
              </a:rPr>
              <a:t>pero con </a:t>
            </a:r>
            <a:r>
              <a:rPr lang="es-PE" sz="3200" dirty="0" smtClean="0">
                <a:ea typeface="+mj-ea"/>
                <a:cs typeface="+mj-cs"/>
              </a:rPr>
              <a:t>un solo </a:t>
            </a:r>
            <a:r>
              <a:rPr lang="es-PE" sz="3200" dirty="0">
                <a:ea typeface="+mj-ea"/>
                <a:cs typeface="+mj-cs"/>
              </a:rPr>
              <a:t>docente</a:t>
            </a:r>
            <a:r>
              <a:rPr lang="es-PE" sz="3200" dirty="0" smtClean="0">
                <a:ea typeface="+mj-ea"/>
                <a:cs typeface="+mj-cs"/>
              </a:rPr>
              <a:t>.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</a:pPr>
            <a:r>
              <a:rPr lang="es-PE" sz="3200" dirty="0" smtClean="0">
                <a:ea typeface="+mj-ea"/>
                <a:cs typeface="+mj-cs"/>
              </a:rPr>
              <a:t>En un aula pueden llegar a funcionar hasta 3 secciones.</a:t>
            </a:r>
          </a:p>
          <a:p>
            <a:pPr algn="just">
              <a:lnSpc>
                <a:spcPct val="90000"/>
              </a:lnSpc>
              <a:spcBef>
                <a:spcPct val="0"/>
              </a:spcBef>
            </a:pPr>
            <a:endParaRPr lang="es-PE" sz="3200" dirty="0">
              <a:solidFill>
                <a:srgbClr val="0070C0"/>
              </a:solidFill>
              <a:ea typeface="+mj-ea"/>
              <a:cs typeface="+mj-cs"/>
            </a:endParaRPr>
          </a:p>
          <a:p>
            <a:pPr algn="just">
              <a:lnSpc>
                <a:spcPct val="90000"/>
              </a:lnSpc>
              <a:spcBef>
                <a:spcPct val="0"/>
              </a:spcBef>
            </a:pPr>
            <a:r>
              <a:rPr lang="es-PE" sz="3200" dirty="0" smtClean="0">
                <a:solidFill>
                  <a:srgbClr val="0070C0"/>
                </a:solidFill>
                <a:ea typeface="+mj-ea"/>
                <a:cs typeface="+mj-cs"/>
              </a:rPr>
              <a:t>SECCIÓN</a:t>
            </a:r>
            <a:r>
              <a:rPr lang="es-PE" sz="3200" dirty="0">
                <a:solidFill>
                  <a:srgbClr val="0070C0"/>
                </a:solidFill>
                <a:ea typeface="+mj-ea"/>
                <a:cs typeface="+mj-cs"/>
              </a:rPr>
              <a:t>: </a:t>
            </a:r>
            <a:r>
              <a:rPr lang="es-PE" sz="3200" dirty="0" smtClean="0">
                <a:ea typeface="+mj-ea"/>
                <a:cs typeface="+mj-cs"/>
              </a:rPr>
              <a:t>es el grupo de niños </a:t>
            </a:r>
            <a:r>
              <a:rPr lang="es-PE" sz="3200" dirty="0">
                <a:ea typeface="+mj-ea"/>
                <a:cs typeface="+mj-cs"/>
              </a:rPr>
              <a:t>de </a:t>
            </a:r>
            <a:r>
              <a:rPr lang="es-PE" sz="3200" dirty="0" smtClean="0">
                <a:ea typeface="+mj-ea"/>
                <a:cs typeface="+mj-cs"/>
              </a:rPr>
              <a:t>una determinada edad</a:t>
            </a:r>
            <a:r>
              <a:rPr lang="es-PE" sz="3200" dirty="0">
                <a:ea typeface="+mj-ea"/>
                <a:cs typeface="+mj-cs"/>
              </a:rPr>
              <a:t>.</a:t>
            </a:r>
            <a:r>
              <a:rPr lang="es-PE" sz="3200" dirty="0" smtClean="0">
                <a:ea typeface="+mj-ea"/>
                <a:cs typeface="+mj-cs"/>
              </a:rPr>
              <a:t> Las secciones de Ciclo I son: 0, 1 y 2 años y  </a:t>
            </a:r>
          </a:p>
          <a:p>
            <a:pPr algn="just">
              <a:lnSpc>
                <a:spcPct val="90000"/>
              </a:lnSpc>
              <a:spcBef>
                <a:spcPct val="0"/>
              </a:spcBef>
            </a:pPr>
            <a:r>
              <a:rPr lang="es-PE" sz="3200" dirty="0" smtClean="0">
                <a:ea typeface="+mj-ea"/>
                <a:cs typeface="+mj-cs"/>
              </a:rPr>
              <a:t>las secciones de Ciclo II son: 3, 4 y 5 años.</a:t>
            </a:r>
            <a:endParaRPr lang="es-PE" sz="3200" dirty="0">
              <a:solidFill>
                <a:srgbClr val="0070C0"/>
              </a:solidFill>
              <a:ea typeface="+mj-ea"/>
              <a:cs typeface="+mj-cs"/>
            </a:endParaRPr>
          </a:p>
        </p:txBody>
      </p:sp>
      <p:sp>
        <p:nvSpPr>
          <p:cNvPr id="7" name="Título 3"/>
          <p:cNvSpPr txBox="1">
            <a:spLocks/>
          </p:cNvSpPr>
          <p:nvPr/>
        </p:nvSpPr>
        <p:spPr>
          <a:xfrm>
            <a:off x="792204" y="792316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¿Aula o sección?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759717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853845" y="2999874"/>
            <a:ext cx="4317016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800" dirty="0" smtClean="0">
                <a:solidFill>
                  <a:srgbClr val="FF0000"/>
                </a:solidFill>
              </a:rPr>
              <a:t>Tipos de materiales</a:t>
            </a:r>
            <a:r>
              <a:rPr lang="es-PE" sz="4000" dirty="0" smtClean="0">
                <a:solidFill>
                  <a:srgbClr val="FF0000"/>
                </a:solidFill>
              </a:rPr>
              <a:t> </a:t>
            </a:r>
            <a:endParaRPr lang="es-PE" sz="4000" dirty="0">
              <a:solidFill>
                <a:srgbClr val="FF0000"/>
              </a:solidFill>
            </a:endParaRPr>
          </a:p>
          <a:p>
            <a:endParaRPr lang="es-PE" dirty="0"/>
          </a:p>
        </p:txBody>
      </p:sp>
      <p:sp>
        <p:nvSpPr>
          <p:cNvPr id="3" name="CuadroTexto 2"/>
          <p:cNvSpPr txBox="1"/>
          <p:nvPr/>
        </p:nvSpPr>
        <p:spPr>
          <a:xfrm>
            <a:off x="918015" y="3761874"/>
            <a:ext cx="5062656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800" smtClean="0">
                <a:solidFill>
                  <a:schemeClr val="bg1">
                    <a:lumMod val="50000"/>
                  </a:schemeClr>
                </a:solidFill>
              </a:rPr>
              <a:t>Materiales para </a:t>
            </a:r>
            <a:r>
              <a:rPr lang="es-PE" sz="2800" dirty="0" smtClean="0">
                <a:solidFill>
                  <a:schemeClr val="bg1">
                    <a:lumMod val="50000"/>
                  </a:schemeClr>
                </a:solidFill>
              </a:rPr>
              <a:t>estudiantes</a:t>
            </a:r>
          </a:p>
          <a:p>
            <a:r>
              <a:rPr lang="es-PE" sz="2800" dirty="0" smtClean="0">
                <a:solidFill>
                  <a:schemeClr val="bg1">
                    <a:lumMod val="50000"/>
                  </a:schemeClr>
                </a:solidFill>
              </a:rPr>
              <a:t>Materiales para secciones</a:t>
            </a:r>
            <a:endParaRPr lang="es-PE" sz="2800" dirty="0">
              <a:solidFill>
                <a:schemeClr val="bg1">
                  <a:lumMod val="50000"/>
                </a:schemeClr>
              </a:solidFill>
            </a:endParaRP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119604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58866">
            <a:off x="7864885" y="1113619"/>
            <a:ext cx="3790610" cy="2527073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8638" y="1998511"/>
            <a:ext cx="4847606" cy="257165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9512" y="3757907"/>
            <a:ext cx="2266627" cy="284832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903" y="4861713"/>
            <a:ext cx="3774569" cy="1781125"/>
          </a:xfrm>
          <a:prstGeom prst="rect">
            <a:avLst/>
          </a:prstGeom>
          <a:effectLst>
            <a:glow>
              <a:schemeClr val="accent1"/>
            </a:glow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44267">
            <a:off x="508929" y="1094075"/>
            <a:ext cx="3681618" cy="228996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88236" y="3952068"/>
            <a:ext cx="2283883" cy="265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3133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411268"/>
              </p:ext>
            </p:extLst>
          </p:nvPr>
        </p:nvGraphicFramePr>
        <p:xfrm>
          <a:off x="838408" y="1170184"/>
          <a:ext cx="10299759" cy="1661160"/>
        </p:xfrm>
        <a:graphic>
          <a:graphicData uri="http://schemas.openxmlformats.org/drawingml/2006/table">
            <a:tbl>
              <a:tblPr/>
              <a:tblGrid>
                <a:gridCol w="102997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s-PE" sz="2800" dirty="0" smtClean="0">
                          <a:solidFill>
                            <a:srgbClr val="FF0000"/>
                          </a:solidFill>
                          <a:latin typeface="+mn-lt"/>
                        </a:rPr>
                        <a:t>Materiales</a:t>
                      </a:r>
                      <a:r>
                        <a:rPr lang="es-PE" sz="2800" baseline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para estudiantes</a:t>
                      </a:r>
                    </a:p>
                    <a:p>
                      <a:pPr algn="just"/>
                      <a:r>
                        <a:rPr lang="es-PE" sz="25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“Juega, crea, resuelve y aprende”: material impreso en castellano para niñas y niños de 4 y de 5 años de II.EE. Escolarizadas (Jardín y Cuna-jardín) y de Programas No Escolarizados de Educación Inicial (PRONOEI de Ciclo II).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5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258995"/>
              </p:ext>
            </p:extLst>
          </p:nvPr>
        </p:nvGraphicFramePr>
        <p:xfrm>
          <a:off x="932621" y="3595450"/>
          <a:ext cx="10217286" cy="1280160"/>
        </p:xfrm>
        <a:graphic>
          <a:graphicData uri="http://schemas.openxmlformats.org/drawingml/2006/table">
            <a:tbl>
              <a:tblPr/>
              <a:tblGrid>
                <a:gridCol w="102172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/>
                      <a:r>
                        <a:rPr lang="es-PE" sz="2800" b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Materiales</a:t>
                      </a:r>
                      <a:r>
                        <a:rPr lang="es-PE" sz="2800" b="0" baseline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 para </a:t>
                      </a:r>
                      <a:r>
                        <a:rPr lang="es-PE" sz="2800" baseline="0" dirty="0" smtClean="0">
                          <a:solidFill>
                            <a:srgbClr val="FF0000"/>
                          </a:solidFill>
                          <a:latin typeface="+mn-lt"/>
                        </a:rPr>
                        <a:t>secciones de 4 y 5 años</a:t>
                      </a:r>
                      <a:endParaRPr lang="es-PE" sz="2800" b="0" baseline="0" dirty="0" smtClean="0">
                        <a:solidFill>
                          <a:srgbClr val="FF0000"/>
                        </a:solidFill>
                        <a:latin typeface="+mn-lt"/>
                      </a:endParaRPr>
                    </a:p>
                    <a:p>
                      <a:pPr algn="just"/>
                      <a:r>
                        <a:rPr lang="es-PE" sz="25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Juegos de mesa para secciones de 4 y 5 años de los jardines, cunas-jardín y PRONOEI de Ciclo II. </a:t>
                      </a:r>
                      <a:endParaRPr lang="es-PE" sz="1500" b="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67282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927141" y="1824277"/>
            <a:ext cx="9884999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es-ES" sz="28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TODOS los jardines</a:t>
            </a:r>
            <a:r>
              <a:rPr lang="es-ES" sz="2800" dirty="0">
                <a:solidFill>
                  <a:srgbClr val="000000"/>
                </a:solidFill>
                <a:ea typeface="Times New Roman" panose="02020603050405020304" pitchFamily="18" charset="0"/>
              </a:rPr>
              <a:t>, cunas-jardín y PRONOEI de Ciclo </a:t>
            </a:r>
            <a:r>
              <a:rPr lang="es-ES" sz="28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II, incluidos los de EIB:</a:t>
            </a:r>
          </a:p>
          <a:p>
            <a:pPr lvl="3" fontAlgn="b"/>
            <a:r>
              <a:rPr lang="es-PE" sz="2800" dirty="0" smtClean="0">
                <a:solidFill>
                  <a:srgbClr val="0070C0"/>
                </a:solidFill>
                <a:ea typeface="+mj-ea"/>
                <a:cs typeface="+mj-cs"/>
              </a:rPr>
              <a:t>Públicos</a:t>
            </a:r>
            <a:r>
              <a:rPr lang="es-PE" sz="2800" dirty="0" smtClean="0"/>
              <a:t> </a:t>
            </a:r>
            <a:r>
              <a:rPr lang="es-PE" sz="2800" dirty="0">
                <a:solidFill>
                  <a:srgbClr val="0070C0"/>
                </a:solidFill>
                <a:ea typeface="+mj-ea"/>
                <a:cs typeface="+mj-cs"/>
              </a:rPr>
              <a:t>de gestión directa</a:t>
            </a:r>
          </a:p>
          <a:p>
            <a:pPr marL="2286000" lvl="4" indent="-457200" fontAlgn="b">
              <a:buFont typeface="Arial" panose="020B0604020202020204" pitchFamily="34" charset="0"/>
              <a:buChar char="•"/>
            </a:pPr>
            <a:r>
              <a:rPr lang="es-PE" sz="2800" dirty="0" smtClean="0"/>
              <a:t>Sector </a:t>
            </a:r>
            <a:r>
              <a:rPr lang="es-PE" sz="2800" dirty="0"/>
              <a:t>Educación</a:t>
            </a:r>
          </a:p>
          <a:p>
            <a:pPr marL="2286000" lvl="4" indent="-457200" fontAlgn="b">
              <a:buFont typeface="Arial" panose="020B0604020202020204" pitchFamily="34" charset="0"/>
              <a:buChar char="•"/>
            </a:pPr>
            <a:r>
              <a:rPr lang="es-PE" sz="2800" dirty="0" smtClean="0"/>
              <a:t>Otro </a:t>
            </a:r>
            <a:r>
              <a:rPr lang="es-PE" sz="2800" dirty="0"/>
              <a:t>sector público (FF.AA.)</a:t>
            </a:r>
          </a:p>
          <a:p>
            <a:pPr marL="2286000" lvl="4" indent="-457200" fontAlgn="b">
              <a:buFont typeface="Arial" panose="020B0604020202020204" pitchFamily="34" charset="0"/>
              <a:buChar char="•"/>
            </a:pPr>
            <a:r>
              <a:rPr lang="es-PE" sz="2800" dirty="0" smtClean="0"/>
              <a:t>Municipalidad</a:t>
            </a:r>
          </a:p>
          <a:p>
            <a:pPr lvl="3" fontAlgn="b"/>
            <a:endParaRPr lang="es-PE" dirty="0"/>
          </a:p>
          <a:p>
            <a:pPr lvl="3" fontAlgn="b"/>
            <a:r>
              <a:rPr lang="es-PE" sz="2800" dirty="0" smtClean="0">
                <a:solidFill>
                  <a:srgbClr val="0070C0"/>
                </a:solidFill>
                <a:ea typeface="+mj-ea"/>
                <a:cs typeface="+mj-cs"/>
              </a:rPr>
              <a:t>Públicos </a:t>
            </a:r>
            <a:r>
              <a:rPr lang="es-PE" sz="2800" dirty="0">
                <a:solidFill>
                  <a:srgbClr val="0070C0"/>
                </a:solidFill>
                <a:ea typeface="+mj-ea"/>
                <a:cs typeface="+mj-cs"/>
              </a:rPr>
              <a:t>de gestión privada</a:t>
            </a:r>
          </a:p>
          <a:p>
            <a:pPr marL="2286000" lvl="4" indent="-457200" fontAlgn="b">
              <a:buFont typeface="Arial" panose="020B0604020202020204" pitchFamily="34" charset="0"/>
              <a:buChar char="•"/>
            </a:pPr>
            <a:r>
              <a:rPr lang="es-PE" sz="2800" dirty="0" smtClean="0"/>
              <a:t>Con convenio </a:t>
            </a:r>
            <a:r>
              <a:rPr lang="es-PE" sz="2800" dirty="0"/>
              <a:t>con Sector Educación</a:t>
            </a:r>
          </a:p>
        </p:txBody>
      </p:sp>
      <p:sp>
        <p:nvSpPr>
          <p:cNvPr id="5" name="Título 3"/>
          <p:cNvSpPr txBox="1">
            <a:spLocks/>
          </p:cNvSpPr>
          <p:nvPr/>
        </p:nvSpPr>
        <p:spPr>
          <a:xfrm>
            <a:off x="927141" y="806167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200" dirty="0" smtClean="0">
                <a:solidFill>
                  <a:srgbClr val="FF0000"/>
                </a:solidFill>
                <a:latin typeface="+mn-lt"/>
              </a:rPr>
              <a:t>¿Qué servicios de Educación Inicial reciben materiales?</a:t>
            </a:r>
            <a:endParaRPr lang="es-PE" sz="32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87224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71467" y="2398512"/>
            <a:ext cx="8563498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800" dirty="0" smtClean="0">
                <a:solidFill>
                  <a:srgbClr val="FF0000"/>
                </a:solidFill>
              </a:rPr>
              <a:t>Criterios para la distribución de materiales</a:t>
            </a:r>
          </a:p>
          <a:p>
            <a:r>
              <a:rPr lang="es-PE" sz="3800" dirty="0" smtClean="0">
                <a:solidFill>
                  <a:srgbClr val="FF0000"/>
                </a:solidFill>
              </a:rPr>
              <a:t>para estudiantes</a:t>
            </a:r>
            <a:endParaRPr lang="es-PE" sz="4000" dirty="0">
              <a:solidFill>
                <a:srgbClr val="FF0000"/>
              </a:solidFill>
            </a:endParaRPr>
          </a:p>
          <a:p>
            <a:endParaRPr lang="es-PE" dirty="0">
              <a:solidFill>
                <a:srgbClr val="FF0000"/>
              </a:solidFill>
            </a:endParaRPr>
          </a:p>
        </p:txBody>
      </p:sp>
      <p:sp>
        <p:nvSpPr>
          <p:cNvPr id="4" name="CuadroTexto 2"/>
          <p:cNvSpPr txBox="1"/>
          <p:nvPr/>
        </p:nvSpPr>
        <p:spPr>
          <a:xfrm>
            <a:off x="771467" y="3774693"/>
            <a:ext cx="5805820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200" dirty="0" smtClean="0"/>
              <a:t>«Juega, crea, resuelve y aprende»</a:t>
            </a:r>
          </a:p>
          <a:p>
            <a:endParaRPr lang="es-PE" sz="2000" dirty="0"/>
          </a:p>
        </p:txBody>
      </p:sp>
    </p:spTree>
    <p:extLst>
      <p:ext uri="{BB962C8B-B14F-4D97-AF65-F5344CB8AC3E}">
        <p14:creationId xmlns:p14="http://schemas.microsoft.com/office/powerpoint/2010/main" val="10220577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759850" y="839308"/>
            <a:ext cx="9981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 smtClean="0">
                <a:solidFill>
                  <a:srgbClr val="FF0000"/>
                </a:solidFill>
              </a:rPr>
              <a:t>Material impreso para estudiantes:</a:t>
            </a:r>
            <a:endParaRPr lang="es-PE" sz="1400" dirty="0"/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416232"/>
              </p:ext>
            </p:extLst>
          </p:nvPr>
        </p:nvGraphicFramePr>
        <p:xfrm>
          <a:off x="666206" y="1544468"/>
          <a:ext cx="10880378" cy="4066404"/>
        </p:xfrm>
        <a:graphic>
          <a:graphicData uri="http://schemas.openxmlformats.org/drawingml/2006/table">
            <a:tbl>
              <a:tblPr/>
              <a:tblGrid>
                <a:gridCol w="14761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125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1435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9773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8593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MATERIAL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CONTENIDO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BENEFICIARIOS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CRITERIO DE DISTRIBUCIÓN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02017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Material impreso "Juega, crea, resuelve y aprende" para niños y niñas de 4 años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cuaderno + 1 fólder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/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dentro de una bolsa plástica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Estudiantes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4 años de Cuna – Jardín, Jardín y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PRONOEI: monolingüe</a:t>
                      </a:r>
                      <a:r>
                        <a:rPr lang="es-PE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castellano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EIB de revitalización, EIB de ámbitos urbanos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 EIB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fortalecimiento P5 (P5=lenguas</a:t>
                      </a:r>
                      <a:r>
                        <a:rPr lang="es-PE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s-PE" sz="1400" b="0" i="0" u="sng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  <a:r>
                        <a:rPr lang="es-PE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priorizadas)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*</a:t>
                      </a: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E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specialistas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Inicial 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DRE y UGEL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lnSpc>
                          <a:spcPct val="150000"/>
                        </a:lnSpc>
                        <a:buFont typeface="Arial" pitchFamily="34" charset="0"/>
                        <a:buNone/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r>
                        <a:rPr lang="es-PE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por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estudiante de 4 años 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Cuna-Jardín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Jardín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PRONOEI de Ciclo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II.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/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- 3 para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especialistas de UGEL. </a:t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- 5 para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especialistas de la DRE.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7845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Material impreso "Juega, crea, resuelve y aprende" para niños y niñas de 5 años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cuaderno + 1 fólder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/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dentro de una bolsa plástica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Estudiantes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5 años de Cuna – Jardín, Jardín y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PRONOEI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: monolingüe</a:t>
                      </a:r>
                      <a:r>
                        <a:rPr lang="es-PE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castellano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EIB de revitalización, EIB de ámbitos urbanos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EIB 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fortalecimiento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P5 (P5=lenguas</a:t>
                      </a:r>
                      <a:r>
                        <a:rPr lang="es-PE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s-PE" sz="1400" b="0" i="0" u="sng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</a:t>
                      </a:r>
                      <a:r>
                        <a:rPr lang="es-PE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priorizadas)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*  </a:t>
                      </a:r>
                      <a:endParaRPr lang="es-PE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Especialistas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Inicial 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DRE</a:t>
                      </a:r>
                      <a:r>
                        <a:rPr lang="es-PE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y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UGEL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- 1 por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estudiante de 5 años de Cuna-Jardín, Jardín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PRONOEI de Ciclo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II.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/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- 3 para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especialistas de UGEL. </a:t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- 5 para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especialistas de la DRE.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828455" y="5675955"/>
            <a:ext cx="1061101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100" b="1" dirty="0" smtClean="0"/>
              <a:t>* LENGUAS </a:t>
            </a:r>
            <a:r>
              <a:rPr lang="es-PE" sz="1100" b="1" dirty="0"/>
              <a:t>PRIORIZADAS: </a:t>
            </a:r>
            <a:r>
              <a:rPr lang="es-PE" sz="1100" dirty="0"/>
              <a:t>(32 lenguas) quechua </a:t>
            </a:r>
            <a:r>
              <a:rPr lang="es-PE" sz="1100" dirty="0" err="1"/>
              <a:t>collao</a:t>
            </a:r>
            <a:r>
              <a:rPr lang="es-PE" sz="1100" dirty="0"/>
              <a:t>, quechua </a:t>
            </a:r>
            <a:r>
              <a:rPr lang="es-PE" sz="1100" dirty="0" err="1"/>
              <a:t>chanka</a:t>
            </a:r>
            <a:r>
              <a:rPr lang="es-PE" sz="1100" dirty="0"/>
              <a:t>, quechua central, quechua </a:t>
            </a:r>
            <a:r>
              <a:rPr lang="es-PE" sz="1100" dirty="0" err="1"/>
              <a:t>inkawasi-kañaris</a:t>
            </a:r>
            <a:r>
              <a:rPr lang="es-PE" sz="1100" dirty="0"/>
              <a:t>, aimara, shipibo-</a:t>
            </a:r>
            <a:r>
              <a:rPr lang="es-PE" sz="1100" dirty="0" err="1"/>
              <a:t>konibo</a:t>
            </a:r>
            <a:r>
              <a:rPr lang="es-PE" sz="1100" dirty="0"/>
              <a:t>, </a:t>
            </a:r>
            <a:r>
              <a:rPr lang="es-PE" sz="1100" dirty="0" err="1"/>
              <a:t>ashaninka</a:t>
            </a:r>
            <a:r>
              <a:rPr lang="es-PE" sz="1100" dirty="0"/>
              <a:t>, </a:t>
            </a:r>
            <a:r>
              <a:rPr lang="es-PE" sz="1100" dirty="0" err="1"/>
              <a:t>awajún</a:t>
            </a:r>
            <a:r>
              <a:rPr lang="es-PE" sz="1100" dirty="0"/>
              <a:t>, </a:t>
            </a:r>
            <a:r>
              <a:rPr lang="es-PE" sz="1100" dirty="0" err="1"/>
              <a:t>shawi</a:t>
            </a:r>
            <a:r>
              <a:rPr lang="es-PE" sz="1100" dirty="0"/>
              <a:t>, </a:t>
            </a:r>
            <a:r>
              <a:rPr lang="es-PE" sz="1100" dirty="0" err="1"/>
              <a:t>nomatsigenga</a:t>
            </a:r>
            <a:r>
              <a:rPr lang="es-PE" sz="1100" dirty="0"/>
              <a:t>, </a:t>
            </a:r>
            <a:r>
              <a:rPr lang="es-PE" sz="1100" dirty="0" err="1"/>
              <a:t>yanesha</a:t>
            </a:r>
            <a:r>
              <a:rPr lang="es-PE" sz="1100" dirty="0"/>
              <a:t>, </a:t>
            </a:r>
            <a:r>
              <a:rPr lang="es-PE" sz="1100" dirty="0" err="1"/>
              <a:t>wampis</a:t>
            </a:r>
            <a:r>
              <a:rPr lang="es-PE" sz="1100" dirty="0"/>
              <a:t>, quechua amazónico (</a:t>
            </a:r>
            <a:r>
              <a:rPr lang="es-PE" sz="1100" dirty="0" err="1"/>
              <a:t>kichwa</a:t>
            </a:r>
            <a:r>
              <a:rPr lang="es-PE" sz="1100" dirty="0"/>
              <a:t>), </a:t>
            </a:r>
            <a:r>
              <a:rPr lang="es-PE" sz="1100" dirty="0" err="1"/>
              <a:t>yine</a:t>
            </a:r>
            <a:r>
              <a:rPr lang="es-PE" sz="1100" dirty="0"/>
              <a:t>, </a:t>
            </a:r>
            <a:r>
              <a:rPr lang="es-PE" sz="1100" dirty="0" err="1"/>
              <a:t>matsigenka</a:t>
            </a:r>
            <a:r>
              <a:rPr lang="es-PE" sz="1100" dirty="0"/>
              <a:t>, </a:t>
            </a:r>
            <a:r>
              <a:rPr lang="es-PE" sz="1100" dirty="0" err="1"/>
              <a:t>kandozi</a:t>
            </a:r>
            <a:r>
              <a:rPr lang="es-PE" sz="1100" dirty="0"/>
              <a:t>, </a:t>
            </a:r>
            <a:r>
              <a:rPr lang="es-PE" sz="1100" dirty="0" err="1"/>
              <a:t>chapra</a:t>
            </a:r>
            <a:r>
              <a:rPr lang="es-PE" sz="1100" dirty="0"/>
              <a:t>, </a:t>
            </a:r>
            <a:r>
              <a:rPr lang="es-PE" sz="1100" dirty="0" err="1"/>
              <a:t>jaqaru</a:t>
            </a:r>
            <a:r>
              <a:rPr lang="es-PE" sz="1100" dirty="0"/>
              <a:t>, </a:t>
            </a:r>
            <a:r>
              <a:rPr lang="es-PE" sz="1100" dirty="0" err="1"/>
              <a:t>matsés</a:t>
            </a:r>
            <a:r>
              <a:rPr lang="es-PE" sz="1100" dirty="0"/>
              <a:t>, </a:t>
            </a:r>
            <a:r>
              <a:rPr lang="es-PE" sz="1100" dirty="0" err="1"/>
              <a:t>harakbut</a:t>
            </a:r>
            <a:r>
              <a:rPr lang="es-PE" sz="1100" dirty="0"/>
              <a:t>, </a:t>
            </a:r>
            <a:r>
              <a:rPr lang="es-PE" sz="1100" dirty="0" err="1"/>
              <a:t>kakataibo</a:t>
            </a:r>
            <a:r>
              <a:rPr lang="es-PE" sz="1100" dirty="0"/>
              <a:t>, </a:t>
            </a:r>
            <a:r>
              <a:rPr lang="es-PE" sz="1100" dirty="0" err="1"/>
              <a:t>cashinahua</a:t>
            </a:r>
            <a:r>
              <a:rPr lang="es-PE" sz="1100" dirty="0"/>
              <a:t>, secoya, </a:t>
            </a:r>
            <a:r>
              <a:rPr lang="es-PE" sz="1100" dirty="0" err="1"/>
              <a:t>achuar</a:t>
            </a:r>
            <a:r>
              <a:rPr lang="es-PE" sz="1100" dirty="0"/>
              <a:t>, </a:t>
            </a:r>
            <a:r>
              <a:rPr lang="es-PE" sz="1100" dirty="0" err="1"/>
              <a:t>urarina</a:t>
            </a:r>
            <a:r>
              <a:rPr lang="es-PE" sz="1100" dirty="0"/>
              <a:t>, </a:t>
            </a:r>
            <a:r>
              <a:rPr lang="es-PE" sz="1100" dirty="0" err="1" smtClean="0"/>
              <a:t>ticuna</a:t>
            </a:r>
            <a:r>
              <a:rPr lang="es-PE" sz="1100" dirty="0"/>
              <a:t>,</a:t>
            </a:r>
            <a:r>
              <a:rPr lang="es-PE" sz="1100" dirty="0" smtClean="0"/>
              <a:t> </a:t>
            </a:r>
            <a:r>
              <a:rPr lang="es-PE" sz="1100" dirty="0" err="1"/>
              <a:t>ashéninka</a:t>
            </a:r>
            <a:r>
              <a:rPr lang="es-PE" sz="1100" dirty="0"/>
              <a:t>, </a:t>
            </a:r>
            <a:r>
              <a:rPr lang="es-PE" sz="1100" dirty="0" err="1"/>
              <a:t>sharanahua</a:t>
            </a:r>
            <a:r>
              <a:rPr lang="es-PE" sz="1100" dirty="0"/>
              <a:t>, </a:t>
            </a:r>
            <a:r>
              <a:rPr lang="es-PE" sz="1100" dirty="0" err="1"/>
              <a:t>kakinte</a:t>
            </a:r>
            <a:r>
              <a:rPr lang="es-PE" sz="1100" dirty="0"/>
              <a:t>, </a:t>
            </a:r>
            <a:r>
              <a:rPr lang="es-PE" sz="1100" dirty="0" err="1"/>
              <a:t>madija</a:t>
            </a:r>
            <a:r>
              <a:rPr lang="es-PE" sz="1100" dirty="0"/>
              <a:t>, </a:t>
            </a:r>
            <a:r>
              <a:rPr lang="es-PE" sz="1100" dirty="0" err="1"/>
              <a:t>yaminahua</a:t>
            </a:r>
            <a:r>
              <a:rPr lang="es-PE" sz="1100" dirty="0"/>
              <a:t>, yagua. </a:t>
            </a:r>
          </a:p>
        </p:txBody>
      </p:sp>
    </p:spTree>
    <p:extLst>
      <p:ext uri="{BB962C8B-B14F-4D97-AF65-F5344CB8AC3E}">
        <p14:creationId xmlns:p14="http://schemas.microsoft.com/office/powerpoint/2010/main" val="26352946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/>
          <p:cNvSpPr txBox="1"/>
          <p:nvPr/>
        </p:nvSpPr>
        <p:spPr>
          <a:xfrm>
            <a:off x="705310" y="781019"/>
            <a:ext cx="99811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dirty="0" smtClean="0">
                <a:solidFill>
                  <a:srgbClr val="FF0000"/>
                </a:solidFill>
              </a:rPr>
              <a:t>Material </a:t>
            </a:r>
            <a:r>
              <a:rPr lang="es-PE" sz="3200" dirty="0">
                <a:solidFill>
                  <a:srgbClr val="FF0000"/>
                </a:solidFill>
              </a:rPr>
              <a:t>impreso: </a:t>
            </a:r>
            <a:r>
              <a:rPr lang="es-PE" sz="3200" dirty="0" smtClean="0">
                <a:solidFill>
                  <a:srgbClr val="FF0000"/>
                </a:solidFill>
              </a:rPr>
              <a:t>“Juega</a:t>
            </a:r>
            <a:r>
              <a:rPr lang="es-PE" sz="3200" dirty="0">
                <a:solidFill>
                  <a:srgbClr val="FF0000"/>
                </a:solidFill>
              </a:rPr>
              <a:t>, crea, resuelve y </a:t>
            </a:r>
            <a:r>
              <a:rPr lang="es-PE" sz="3200" dirty="0" smtClean="0">
                <a:solidFill>
                  <a:srgbClr val="FF0000"/>
                </a:solidFill>
              </a:rPr>
              <a:t>aprende”</a:t>
            </a:r>
            <a:endParaRPr lang="es-PE" sz="3200" dirty="0">
              <a:solidFill>
                <a:srgbClr val="FF0000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767" y="1591722"/>
            <a:ext cx="5240251" cy="4498864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699" y="1591722"/>
            <a:ext cx="5240251" cy="4503619"/>
          </a:xfrm>
          <a:prstGeom prst="rect">
            <a:avLst/>
          </a:prstGeo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8367" y="3259666"/>
            <a:ext cx="268240" cy="479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39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771467" y="2398512"/>
            <a:ext cx="8563498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800" dirty="0" smtClean="0">
                <a:solidFill>
                  <a:srgbClr val="FF0000"/>
                </a:solidFill>
              </a:rPr>
              <a:t>Criterio para la distribución de materiales</a:t>
            </a:r>
          </a:p>
          <a:p>
            <a:r>
              <a:rPr lang="es-PE" sz="3800" dirty="0" smtClean="0">
                <a:solidFill>
                  <a:srgbClr val="FF0000"/>
                </a:solidFill>
              </a:rPr>
              <a:t>para secciones de 4 y de 5 años</a:t>
            </a:r>
            <a:endParaRPr lang="es-PE" sz="4000" dirty="0">
              <a:solidFill>
                <a:srgbClr val="FF0000"/>
              </a:solidFill>
            </a:endParaRPr>
          </a:p>
          <a:p>
            <a:endParaRPr lang="es-PE" dirty="0">
              <a:solidFill>
                <a:srgbClr val="FF0000"/>
              </a:solidFill>
            </a:endParaRPr>
          </a:p>
        </p:txBody>
      </p:sp>
      <p:sp>
        <p:nvSpPr>
          <p:cNvPr id="4" name="CuadroTexto 2"/>
          <p:cNvSpPr txBox="1"/>
          <p:nvPr/>
        </p:nvSpPr>
        <p:spPr>
          <a:xfrm>
            <a:off x="771467" y="4562093"/>
            <a:ext cx="547784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dirty="0" smtClean="0">
                <a:solidFill>
                  <a:schemeClr val="bg1">
                    <a:lumMod val="50000"/>
                  </a:schemeClr>
                </a:solidFill>
              </a:rPr>
              <a:t>Juegos de mesa de material impreso</a:t>
            </a:r>
          </a:p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7285212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/>
          <p:cNvSpPr txBox="1">
            <a:spLocks/>
          </p:cNvSpPr>
          <p:nvPr/>
        </p:nvSpPr>
        <p:spPr>
          <a:xfrm>
            <a:off x="725927" y="637769"/>
            <a:ext cx="9693730" cy="738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dirty="0" smtClean="0">
                <a:solidFill>
                  <a:srgbClr val="FF0000"/>
                </a:solidFill>
                <a:latin typeface="+mn-lt"/>
              </a:rPr>
              <a:t>Materiales para secciones:</a:t>
            </a:r>
            <a:endParaRPr lang="es-PE" sz="360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347047"/>
              </p:ext>
            </p:extLst>
          </p:nvPr>
        </p:nvGraphicFramePr>
        <p:xfrm>
          <a:off x="799585" y="1375792"/>
          <a:ext cx="10489037" cy="4176001"/>
        </p:xfrm>
        <a:graphic>
          <a:graphicData uri="http://schemas.openxmlformats.org/drawingml/2006/table">
            <a:tbl>
              <a:tblPr/>
              <a:tblGrid>
                <a:gridCol w="151254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067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250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64472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51855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MATERIAL</a:t>
                      </a:r>
                      <a:endParaRPr lang="es-P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CONTENIDO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BENEFICIARIOS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CRITERIO DE DISTRIBUCIÓN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81580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Juegos de mesa para niños y niñas de 4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juegos de mesa </a:t>
                      </a:r>
                      <a:endParaRPr lang="es-PE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para niños de 4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años</a:t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dentro de </a:t>
                      </a:r>
                      <a:endParaRPr lang="es-PE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una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 plástica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Secciones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4 años 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Cuna–Jardín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, Jardín y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PRONOEI: monolingüe castellano,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EIB de revitalización, EIB de ámbitos urbanos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EIB 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fortalecimiento P5 (P5 = lenguas </a:t>
                      </a:r>
                      <a:r>
                        <a:rPr lang="es-PE" sz="14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priorizadas)* </a:t>
                      </a: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Especialistas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Inicial 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DRE y UGEL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- 1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 por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sección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4 años de Cuna-Jardín y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Jardín</a:t>
                      </a:r>
                    </a:p>
                    <a:p>
                      <a:pPr marL="0" indent="0" algn="l" fontAlgn="ctr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- 1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 por PRONOEI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Ciclo II </a:t>
                      </a:r>
                    </a:p>
                    <a:p>
                      <a:pPr marL="0" indent="0" algn="l" fontAlgn="ctr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- 1 bolsa por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IE </a:t>
                      </a:r>
                      <a:r>
                        <a:rPr lang="es-PE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unidocente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con sección de 4 años</a:t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- 3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bolsas para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las especialistas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DRE y UGEL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 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42566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Juegos de mesa para niños y niñas de 5 años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juegos de mesa </a:t>
                      </a:r>
                      <a:endParaRPr lang="es-PE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para niños de 5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años</a:t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dentro de </a:t>
                      </a:r>
                      <a:endParaRPr lang="es-PE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ctr"/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una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 plástica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Secciones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5 años de Cuna – Jardín, Jardín y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PRONOEI: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monolingüe castellano, EIB de revitalización, EIB de ámbitos urbanos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EIB 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fortalecimiento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P5 (P5 = lenguas </a:t>
                      </a:r>
                      <a:r>
                        <a:rPr lang="es-PE" sz="14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priorizadas)* </a:t>
                      </a:r>
                      <a:endParaRPr lang="es-PE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l" fontAlgn="ctr">
                        <a:lnSpc>
                          <a:spcPct val="150000"/>
                        </a:lnSpc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Especialistas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Inicial de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DRE y UGEL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.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fontAlgn="ctr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- 1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 por sección de 5 años de Cuna-Jardín y Jardín</a:t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- 1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 por PRONOEI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 Ciclo II</a:t>
                      </a:r>
                    </a:p>
                    <a:p>
                      <a:pPr marL="0" indent="0" algn="l" fontAlgn="ctr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- 1 bolsa por IE </a:t>
                      </a:r>
                      <a:r>
                        <a:rPr lang="es-PE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unidocente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con sección de 5 años</a:t>
                      </a:r>
                      <a:b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</a:b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- 3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bolsas para </a:t>
                      </a:r>
                      <a:r>
                        <a:rPr lang="es-PE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las especialistas </a:t>
                      </a:r>
                      <a:r>
                        <a:rPr lang="es-P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de DRE/UGEL. </a:t>
                      </a:r>
                    </a:p>
                  </a:txBody>
                  <a:tcPr marL="72000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799069" y="5618207"/>
            <a:ext cx="10611015" cy="623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150" b="1" dirty="0" smtClean="0"/>
              <a:t>* LENGUAS </a:t>
            </a:r>
            <a:r>
              <a:rPr lang="es-PE" sz="1150" b="1" dirty="0"/>
              <a:t>PRIORIZADAS: </a:t>
            </a:r>
            <a:r>
              <a:rPr lang="es-PE" sz="1150" dirty="0"/>
              <a:t>(32 lenguas) quechua </a:t>
            </a:r>
            <a:r>
              <a:rPr lang="es-PE" sz="1150" dirty="0" err="1"/>
              <a:t>collao</a:t>
            </a:r>
            <a:r>
              <a:rPr lang="es-PE" sz="1150" dirty="0"/>
              <a:t>, quechua </a:t>
            </a:r>
            <a:r>
              <a:rPr lang="es-PE" sz="1150" dirty="0" err="1"/>
              <a:t>chanka</a:t>
            </a:r>
            <a:r>
              <a:rPr lang="es-PE" sz="1150" dirty="0"/>
              <a:t>, quechua central, quechua </a:t>
            </a:r>
            <a:r>
              <a:rPr lang="es-PE" sz="1150" dirty="0" err="1"/>
              <a:t>inkawasi-kañaris</a:t>
            </a:r>
            <a:r>
              <a:rPr lang="es-PE" sz="1150" dirty="0"/>
              <a:t>, aimara, shipibo-</a:t>
            </a:r>
            <a:r>
              <a:rPr lang="es-PE" sz="1150" dirty="0" err="1"/>
              <a:t>konibo</a:t>
            </a:r>
            <a:r>
              <a:rPr lang="es-PE" sz="1150" dirty="0"/>
              <a:t>, </a:t>
            </a:r>
            <a:r>
              <a:rPr lang="es-PE" sz="1150" dirty="0" err="1"/>
              <a:t>ashaninka</a:t>
            </a:r>
            <a:r>
              <a:rPr lang="es-PE" sz="1150" dirty="0"/>
              <a:t>, </a:t>
            </a:r>
            <a:r>
              <a:rPr lang="es-PE" sz="1150" dirty="0" err="1"/>
              <a:t>awajún</a:t>
            </a:r>
            <a:r>
              <a:rPr lang="es-PE" sz="1150" dirty="0"/>
              <a:t>, </a:t>
            </a:r>
            <a:r>
              <a:rPr lang="es-PE" sz="1150" dirty="0" err="1"/>
              <a:t>shawi</a:t>
            </a:r>
            <a:r>
              <a:rPr lang="es-PE" sz="1150" dirty="0"/>
              <a:t>, </a:t>
            </a:r>
            <a:r>
              <a:rPr lang="es-PE" sz="1150" dirty="0" err="1"/>
              <a:t>nomatsigenga</a:t>
            </a:r>
            <a:r>
              <a:rPr lang="es-PE" sz="1150" dirty="0"/>
              <a:t>, </a:t>
            </a:r>
            <a:r>
              <a:rPr lang="es-PE" sz="1150" dirty="0" err="1"/>
              <a:t>yanesha</a:t>
            </a:r>
            <a:r>
              <a:rPr lang="es-PE" sz="1150" dirty="0"/>
              <a:t>, </a:t>
            </a:r>
            <a:r>
              <a:rPr lang="es-PE" sz="1150" dirty="0" err="1"/>
              <a:t>wampis</a:t>
            </a:r>
            <a:r>
              <a:rPr lang="es-PE" sz="1150" dirty="0"/>
              <a:t>, quechua amazónico (</a:t>
            </a:r>
            <a:r>
              <a:rPr lang="es-PE" sz="1150" dirty="0" err="1"/>
              <a:t>kichwa</a:t>
            </a:r>
            <a:r>
              <a:rPr lang="es-PE" sz="1150" dirty="0"/>
              <a:t>), </a:t>
            </a:r>
            <a:r>
              <a:rPr lang="es-PE" sz="1150" dirty="0" err="1"/>
              <a:t>yine</a:t>
            </a:r>
            <a:r>
              <a:rPr lang="es-PE" sz="1150" dirty="0"/>
              <a:t>, </a:t>
            </a:r>
            <a:r>
              <a:rPr lang="es-PE" sz="1150" dirty="0" err="1"/>
              <a:t>matsigenka</a:t>
            </a:r>
            <a:r>
              <a:rPr lang="es-PE" sz="1150" dirty="0"/>
              <a:t>, </a:t>
            </a:r>
            <a:r>
              <a:rPr lang="es-PE" sz="1150" dirty="0" err="1"/>
              <a:t>kandozi</a:t>
            </a:r>
            <a:r>
              <a:rPr lang="es-PE" sz="1150" dirty="0"/>
              <a:t>, </a:t>
            </a:r>
            <a:r>
              <a:rPr lang="es-PE" sz="1150" dirty="0" err="1"/>
              <a:t>chapra</a:t>
            </a:r>
            <a:r>
              <a:rPr lang="es-PE" sz="1150" dirty="0"/>
              <a:t>, </a:t>
            </a:r>
            <a:r>
              <a:rPr lang="es-PE" sz="1150" dirty="0" err="1"/>
              <a:t>jaqaru</a:t>
            </a:r>
            <a:r>
              <a:rPr lang="es-PE" sz="1150" dirty="0"/>
              <a:t>, </a:t>
            </a:r>
            <a:r>
              <a:rPr lang="es-PE" sz="1150" dirty="0" err="1"/>
              <a:t>matsés</a:t>
            </a:r>
            <a:r>
              <a:rPr lang="es-PE" sz="1150" dirty="0"/>
              <a:t>, </a:t>
            </a:r>
            <a:r>
              <a:rPr lang="es-PE" sz="1150" dirty="0" err="1"/>
              <a:t>harakbut</a:t>
            </a:r>
            <a:r>
              <a:rPr lang="es-PE" sz="1150" dirty="0"/>
              <a:t>, </a:t>
            </a:r>
            <a:r>
              <a:rPr lang="es-PE" sz="1150" dirty="0" err="1"/>
              <a:t>kakataibo</a:t>
            </a:r>
            <a:r>
              <a:rPr lang="es-PE" sz="1150" dirty="0"/>
              <a:t>, </a:t>
            </a:r>
            <a:r>
              <a:rPr lang="es-PE" sz="1150" dirty="0" err="1"/>
              <a:t>cashinahua</a:t>
            </a:r>
            <a:r>
              <a:rPr lang="es-PE" sz="1150" dirty="0"/>
              <a:t>, secoya, </a:t>
            </a:r>
            <a:r>
              <a:rPr lang="es-PE" sz="1150" dirty="0" err="1"/>
              <a:t>achuar</a:t>
            </a:r>
            <a:r>
              <a:rPr lang="es-PE" sz="1150" dirty="0"/>
              <a:t>, </a:t>
            </a:r>
            <a:r>
              <a:rPr lang="es-PE" sz="1150" dirty="0" err="1"/>
              <a:t>urarina</a:t>
            </a:r>
            <a:r>
              <a:rPr lang="es-PE" sz="1150" dirty="0"/>
              <a:t>, </a:t>
            </a:r>
            <a:r>
              <a:rPr lang="es-PE" sz="1150" dirty="0" err="1"/>
              <a:t>ticuna</a:t>
            </a:r>
            <a:r>
              <a:rPr lang="es-PE" sz="1150" dirty="0"/>
              <a:t>, </a:t>
            </a:r>
            <a:r>
              <a:rPr lang="es-PE" sz="1150" dirty="0" err="1"/>
              <a:t>ashéninka</a:t>
            </a:r>
            <a:r>
              <a:rPr lang="es-PE" sz="1150" dirty="0"/>
              <a:t>, </a:t>
            </a:r>
            <a:r>
              <a:rPr lang="es-PE" sz="1150" dirty="0" err="1"/>
              <a:t>sharanahua</a:t>
            </a:r>
            <a:r>
              <a:rPr lang="es-PE" sz="1150" dirty="0"/>
              <a:t>, </a:t>
            </a:r>
            <a:r>
              <a:rPr lang="es-PE" sz="1150" dirty="0" err="1"/>
              <a:t>kakinte</a:t>
            </a:r>
            <a:r>
              <a:rPr lang="es-PE" sz="1150" dirty="0"/>
              <a:t>, </a:t>
            </a:r>
            <a:r>
              <a:rPr lang="es-PE" sz="1150" dirty="0" err="1"/>
              <a:t>madija</a:t>
            </a:r>
            <a:r>
              <a:rPr lang="es-PE" sz="1150" dirty="0"/>
              <a:t>, </a:t>
            </a:r>
            <a:r>
              <a:rPr lang="es-PE" sz="1150" dirty="0" err="1"/>
              <a:t>yaminahua</a:t>
            </a:r>
            <a:r>
              <a:rPr lang="es-PE" sz="1150" dirty="0"/>
              <a:t>, yagua. </a:t>
            </a:r>
          </a:p>
        </p:txBody>
      </p:sp>
    </p:spTree>
    <p:extLst>
      <p:ext uri="{BB962C8B-B14F-4D97-AF65-F5344CB8AC3E}">
        <p14:creationId xmlns:p14="http://schemas.microsoft.com/office/powerpoint/2010/main" val="33344088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</TotalTime>
  <Words>1115</Words>
  <Application>Microsoft Office PowerPoint</Application>
  <PresentationFormat>Panorámica</PresentationFormat>
  <Paragraphs>113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CECILIA GONZALES QUIJANO</dc:creator>
  <cp:lastModifiedBy>DIFOCA 04</cp:lastModifiedBy>
  <cp:revision>165</cp:revision>
  <dcterms:created xsi:type="dcterms:W3CDTF">2014-08-20T23:02:32Z</dcterms:created>
  <dcterms:modified xsi:type="dcterms:W3CDTF">2022-11-15T22:18:54Z</dcterms:modified>
</cp:coreProperties>
</file>