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93" r:id="rId3"/>
    <p:sldId id="373" r:id="rId4"/>
    <p:sldId id="261" r:id="rId5"/>
    <p:sldId id="376" r:id="rId6"/>
    <p:sldId id="351" r:id="rId7"/>
    <p:sldId id="352" r:id="rId8"/>
    <p:sldId id="353" r:id="rId9"/>
    <p:sldId id="354" r:id="rId10"/>
    <p:sldId id="371" r:id="rId11"/>
    <p:sldId id="379" r:id="rId12"/>
    <p:sldId id="294" r:id="rId13"/>
    <p:sldId id="511" r:id="rId14"/>
    <p:sldId id="377" r:id="rId15"/>
    <p:sldId id="346" r:id="rId16"/>
    <p:sldId id="344" r:id="rId17"/>
    <p:sldId id="266" r:id="rId18"/>
    <p:sldId id="336" r:id="rId19"/>
    <p:sldId id="372" r:id="rId20"/>
    <p:sldId id="348" r:id="rId21"/>
    <p:sldId id="364" r:id="rId22"/>
    <p:sldId id="365" r:id="rId23"/>
    <p:sldId id="363" r:id="rId24"/>
    <p:sldId id="366" r:id="rId25"/>
    <p:sldId id="361" r:id="rId26"/>
    <p:sldId id="273" r:id="rId27"/>
  </p:sldIdLst>
  <p:sldSz cx="12192000" cy="6858000"/>
  <p:notesSz cx="7010400" cy="923607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F3F"/>
    <a:srgbClr val="FFFBED"/>
    <a:srgbClr val="FDDE9B"/>
    <a:srgbClr val="C5E6F9"/>
    <a:srgbClr val="ED4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0EC766-307D-4435-A3AE-CD99C2EDD491}" v="10" dt="2022-11-09T18:57:09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4" autoAdjust="0"/>
    <p:restoredTop sz="96005" autoAdjust="0"/>
  </p:normalViewPr>
  <p:slideViewPr>
    <p:cSldViewPr snapToGrid="0">
      <p:cViewPr varScale="1">
        <p:scale>
          <a:sx n="112" d="100"/>
          <a:sy n="112" d="100"/>
        </p:scale>
        <p:origin x="780" y="96"/>
      </p:cViewPr>
      <p:guideLst>
        <p:guide orient="horz" pos="187"/>
        <p:guide pos="384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NIA LILY RODRIGUEZ FERNANDEZ" userId="6559ffc6-a89c-488f-ba81-9cac7e265598" providerId="ADAL" clId="{E70EC766-307D-4435-A3AE-CD99C2EDD491}"/>
    <pc:docChg chg="undo redo custSel addSld delSld modSld">
      <pc:chgData name="SONIA LILY RODRIGUEZ FERNANDEZ" userId="6559ffc6-a89c-488f-ba81-9cac7e265598" providerId="ADAL" clId="{E70EC766-307D-4435-A3AE-CD99C2EDD491}" dt="2022-11-09T19:29:09.196" v="1238" actId="1076"/>
      <pc:docMkLst>
        <pc:docMk/>
      </pc:docMkLst>
      <pc:sldChg chg="modSp mod">
        <pc:chgData name="SONIA LILY RODRIGUEZ FERNANDEZ" userId="6559ffc6-a89c-488f-ba81-9cac7e265598" providerId="ADAL" clId="{E70EC766-307D-4435-A3AE-CD99C2EDD491}" dt="2022-11-09T19:28:19.490" v="1232" actId="20577"/>
        <pc:sldMkLst>
          <pc:docMk/>
          <pc:sldMk cId="475013719" sldId="261"/>
        </pc:sldMkLst>
        <pc:spChg chg="mod">
          <ac:chgData name="SONIA LILY RODRIGUEZ FERNANDEZ" userId="6559ffc6-a89c-488f-ba81-9cac7e265598" providerId="ADAL" clId="{E70EC766-307D-4435-A3AE-CD99C2EDD491}" dt="2022-11-09T19:27:54.592" v="1227" actId="1076"/>
          <ac:spMkLst>
            <pc:docMk/>
            <pc:sldMk cId="475013719" sldId="261"/>
            <ac:spMk id="2" creationId="{00000000-0000-0000-0000-000000000000}"/>
          </ac:spMkLst>
        </pc:spChg>
        <pc:spChg chg="mod">
          <ac:chgData name="SONIA LILY RODRIGUEZ FERNANDEZ" userId="6559ffc6-a89c-488f-ba81-9cac7e265598" providerId="ADAL" clId="{E70EC766-307D-4435-A3AE-CD99C2EDD491}" dt="2022-11-09T19:28:19.490" v="1232" actId="20577"/>
          <ac:spMkLst>
            <pc:docMk/>
            <pc:sldMk cId="475013719" sldId="261"/>
            <ac:spMk id="3" creationId="{00000000-0000-0000-0000-000000000000}"/>
          </ac:spMkLst>
        </pc:spChg>
      </pc:sldChg>
      <pc:sldChg chg="modSp mod">
        <pc:chgData name="SONIA LILY RODRIGUEZ FERNANDEZ" userId="6559ffc6-a89c-488f-ba81-9cac7e265598" providerId="ADAL" clId="{E70EC766-307D-4435-A3AE-CD99C2EDD491}" dt="2022-11-09T19:25:11.313" v="1138" actId="115"/>
        <pc:sldMkLst>
          <pc:docMk/>
          <pc:sldMk cId="4081526100" sldId="273"/>
        </pc:sldMkLst>
        <pc:spChg chg="mod">
          <ac:chgData name="SONIA LILY RODRIGUEZ FERNANDEZ" userId="6559ffc6-a89c-488f-ba81-9cac7e265598" providerId="ADAL" clId="{E70EC766-307D-4435-A3AE-CD99C2EDD491}" dt="2022-11-09T19:25:00.409" v="1134" actId="14100"/>
          <ac:spMkLst>
            <pc:docMk/>
            <pc:sldMk cId="4081526100" sldId="273"/>
            <ac:spMk id="14" creationId="{00000000-0000-0000-0000-000000000000}"/>
          </ac:spMkLst>
        </pc:spChg>
        <pc:spChg chg="mod">
          <ac:chgData name="SONIA LILY RODRIGUEZ FERNANDEZ" userId="6559ffc6-a89c-488f-ba81-9cac7e265598" providerId="ADAL" clId="{E70EC766-307D-4435-A3AE-CD99C2EDD491}" dt="2022-11-09T19:25:11.313" v="1138" actId="115"/>
          <ac:spMkLst>
            <pc:docMk/>
            <pc:sldMk cId="4081526100" sldId="273"/>
            <ac:spMk id="15" creationId="{00000000-0000-0000-0000-000000000000}"/>
          </ac:spMkLst>
        </pc:spChg>
      </pc:sldChg>
      <pc:sldChg chg="modSp mod">
        <pc:chgData name="SONIA LILY RODRIGUEZ FERNANDEZ" userId="6559ffc6-a89c-488f-ba81-9cac7e265598" providerId="ADAL" clId="{E70EC766-307D-4435-A3AE-CD99C2EDD491}" dt="2022-11-09T18:05:28.944" v="345" actId="20577"/>
        <pc:sldMkLst>
          <pc:docMk/>
          <pc:sldMk cId="2685582689" sldId="336"/>
        </pc:sldMkLst>
        <pc:graphicFrameChg chg="modGraphic">
          <ac:chgData name="SONIA LILY RODRIGUEZ FERNANDEZ" userId="6559ffc6-a89c-488f-ba81-9cac7e265598" providerId="ADAL" clId="{E70EC766-307D-4435-A3AE-CD99C2EDD491}" dt="2022-11-09T18:05:28.944" v="345" actId="20577"/>
          <ac:graphicFrameMkLst>
            <pc:docMk/>
            <pc:sldMk cId="2685582689" sldId="336"/>
            <ac:graphicFrameMk id="4" creationId="{691B4447-B854-4C61-8251-BD5B79E34E5C}"/>
          </ac:graphicFrameMkLst>
        </pc:graphicFrameChg>
      </pc:sldChg>
      <pc:sldChg chg="modSp mod">
        <pc:chgData name="SONIA LILY RODRIGUEZ FERNANDEZ" userId="6559ffc6-a89c-488f-ba81-9cac7e265598" providerId="ADAL" clId="{E70EC766-307D-4435-A3AE-CD99C2EDD491}" dt="2022-11-09T19:25:51.013" v="1141" actId="1076"/>
        <pc:sldMkLst>
          <pc:docMk/>
          <pc:sldMk cId="1895797519" sldId="361"/>
        </pc:sldMkLst>
        <pc:spChg chg="mod">
          <ac:chgData name="SONIA LILY RODRIGUEZ FERNANDEZ" userId="6559ffc6-a89c-488f-ba81-9cac7e265598" providerId="ADAL" clId="{E70EC766-307D-4435-A3AE-CD99C2EDD491}" dt="2022-11-09T19:25:47.341" v="1140" actId="1076"/>
          <ac:spMkLst>
            <pc:docMk/>
            <pc:sldMk cId="1895797519" sldId="361"/>
            <ac:spMk id="10" creationId="{00000000-0000-0000-0000-000000000000}"/>
          </ac:spMkLst>
        </pc:spChg>
        <pc:picChg chg="mod">
          <ac:chgData name="SONIA LILY RODRIGUEZ FERNANDEZ" userId="6559ffc6-a89c-488f-ba81-9cac7e265598" providerId="ADAL" clId="{E70EC766-307D-4435-A3AE-CD99C2EDD491}" dt="2022-11-09T19:25:51.013" v="1141" actId="1076"/>
          <ac:picMkLst>
            <pc:docMk/>
            <pc:sldMk cId="1895797519" sldId="361"/>
            <ac:picMk id="2" creationId="{3FD37364-2B97-076A-59C7-E1D2E49ADCC0}"/>
          </ac:picMkLst>
        </pc:picChg>
      </pc:sldChg>
      <pc:sldChg chg="addSp delSp modSp mod">
        <pc:chgData name="SONIA LILY RODRIGUEZ FERNANDEZ" userId="6559ffc6-a89c-488f-ba81-9cac7e265598" providerId="ADAL" clId="{E70EC766-307D-4435-A3AE-CD99C2EDD491}" dt="2022-11-09T19:26:31.563" v="1148" actId="20577"/>
        <pc:sldMkLst>
          <pc:docMk/>
          <pc:sldMk cId="538074669" sldId="373"/>
        </pc:sldMkLst>
        <pc:spChg chg="mod">
          <ac:chgData name="SONIA LILY RODRIGUEZ FERNANDEZ" userId="6559ffc6-a89c-488f-ba81-9cac7e265598" providerId="ADAL" clId="{E70EC766-307D-4435-A3AE-CD99C2EDD491}" dt="2022-11-09T19:00:02.095" v="1032" actId="1076"/>
          <ac:spMkLst>
            <pc:docMk/>
            <pc:sldMk cId="538074669" sldId="373"/>
            <ac:spMk id="5" creationId="{12FC5600-A32C-4353-991A-00AD17F20D4F}"/>
          </ac:spMkLst>
        </pc:spChg>
        <pc:spChg chg="add mod">
          <ac:chgData name="SONIA LILY RODRIGUEZ FERNANDEZ" userId="6559ffc6-a89c-488f-ba81-9cac7e265598" providerId="ADAL" clId="{E70EC766-307D-4435-A3AE-CD99C2EDD491}" dt="2022-11-09T19:00:38.797" v="1045" actId="6549"/>
          <ac:spMkLst>
            <pc:docMk/>
            <pc:sldMk cId="538074669" sldId="373"/>
            <ac:spMk id="9" creationId="{7B8D345B-CCF4-D692-5F85-C117355353BB}"/>
          </ac:spMkLst>
        </pc:spChg>
        <pc:spChg chg="add mod">
          <ac:chgData name="SONIA LILY RODRIGUEZ FERNANDEZ" userId="6559ffc6-a89c-488f-ba81-9cac7e265598" providerId="ADAL" clId="{E70EC766-307D-4435-A3AE-CD99C2EDD491}" dt="2022-11-09T19:00:33.743" v="1042" actId="1582"/>
          <ac:spMkLst>
            <pc:docMk/>
            <pc:sldMk cId="538074669" sldId="373"/>
            <ac:spMk id="11" creationId="{E6FD1DDA-6B1B-B780-1D84-6C3E2FD67466}"/>
          </ac:spMkLst>
        </pc:spChg>
        <pc:spChg chg="add del">
          <ac:chgData name="SONIA LILY RODRIGUEZ FERNANDEZ" userId="6559ffc6-a89c-488f-ba81-9cac7e265598" providerId="ADAL" clId="{E70EC766-307D-4435-A3AE-CD99C2EDD491}" dt="2022-11-09T18:46:26.631" v="790" actId="22"/>
          <ac:spMkLst>
            <pc:docMk/>
            <pc:sldMk cId="538074669" sldId="373"/>
            <ac:spMk id="13" creationId="{88A2ADE2-3EC6-EA65-24F2-3E58F6734751}"/>
          </ac:spMkLst>
        </pc:spChg>
        <pc:spChg chg="add mod">
          <ac:chgData name="SONIA LILY RODRIGUEZ FERNANDEZ" userId="6559ffc6-a89c-488f-ba81-9cac7e265598" providerId="ADAL" clId="{E70EC766-307D-4435-A3AE-CD99C2EDD491}" dt="2022-11-09T19:00:02.095" v="1032" actId="1076"/>
          <ac:spMkLst>
            <pc:docMk/>
            <pc:sldMk cId="538074669" sldId="373"/>
            <ac:spMk id="14" creationId="{A557667F-491E-1D1C-9FC0-46972A048917}"/>
          </ac:spMkLst>
        </pc:spChg>
        <pc:grpChg chg="mod">
          <ac:chgData name="SONIA LILY RODRIGUEZ FERNANDEZ" userId="6559ffc6-a89c-488f-ba81-9cac7e265598" providerId="ADAL" clId="{E70EC766-307D-4435-A3AE-CD99C2EDD491}" dt="2022-11-09T18:48:37.039" v="852" actId="1076"/>
          <ac:grpSpMkLst>
            <pc:docMk/>
            <pc:sldMk cId="538074669" sldId="373"/>
            <ac:grpSpMk id="3" creationId="{00000000-0000-0000-0000-000000000000}"/>
          </ac:grpSpMkLst>
        </pc:grpChg>
        <pc:graphicFrameChg chg="mod modGraphic">
          <ac:chgData name="SONIA LILY RODRIGUEZ FERNANDEZ" userId="6559ffc6-a89c-488f-ba81-9cac7e265598" providerId="ADAL" clId="{E70EC766-307D-4435-A3AE-CD99C2EDD491}" dt="2022-11-09T19:26:31.563" v="1148" actId="20577"/>
          <ac:graphicFrameMkLst>
            <pc:docMk/>
            <pc:sldMk cId="538074669" sldId="373"/>
            <ac:graphicFrameMk id="4" creationId="{CDE36EBE-059A-4E8E-9DCF-EB7B6AB833BE}"/>
          </ac:graphicFrameMkLst>
        </pc:graphicFrameChg>
        <pc:picChg chg="mod">
          <ac:chgData name="SONIA LILY RODRIGUEZ FERNANDEZ" userId="6559ffc6-a89c-488f-ba81-9cac7e265598" providerId="ADAL" clId="{E70EC766-307D-4435-A3AE-CD99C2EDD491}" dt="2022-11-09T19:00:43.988" v="1046" actId="1076"/>
          <ac:picMkLst>
            <pc:docMk/>
            <pc:sldMk cId="538074669" sldId="373"/>
            <ac:picMk id="8" creationId="{00000000-0000-0000-0000-000000000000}"/>
          </ac:picMkLst>
        </pc:picChg>
      </pc:sldChg>
      <pc:sldChg chg="modSp mod">
        <pc:chgData name="SONIA LILY RODRIGUEZ FERNANDEZ" userId="6559ffc6-a89c-488f-ba81-9cac7e265598" providerId="ADAL" clId="{E70EC766-307D-4435-A3AE-CD99C2EDD491}" dt="2022-11-09T19:29:09.196" v="1238" actId="1076"/>
        <pc:sldMkLst>
          <pc:docMk/>
          <pc:sldMk cId="1120453240" sldId="377"/>
        </pc:sldMkLst>
        <pc:spChg chg="mod">
          <ac:chgData name="SONIA LILY RODRIGUEZ FERNANDEZ" userId="6559ffc6-a89c-488f-ba81-9cac7e265598" providerId="ADAL" clId="{E70EC766-307D-4435-A3AE-CD99C2EDD491}" dt="2022-11-09T19:29:05.397" v="1236" actId="1076"/>
          <ac:spMkLst>
            <pc:docMk/>
            <pc:sldMk cId="1120453240" sldId="377"/>
            <ac:spMk id="7" creationId="{5EC31D8F-83C5-2B9E-AF60-33104FAB392D}"/>
          </ac:spMkLst>
        </pc:spChg>
        <pc:picChg chg="mod">
          <ac:chgData name="SONIA LILY RODRIGUEZ FERNANDEZ" userId="6559ffc6-a89c-488f-ba81-9cac7e265598" providerId="ADAL" clId="{E70EC766-307D-4435-A3AE-CD99C2EDD491}" dt="2022-11-09T19:29:09.196" v="1238" actId="1076"/>
          <ac:picMkLst>
            <pc:docMk/>
            <pc:sldMk cId="1120453240" sldId="377"/>
            <ac:picMk id="5" creationId="{DF6FCF3A-7F08-DB4B-A7D9-46D46DEC95CB}"/>
          </ac:picMkLst>
        </pc:picChg>
      </pc:sldChg>
      <pc:sldChg chg="delSp modSp mod">
        <pc:chgData name="SONIA LILY RODRIGUEZ FERNANDEZ" userId="6559ffc6-a89c-488f-ba81-9cac7e265598" providerId="ADAL" clId="{E70EC766-307D-4435-A3AE-CD99C2EDD491}" dt="2022-11-09T19:24:18.765" v="1124" actId="1076"/>
        <pc:sldMkLst>
          <pc:docMk/>
          <pc:sldMk cId="1753712164" sldId="379"/>
        </pc:sldMkLst>
        <pc:spChg chg="mod">
          <ac:chgData name="SONIA LILY RODRIGUEZ FERNANDEZ" userId="6559ffc6-a89c-488f-ba81-9cac7e265598" providerId="ADAL" clId="{E70EC766-307D-4435-A3AE-CD99C2EDD491}" dt="2022-11-09T19:24:12.361" v="1122" actId="404"/>
          <ac:spMkLst>
            <pc:docMk/>
            <pc:sldMk cId="1753712164" sldId="379"/>
            <ac:spMk id="2" creationId="{8EEAB94A-209E-B830-F354-3AC237E453BC}"/>
          </ac:spMkLst>
        </pc:spChg>
        <pc:spChg chg="del mod">
          <ac:chgData name="SONIA LILY RODRIGUEZ FERNANDEZ" userId="6559ffc6-a89c-488f-ba81-9cac7e265598" providerId="ADAL" clId="{E70EC766-307D-4435-A3AE-CD99C2EDD491}" dt="2022-11-09T19:24:06.545" v="1116" actId="478"/>
          <ac:spMkLst>
            <pc:docMk/>
            <pc:sldMk cId="1753712164" sldId="379"/>
            <ac:spMk id="4" creationId="{FFC7C257-B8CA-69E5-9267-2E20C8D5B8F3}"/>
          </ac:spMkLst>
        </pc:spChg>
        <pc:picChg chg="mod">
          <ac:chgData name="SONIA LILY RODRIGUEZ FERNANDEZ" userId="6559ffc6-a89c-488f-ba81-9cac7e265598" providerId="ADAL" clId="{E70EC766-307D-4435-A3AE-CD99C2EDD491}" dt="2022-11-09T19:24:18.765" v="1124" actId="1076"/>
          <ac:picMkLst>
            <pc:docMk/>
            <pc:sldMk cId="1753712164" sldId="379"/>
            <ac:picMk id="7" creationId="{6646DA94-D750-92E6-AFFC-8FC4B3C98D3E}"/>
          </ac:picMkLst>
        </pc:picChg>
      </pc:sldChg>
      <pc:sldChg chg="addSp delSp modSp add mod modTransition">
        <pc:chgData name="SONIA LILY RODRIGUEZ FERNANDEZ" userId="6559ffc6-a89c-488f-ba81-9cac7e265598" providerId="ADAL" clId="{E70EC766-307D-4435-A3AE-CD99C2EDD491}" dt="2022-11-09T19:28:42.821" v="1235" actId="115"/>
        <pc:sldMkLst>
          <pc:docMk/>
          <pc:sldMk cId="3659453770" sldId="511"/>
        </pc:sldMkLst>
        <pc:spChg chg="mod">
          <ac:chgData name="SONIA LILY RODRIGUEZ FERNANDEZ" userId="6559ffc6-a89c-488f-ba81-9cac7e265598" providerId="ADAL" clId="{E70EC766-307D-4435-A3AE-CD99C2EDD491}" dt="2022-11-09T18:46:03.755" v="787" actId="1076"/>
          <ac:spMkLst>
            <pc:docMk/>
            <pc:sldMk cId="3659453770" sldId="511"/>
            <ac:spMk id="2" creationId="{EAA82ACA-5EC2-4547-971C-DE752CB846C0}"/>
          </ac:spMkLst>
        </pc:spChg>
        <pc:spChg chg="add mod">
          <ac:chgData name="SONIA LILY RODRIGUEZ FERNANDEZ" userId="6559ffc6-a89c-488f-ba81-9cac7e265598" providerId="ADAL" clId="{E70EC766-307D-4435-A3AE-CD99C2EDD491}" dt="2022-11-09T18:19:17.682" v="589" actId="1076"/>
          <ac:spMkLst>
            <pc:docMk/>
            <pc:sldMk cId="3659453770" sldId="511"/>
            <ac:spMk id="3" creationId="{DCFD94D0-9ABE-DCFD-3732-916DF133D5BC}"/>
          </ac:spMkLst>
        </pc:spChg>
        <pc:spChg chg="add del mod">
          <ac:chgData name="SONIA LILY RODRIGUEZ FERNANDEZ" userId="6559ffc6-a89c-488f-ba81-9cac7e265598" providerId="ADAL" clId="{E70EC766-307D-4435-A3AE-CD99C2EDD491}" dt="2022-11-09T18:15:50.394" v="519" actId="478"/>
          <ac:spMkLst>
            <pc:docMk/>
            <pc:sldMk cId="3659453770" sldId="511"/>
            <ac:spMk id="4" creationId="{90966A41-15C5-90DD-965B-6C3E6FAA502B}"/>
          </ac:spMkLst>
        </pc:spChg>
        <pc:spChg chg="add mod">
          <ac:chgData name="SONIA LILY RODRIGUEZ FERNANDEZ" userId="6559ffc6-a89c-488f-ba81-9cac7e265598" providerId="ADAL" clId="{E70EC766-307D-4435-A3AE-CD99C2EDD491}" dt="2022-11-09T18:19:15.346" v="588" actId="1076"/>
          <ac:spMkLst>
            <pc:docMk/>
            <pc:sldMk cId="3659453770" sldId="511"/>
            <ac:spMk id="5" creationId="{3430D233-AE04-8AC2-5346-F6C9672733B2}"/>
          </ac:spMkLst>
        </pc:spChg>
        <pc:spChg chg="mod">
          <ac:chgData name="SONIA LILY RODRIGUEZ FERNANDEZ" userId="6559ffc6-a89c-488f-ba81-9cac7e265598" providerId="ADAL" clId="{E70EC766-307D-4435-A3AE-CD99C2EDD491}" dt="2022-11-09T18:54:19.581" v="867"/>
          <ac:spMkLst>
            <pc:docMk/>
            <pc:sldMk cId="3659453770" sldId="511"/>
            <ac:spMk id="10" creationId="{FD560EBF-A8EC-4909-AFA6-3C8BFE2F45E4}"/>
          </ac:spMkLst>
        </pc:spChg>
        <pc:spChg chg="mod">
          <ac:chgData name="SONIA LILY RODRIGUEZ FERNANDEZ" userId="6559ffc6-a89c-488f-ba81-9cac7e265598" providerId="ADAL" clId="{E70EC766-307D-4435-A3AE-CD99C2EDD491}" dt="2022-11-09T18:45:57.529" v="786" actId="208"/>
          <ac:spMkLst>
            <pc:docMk/>
            <pc:sldMk cId="3659453770" sldId="511"/>
            <ac:spMk id="13" creationId="{EA26D16B-2BE5-4BE5-A4ED-1E73CFB78E65}"/>
          </ac:spMkLst>
        </pc:spChg>
        <pc:spChg chg="mod">
          <ac:chgData name="SONIA LILY RODRIGUEZ FERNANDEZ" userId="6559ffc6-a89c-488f-ba81-9cac7e265598" providerId="ADAL" clId="{E70EC766-307D-4435-A3AE-CD99C2EDD491}" dt="2022-11-09T18:46:07.490" v="788" actId="1076"/>
          <ac:spMkLst>
            <pc:docMk/>
            <pc:sldMk cId="3659453770" sldId="511"/>
            <ac:spMk id="14" creationId="{FADB701E-477E-4212-A2CB-32C65B60D2E9}"/>
          </ac:spMkLst>
        </pc:spChg>
        <pc:spChg chg="mod">
          <ac:chgData name="SONIA LILY RODRIGUEZ FERNANDEZ" userId="6559ffc6-a89c-488f-ba81-9cac7e265598" providerId="ADAL" clId="{E70EC766-307D-4435-A3AE-CD99C2EDD491}" dt="2022-11-09T19:28:42.821" v="1235" actId="115"/>
          <ac:spMkLst>
            <pc:docMk/>
            <pc:sldMk cId="3659453770" sldId="511"/>
            <ac:spMk id="15" creationId="{5533FBF1-10EF-4AE9-BD79-1648B6D9881C}"/>
          </ac:spMkLst>
        </pc:spChg>
        <pc:spChg chg="mod">
          <ac:chgData name="SONIA LILY RODRIGUEZ FERNANDEZ" userId="6559ffc6-a89c-488f-ba81-9cac7e265598" providerId="ADAL" clId="{E70EC766-307D-4435-A3AE-CD99C2EDD491}" dt="2022-11-09T18:45:29.147" v="781" actId="208"/>
          <ac:spMkLst>
            <pc:docMk/>
            <pc:sldMk cId="3659453770" sldId="511"/>
            <ac:spMk id="16" creationId="{9733D0D4-EFA6-43E6-B0B2-2DFBB0571024}"/>
          </ac:spMkLst>
        </pc:spChg>
        <pc:spChg chg="mod">
          <ac:chgData name="SONIA LILY RODRIGUEZ FERNANDEZ" userId="6559ffc6-a89c-488f-ba81-9cac7e265598" providerId="ADAL" clId="{E70EC766-307D-4435-A3AE-CD99C2EDD491}" dt="2022-11-09T19:18:11.221" v="1106" actId="1076"/>
          <ac:spMkLst>
            <pc:docMk/>
            <pc:sldMk cId="3659453770" sldId="511"/>
            <ac:spMk id="17" creationId="{00000000-0000-0000-0000-000000000000}"/>
          </ac:spMkLst>
        </pc:spChg>
        <pc:spChg chg="mod">
          <ac:chgData name="SONIA LILY RODRIGUEZ FERNANDEZ" userId="6559ffc6-a89c-488f-ba81-9cac7e265598" providerId="ADAL" clId="{E70EC766-307D-4435-A3AE-CD99C2EDD491}" dt="2022-11-09T18:55:02.357" v="869" actId="20577"/>
          <ac:spMkLst>
            <pc:docMk/>
            <pc:sldMk cId="3659453770" sldId="511"/>
            <ac:spMk id="20" creationId="{3593E8FC-29AA-482E-881C-448C6C31D565}"/>
          </ac:spMkLst>
        </pc:spChg>
        <pc:spChg chg="mod">
          <ac:chgData name="SONIA LILY RODRIGUEZ FERNANDEZ" userId="6559ffc6-a89c-488f-ba81-9cac7e265598" providerId="ADAL" clId="{E70EC766-307D-4435-A3AE-CD99C2EDD491}" dt="2022-11-09T18:43:50.012" v="756" actId="6549"/>
          <ac:spMkLst>
            <pc:docMk/>
            <pc:sldMk cId="3659453770" sldId="511"/>
            <ac:spMk id="21" creationId="{ECAB5B84-DE93-493B-AC89-202E101AAD53}"/>
          </ac:spMkLst>
        </pc:spChg>
        <pc:spChg chg="mod">
          <ac:chgData name="SONIA LILY RODRIGUEZ FERNANDEZ" userId="6559ffc6-a89c-488f-ba81-9cac7e265598" providerId="ADAL" clId="{E70EC766-307D-4435-A3AE-CD99C2EDD491}" dt="2022-11-09T18:43:27.843" v="746" actId="20577"/>
          <ac:spMkLst>
            <pc:docMk/>
            <pc:sldMk cId="3659453770" sldId="511"/>
            <ac:spMk id="22" creationId="{596D771B-0D63-4501-B7E6-01B378EA43F8}"/>
          </ac:spMkLst>
        </pc:spChg>
        <pc:spChg chg="mod">
          <ac:chgData name="SONIA LILY RODRIGUEZ FERNANDEZ" userId="6559ffc6-a89c-488f-ba81-9cac7e265598" providerId="ADAL" clId="{E70EC766-307D-4435-A3AE-CD99C2EDD491}" dt="2022-11-09T18:44:20.099" v="770" actId="6549"/>
          <ac:spMkLst>
            <pc:docMk/>
            <pc:sldMk cId="3659453770" sldId="511"/>
            <ac:spMk id="23" creationId="{543E5C99-B180-4B5B-8B56-14339CE42D02}"/>
          </ac:spMkLst>
        </pc:spChg>
        <pc:picChg chg="mod">
          <ac:chgData name="SONIA LILY RODRIGUEZ FERNANDEZ" userId="6559ffc6-a89c-488f-ba81-9cac7e265598" providerId="ADAL" clId="{E70EC766-307D-4435-A3AE-CD99C2EDD491}" dt="2022-11-09T18:41:05.738" v="718" actId="1076"/>
          <ac:picMkLst>
            <pc:docMk/>
            <pc:sldMk cId="3659453770" sldId="511"/>
            <ac:picMk id="7" creationId="{DE5C5610-1468-4859-9F4A-341CDAEE5D6B}"/>
          </ac:picMkLst>
        </pc:picChg>
        <pc:picChg chg="mod">
          <ac:chgData name="SONIA LILY RODRIGUEZ FERNANDEZ" userId="6559ffc6-a89c-488f-ba81-9cac7e265598" providerId="ADAL" clId="{E70EC766-307D-4435-A3AE-CD99C2EDD491}" dt="2022-11-09T18:41:05.738" v="718" actId="1076"/>
          <ac:picMkLst>
            <pc:docMk/>
            <pc:sldMk cId="3659453770" sldId="511"/>
            <ac:picMk id="8" creationId="{BB4FB433-9FAF-4293-96B5-672D85B8B500}"/>
          </ac:picMkLst>
        </pc:picChg>
        <pc:picChg chg="mod">
          <ac:chgData name="SONIA LILY RODRIGUEZ FERNANDEZ" userId="6559ffc6-a89c-488f-ba81-9cac7e265598" providerId="ADAL" clId="{E70EC766-307D-4435-A3AE-CD99C2EDD491}" dt="2022-11-09T18:41:05.738" v="718" actId="1076"/>
          <ac:picMkLst>
            <pc:docMk/>
            <pc:sldMk cId="3659453770" sldId="511"/>
            <ac:picMk id="9" creationId="{604D766B-3C1B-474C-8AE1-114E8FABD4B9}"/>
          </ac:picMkLst>
        </pc:picChg>
      </pc:sldChg>
      <pc:sldChg chg="modSp del mod">
        <pc:chgData name="SONIA LILY RODRIGUEZ FERNANDEZ" userId="6559ffc6-a89c-488f-ba81-9cac7e265598" providerId="ADAL" clId="{E70EC766-307D-4435-A3AE-CD99C2EDD491}" dt="2022-11-09T17:52:24.898" v="219" actId="47"/>
        <pc:sldMkLst>
          <pc:docMk/>
          <pc:sldMk cId="1985164197" sldId="886"/>
        </pc:sldMkLst>
        <pc:graphicFrameChg chg="modGraphic">
          <ac:chgData name="SONIA LILY RODRIGUEZ FERNANDEZ" userId="6559ffc6-a89c-488f-ba81-9cac7e265598" providerId="ADAL" clId="{E70EC766-307D-4435-A3AE-CD99C2EDD491}" dt="2022-11-09T17:30:44.186" v="7" actId="20577"/>
          <ac:graphicFrameMkLst>
            <pc:docMk/>
            <pc:sldMk cId="1985164197" sldId="886"/>
            <ac:graphicFrameMk id="17" creationId="{00000000-0000-0000-0000-000000000000}"/>
          </ac:graphicFrameMkLst>
        </pc:graphicFrameChg>
        <pc:graphicFrameChg chg="mod modGraphic">
          <ac:chgData name="SONIA LILY RODRIGUEZ FERNANDEZ" userId="6559ffc6-a89c-488f-ba81-9cac7e265598" providerId="ADAL" clId="{E70EC766-307D-4435-A3AE-CD99C2EDD491}" dt="2022-11-09T17:30:55.863" v="9" actId="1076"/>
          <ac:graphicFrameMkLst>
            <pc:docMk/>
            <pc:sldMk cId="1985164197" sldId="886"/>
            <ac:graphicFrameMk id="24" creationId="{00000000-0000-0000-0000-000000000000}"/>
          </ac:graphicFrameMkLst>
        </pc:graphicFrameChg>
      </pc:sldChg>
      <pc:sldChg chg="modSp del mod">
        <pc:chgData name="SONIA LILY RODRIGUEZ FERNANDEZ" userId="6559ffc6-a89c-488f-ba81-9cac7e265598" providerId="ADAL" clId="{E70EC766-307D-4435-A3AE-CD99C2EDD491}" dt="2022-11-09T17:52:36.985" v="220" actId="47"/>
        <pc:sldMkLst>
          <pc:docMk/>
          <pc:sldMk cId="3217625234" sldId="889"/>
        </pc:sldMkLst>
        <pc:graphicFrameChg chg="mod modGraphic">
          <ac:chgData name="SONIA LILY RODRIGUEZ FERNANDEZ" userId="6559ffc6-a89c-488f-ba81-9cac7e265598" providerId="ADAL" clId="{E70EC766-307D-4435-A3AE-CD99C2EDD491}" dt="2022-11-09T17:31:03.585" v="11" actId="1076"/>
          <ac:graphicFrameMkLst>
            <pc:docMk/>
            <pc:sldMk cId="3217625234" sldId="889"/>
            <ac:graphicFrameMk id="12" creationId="{00000000-0000-0000-0000-000000000000}"/>
          </ac:graphicFrameMkLst>
        </pc:graphicFrameChg>
        <pc:graphicFrameChg chg="modGraphic">
          <ac:chgData name="SONIA LILY RODRIGUEZ FERNANDEZ" userId="6559ffc6-a89c-488f-ba81-9cac7e265598" providerId="ADAL" clId="{E70EC766-307D-4435-A3AE-CD99C2EDD491}" dt="2022-11-09T17:31:17.063" v="21" actId="6549"/>
          <ac:graphicFrameMkLst>
            <pc:docMk/>
            <pc:sldMk cId="3217625234" sldId="889"/>
            <ac:graphicFrameMk id="13" creationId="{00000000-0000-0000-0000-000000000000}"/>
          </ac:graphicFrameMkLst>
        </pc:graphicFrameChg>
      </pc:sldChg>
      <pc:sldChg chg="modSp del mod">
        <pc:chgData name="SONIA LILY RODRIGUEZ FERNANDEZ" userId="6559ffc6-a89c-488f-ba81-9cac7e265598" providerId="ADAL" clId="{E70EC766-307D-4435-A3AE-CD99C2EDD491}" dt="2022-11-09T17:52:38.916" v="221" actId="47"/>
        <pc:sldMkLst>
          <pc:docMk/>
          <pc:sldMk cId="2592884007" sldId="890"/>
        </pc:sldMkLst>
        <pc:graphicFrameChg chg="modGraphic">
          <ac:chgData name="SONIA LILY RODRIGUEZ FERNANDEZ" userId="6559ffc6-a89c-488f-ba81-9cac7e265598" providerId="ADAL" clId="{E70EC766-307D-4435-A3AE-CD99C2EDD491}" dt="2022-11-09T17:31:32.338" v="29" actId="6549"/>
          <ac:graphicFrameMkLst>
            <pc:docMk/>
            <pc:sldMk cId="2592884007" sldId="890"/>
            <ac:graphicFrameMk id="26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C6489-D4B2-6549-9387-DABCFCC7D50E}" type="datetimeFigureOut">
              <a:rPr lang="es-ES_tradnl" smtClean="0"/>
              <a:t>09/11/2022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5" y="4445000"/>
            <a:ext cx="5607050" cy="36369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/>
              <a:t>Haga clic para modificar los estilos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8" y="8772525"/>
            <a:ext cx="3038475" cy="4635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FDC3E2-D690-9448-B3AF-CD29420399C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87766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FDC3E2-D690-9448-B3AF-CD29420399C2}" type="slidenum">
              <a:rPr lang="es-ES_tradnl" smtClean="0"/>
              <a:t>5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39690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FDC3E2-D690-9448-B3AF-CD29420399C2}" type="slidenum">
              <a:rPr lang="es-ES_tradnl" smtClean="0"/>
              <a:t>14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72975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594A0-B43C-43FA-AA79-95F58CBCC583}" type="slidenum">
              <a:rPr lang="es-PE" smtClean="0"/>
              <a:t>‹Nº›</a:t>
            </a:fld>
            <a:endParaRPr lang="es-PE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66" y="0"/>
            <a:ext cx="6187234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86" y="3816176"/>
            <a:ext cx="2606682" cy="48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78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12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423" y="166597"/>
            <a:ext cx="1612793" cy="298624"/>
          </a:xfrm>
          <a:prstGeom prst="rect">
            <a:avLst/>
          </a:prstGeom>
        </p:spPr>
      </p:pic>
      <p:sp>
        <p:nvSpPr>
          <p:cNvPr id="10" name="Rectángulo 9"/>
          <p:cNvSpPr/>
          <p:nvPr userDrawn="1"/>
        </p:nvSpPr>
        <p:spPr>
          <a:xfrm>
            <a:off x="336884" y="625642"/>
            <a:ext cx="11558337" cy="5871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8375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DE4FAB21-FA33-7048-B5E7-FA4741373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E3F8A-1EE3-C34E-9DC3-EC85627BEFED}" type="datetimeFigureOut">
              <a:rPr lang="es-PE"/>
              <a:pPr>
                <a:defRPr/>
              </a:pPr>
              <a:t>9/11/2022</a:t>
            </a:fld>
            <a:endParaRPr lang="es-PE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EBC81D75-8E1E-4F40-ABE9-6FF3480D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3A68B82-C826-1540-9740-DD044F8D7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69E47-0040-0A4D-B84F-608DB5277C83}" type="slidenum">
              <a:rPr lang="es-PE" altLang="en-US"/>
              <a:pPr/>
              <a:t>‹Nº›</a:t>
            </a:fld>
            <a:endParaRPr lang="es-PE" altLang="en-US"/>
          </a:p>
        </p:txBody>
      </p:sp>
    </p:spTree>
    <p:extLst>
      <p:ext uri="{BB962C8B-B14F-4D97-AF65-F5344CB8AC3E}">
        <p14:creationId xmlns:p14="http://schemas.microsoft.com/office/powerpoint/2010/main" val="3235621567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 userDrawn="1"/>
        </p:nvSpPr>
        <p:spPr>
          <a:xfrm>
            <a:off x="368968" y="762000"/>
            <a:ext cx="11365832" cy="57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66" y="0"/>
            <a:ext cx="61872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2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srodriguez@minedu.gob.p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61723" y="1529549"/>
            <a:ext cx="78327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dirty="0">
                <a:solidFill>
                  <a:srgbClr val="FF0000"/>
                </a:solidFill>
              </a:rPr>
              <a:t>Dirección de Servicios Educativos en el Ámbito Rural - DISER</a:t>
            </a:r>
          </a:p>
          <a:p>
            <a:r>
              <a:rPr lang="es-PE" sz="4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Dotación 2023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7122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620839" y="689988"/>
            <a:ext cx="113740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TRABAJO PARA FORTALECER HABILIDADES SOCIOEMOCIONALES</a:t>
            </a:r>
            <a:endParaRPr lang="es-PE" sz="2800" b="1" dirty="0">
              <a:solidFill>
                <a:schemeClr val="accent1">
                  <a:lumMod val="50000"/>
                </a:schemeClr>
              </a:solidFill>
              <a:latin typeface="Stag Medium" panose="02000603060000020004" pitchFamily="50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xmlns="" id="{5F520DEB-F94D-0AB8-6E7B-C5DCF02E05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770" y="1910477"/>
            <a:ext cx="3572757" cy="30370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991DD0F4-E60E-B5B5-F4D5-C4E35D9DDC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265" y="3318891"/>
            <a:ext cx="3586534" cy="305850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646DA94-D750-92E6-AFFC-8FC4B3C98D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20" y="2162992"/>
            <a:ext cx="3596275" cy="304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350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/>
          <p:nvPr/>
        </p:nvSpPr>
        <p:spPr>
          <a:xfrm>
            <a:off x="620839" y="689988"/>
            <a:ext cx="113740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TRABAJO PARA FORTALECER HABILIDADES SOCIOEMOCIONALES</a:t>
            </a:r>
          </a:p>
          <a:p>
            <a:pPr algn="ctr"/>
            <a:r>
              <a:rPr lang="es-ES" sz="2800" b="1" dirty="0">
                <a:solidFill>
                  <a:srgbClr val="C00000"/>
                </a:solidFill>
                <a:latin typeface="Stag Medium" panose="02000603060000020004" pitchFamily="50" charset="0"/>
              </a:rPr>
              <a:t>(EN SISTEMA BRAILLE)</a:t>
            </a:r>
            <a:endParaRPr lang="es-PE" sz="2800" b="1" dirty="0">
              <a:solidFill>
                <a:srgbClr val="C00000"/>
              </a:solidFill>
              <a:latin typeface="Stag Medium" panose="02000603060000020004" pitchFamily="50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646DA94-D750-92E6-AFFC-8FC4B3C98D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635" y="2221878"/>
            <a:ext cx="4510277" cy="3816783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8EEAB94A-209E-B830-F354-3AC237E453BC}"/>
              </a:ext>
            </a:extLst>
          </p:cNvPr>
          <p:cNvSpPr txBox="1"/>
          <p:nvPr/>
        </p:nvSpPr>
        <p:spPr>
          <a:xfrm>
            <a:off x="6198907" y="3232589"/>
            <a:ext cx="365526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solidFill>
                  <a:schemeClr val="bg1">
                    <a:lumMod val="50000"/>
                  </a:schemeClr>
                </a:solidFill>
                <a:latin typeface="Stag Medium" panose="02000603060000020004" pitchFamily="50" charset="0"/>
              </a:rPr>
              <a:t>Nota: </a:t>
            </a:r>
            <a:r>
              <a:rPr lang="es-ES" sz="1400" dirty="0">
                <a:solidFill>
                  <a:schemeClr val="bg1">
                    <a:lumMod val="50000"/>
                  </a:schemeClr>
                </a:solidFill>
                <a:latin typeface="Stag Medium" panose="02000603060000020004" pitchFamily="50" charset="0"/>
              </a:rPr>
              <a:t>Elaborado por DEBE, para estudiantes con </a:t>
            </a:r>
            <a:r>
              <a:rPr lang="es-ES" sz="1400" b="1" dirty="0">
                <a:solidFill>
                  <a:srgbClr val="0070C0"/>
                </a:solidFill>
                <a:latin typeface="Stag Medium" panose="02000603060000020004" pitchFamily="50" charset="0"/>
              </a:rPr>
              <a:t>Discapacidad visual - Ceguera total y/o  Sordoceguera, </a:t>
            </a:r>
            <a:r>
              <a:rPr lang="es-ES" sz="1400" dirty="0">
                <a:solidFill>
                  <a:schemeClr val="bg1">
                    <a:lumMod val="50000"/>
                  </a:schemeClr>
                </a:solidFill>
                <a:latin typeface="Stag Medium" panose="02000603060000020004" pitchFamily="50" charset="0"/>
              </a:rPr>
              <a:t>de las Regiones/Ugel: Huancavelica (Ugel Castrovirreyna), Ica (Ugel Palpa y Pisco), la Libertad (Ugel Julcán) y Lima Provincias (Ugel 10 Huaral). </a:t>
            </a:r>
          </a:p>
          <a:p>
            <a:r>
              <a:rPr lang="es-ES" sz="1400" dirty="0">
                <a:solidFill>
                  <a:schemeClr val="bg1">
                    <a:lumMod val="50000"/>
                  </a:schemeClr>
                </a:solidFill>
                <a:latin typeface="Stag Medium" panose="02000603060000020004" pitchFamily="50" charset="0"/>
              </a:rPr>
              <a:t>Fuente: Censo Educativo 2021.</a:t>
            </a:r>
            <a:endParaRPr lang="es-PE" sz="1100" dirty="0">
              <a:solidFill>
                <a:schemeClr val="bg1">
                  <a:lumMod val="50000"/>
                </a:schemeClr>
              </a:solidFill>
              <a:latin typeface="Stag Medium" panose="0200060306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712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666954"/>
              </p:ext>
            </p:extLst>
          </p:nvPr>
        </p:nvGraphicFramePr>
        <p:xfrm>
          <a:off x="420858" y="1704447"/>
          <a:ext cx="9041703" cy="1432560"/>
        </p:xfrm>
        <a:graphic>
          <a:graphicData uri="http://schemas.openxmlformats.org/drawingml/2006/table">
            <a:tbl>
              <a:tblPr/>
              <a:tblGrid>
                <a:gridCol w="904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4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Modelos de servicio educativo (MSE) Secundaria</a:t>
                      </a:r>
                      <a:endParaRPr lang="es-PE" sz="44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E1231EC3-4657-40A8-BCD2-E7F70C77803C}"/>
              </a:ext>
            </a:extLst>
          </p:cNvPr>
          <p:cNvSpPr txBox="1"/>
          <p:nvPr/>
        </p:nvSpPr>
        <p:spPr>
          <a:xfrm>
            <a:off x="708881" y="5269353"/>
            <a:ext cx="4329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b="1" dirty="0"/>
              <a:t>3 Modelos de Servicio Educativo</a:t>
            </a:r>
          </a:p>
          <a:p>
            <a:r>
              <a:rPr lang="es-PE" dirty="0"/>
              <a:t>SA: Secundaria en Alternancia</a:t>
            </a:r>
          </a:p>
          <a:p>
            <a:r>
              <a:rPr lang="es-PE" dirty="0"/>
              <a:t>SRE: Secundaria con Residencia Estudiantil</a:t>
            </a:r>
          </a:p>
          <a:p>
            <a:r>
              <a:rPr lang="es-PE" dirty="0"/>
              <a:t>ST: Secundaria Tutorial</a:t>
            </a:r>
          </a:p>
        </p:txBody>
      </p:sp>
    </p:spTree>
    <p:extLst>
      <p:ext uri="{BB962C8B-B14F-4D97-AF65-F5344CB8AC3E}">
        <p14:creationId xmlns:p14="http://schemas.microsoft.com/office/powerpoint/2010/main" val="2123731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xmlns="" id="{5533FBF1-10EF-4AE9-BD79-1648B6D9881C}"/>
              </a:ext>
            </a:extLst>
          </p:cNvPr>
          <p:cNvSpPr txBox="1"/>
          <p:nvPr/>
        </p:nvSpPr>
        <p:spPr>
          <a:xfrm>
            <a:off x="865946" y="1170710"/>
            <a:ext cx="1117365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ES"/>
            </a:defPPr>
            <a:lvl1pPr marL="499114" lvl="0" indent="-285750">
              <a:buFont typeface="Arial"/>
              <a:buChar char="•"/>
              <a:defRPr sz="1300" spc="-3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indent="0" algn="just" defTabSz="457200">
              <a:buNone/>
              <a:defRPr/>
            </a:pPr>
            <a:r>
              <a:rPr lang="es-MX" sz="1800" b="1" dirty="0">
                <a:solidFill>
                  <a:srgbClr val="800000"/>
                </a:solidFill>
              </a:rPr>
              <a:t>Implementación de 3 modelos de servicio educativo de secundaria rural en 200 IIEE </a:t>
            </a:r>
            <a:r>
              <a:rPr lang="es-MX" sz="1800" u="sng" dirty="0">
                <a:solidFill>
                  <a:prstClr val="black"/>
                </a:solidFill>
              </a:rPr>
              <a:t>(</a:t>
            </a:r>
            <a:r>
              <a:rPr lang="es-MX" sz="1800" i="1" u="sng" dirty="0">
                <a:solidFill>
                  <a:prstClr val="black"/>
                </a:solidFill>
              </a:rPr>
              <a:t>Secundaria en Alternancia, Secundaria con Residencia Estudiantil y Secundaria Tutorial</a:t>
            </a:r>
            <a:r>
              <a:rPr lang="es-MX" sz="1800" u="sng" dirty="0">
                <a:solidFill>
                  <a:prstClr val="black"/>
                </a:solidFill>
              </a:rPr>
              <a:t>), </a:t>
            </a:r>
            <a:r>
              <a:rPr lang="es-MX" sz="1800" dirty="0">
                <a:solidFill>
                  <a:prstClr val="black"/>
                </a:solidFill>
              </a:rPr>
              <a:t>en coordinación con DRE/UGEL, atendiendo a un total de </a:t>
            </a:r>
            <a:r>
              <a:rPr lang="es-MX" sz="1800" b="1" dirty="0">
                <a:solidFill>
                  <a:srgbClr val="800000"/>
                </a:solidFill>
              </a:rPr>
              <a:t>27,096 estudiantes</a:t>
            </a:r>
            <a:r>
              <a:rPr lang="es-MX" sz="1800" dirty="0">
                <a:solidFill>
                  <a:prstClr val="black"/>
                </a:solidFill>
              </a:rPr>
              <a:t>. </a:t>
            </a:r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865946" y="423961"/>
            <a:ext cx="7259783" cy="522127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s-PE" sz="32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Modelos de Servicio Educativo Rural</a:t>
            </a:r>
            <a:endParaRPr lang="es-ES" sz="32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DE5C5610-1468-4859-9F4A-341CDAEE5D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" t="4348" r="64047" b="86647"/>
          <a:stretch/>
        </p:blipFill>
        <p:spPr>
          <a:xfrm>
            <a:off x="699688" y="2281014"/>
            <a:ext cx="2175272" cy="80635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BB4FB433-9FAF-4293-96B5-672D85B8B5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2" t="2644" r="67426" b="86105"/>
          <a:stretch/>
        </p:blipFill>
        <p:spPr>
          <a:xfrm>
            <a:off x="727398" y="3556312"/>
            <a:ext cx="2175271" cy="1077217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604D766B-3C1B-474C-8AE1-114E8FABD4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" t="3474" r="59454" b="81745"/>
          <a:stretch/>
        </p:blipFill>
        <p:spPr>
          <a:xfrm>
            <a:off x="685834" y="4960229"/>
            <a:ext cx="2001945" cy="112300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FD560EBF-A8EC-4909-AFA6-3C8BFE2F45E4}"/>
              </a:ext>
            </a:extLst>
          </p:cNvPr>
          <p:cNvSpPr txBox="1"/>
          <p:nvPr/>
        </p:nvSpPr>
        <p:spPr>
          <a:xfrm>
            <a:off x="3478018" y="2256370"/>
            <a:ext cx="6327488" cy="1169551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s-ES"/>
            </a:defPPr>
            <a:lvl1pPr marL="499114" lvl="0" indent="-285750">
              <a:buFont typeface="Arial"/>
              <a:buChar char="•"/>
              <a:defRPr sz="1300" spc="-3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400" dirty="0">
                <a:solidFill>
                  <a:prstClr val="black"/>
                </a:solidFill>
                <a:latin typeface="+mn-lt"/>
              </a:rPr>
              <a:t>Servicio educativo que alterna dos espacios formativos, en la IIEE CRFA y en el espacio socioeconómico y familiar, por un periodo de dos semanas, en el que se incorpora el servicio de residentado temporal. La propuesta pedagógica se centra en las dinámicas y actividades productivas familiares, poniendo énfasis en la investigación y el emprendimiento.</a:t>
            </a:r>
            <a:endParaRPr lang="es-PE" sz="1400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F7FE95E2-E9F4-4593-A1CB-147CD67655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2655" y="232258"/>
            <a:ext cx="2401604" cy="522126"/>
          </a:xfrm>
          <a:prstGeom prst="rect">
            <a:avLst/>
          </a:prstGeom>
        </p:spPr>
      </p:pic>
      <p:sp>
        <p:nvSpPr>
          <p:cNvPr id="2" name="Flecha: a la derecha 1">
            <a:extLst>
              <a:ext uri="{FF2B5EF4-FFF2-40B4-BE49-F238E27FC236}">
                <a16:creationId xmlns:a16="http://schemas.microsoft.com/office/drawing/2014/main" xmlns="" id="{EAA82ACA-5EC2-4547-971C-DE752CB846C0}"/>
              </a:ext>
            </a:extLst>
          </p:cNvPr>
          <p:cNvSpPr/>
          <p:nvPr/>
        </p:nvSpPr>
        <p:spPr>
          <a:xfrm>
            <a:off x="2909446" y="2496623"/>
            <a:ext cx="484909" cy="415636"/>
          </a:xfrm>
          <a:prstGeom prst="rightArrow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3" name="Flecha: a la derecha 12">
            <a:extLst>
              <a:ext uri="{FF2B5EF4-FFF2-40B4-BE49-F238E27FC236}">
                <a16:creationId xmlns:a16="http://schemas.microsoft.com/office/drawing/2014/main" xmlns="" id="{EA26D16B-2BE5-4BE5-A4ED-1E73CFB78E65}"/>
              </a:ext>
            </a:extLst>
          </p:cNvPr>
          <p:cNvSpPr/>
          <p:nvPr/>
        </p:nvSpPr>
        <p:spPr>
          <a:xfrm>
            <a:off x="2909446" y="3960154"/>
            <a:ext cx="484909" cy="415636"/>
          </a:xfrm>
          <a:prstGeom prst="rightArrow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Flecha: a la derecha 13">
            <a:extLst>
              <a:ext uri="{FF2B5EF4-FFF2-40B4-BE49-F238E27FC236}">
                <a16:creationId xmlns:a16="http://schemas.microsoft.com/office/drawing/2014/main" xmlns="" id="{FADB701E-477E-4212-A2CB-32C65B60D2E9}"/>
              </a:ext>
            </a:extLst>
          </p:cNvPr>
          <p:cNvSpPr/>
          <p:nvPr/>
        </p:nvSpPr>
        <p:spPr>
          <a:xfrm>
            <a:off x="2909446" y="5423685"/>
            <a:ext cx="484909" cy="415636"/>
          </a:xfrm>
          <a:prstGeom prst="right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9733D0D4-EFA6-43E6-B0B2-2DFBB0571024}"/>
              </a:ext>
            </a:extLst>
          </p:cNvPr>
          <p:cNvSpPr txBox="1"/>
          <p:nvPr/>
        </p:nvSpPr>
        <p:spPr>
          <a:xfrm>
            <a:off x="3478019" y="3556312"/>
            <a:ext cx="6327487" cy="954107"/>
          </a:xfrm>
          <a:prstGeom prst="rect">
            <a:avLst/>
          </a:prstGeom>
          <a:noFill/>
          <a:ln w="19050">
            <a:solidFill>
              <a:srgbClr val="00B050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s-ES"/>
            </a:defPPr>
            <a:lvl1pPr marL="499114" lvl="0" indent="-285750">
              <a:buFont typeface="Arial"/>
              <a:buChar char="•"/>
              <a:defRPr sz="1300" spc="-3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400" dirty="0">
                <a:solidFill>
                  <a:prstClr val="black"/>
                </a:solidFill>
                <a:latin typeface="+mn-lt"/>
              </a:rPr>
              <a:t>Servicio educativo en el que se incorpora el servicio de residentado para estudiantes que provienen de comunidades alejadas y dispersas. La propuesta pedagógica se caracteriza por la adecuación de ciclos, el refuerzo/nivelación y la atención integral a estudiantes, promoviendo su bienestar.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3593E8FC-29AA-482E-881C-448C6C31D565}"/>
              </a:ext>
            </a:extLst>
          </p:cNvPr>
          <p:cNvSpPr txBox="1"/>
          <p:nvPr/>
        </p:nvSpPr>
        <p:spPr>
          <a:xfrm>
            <a:off x="3478018" y="4833601"/>
            <a:ext cx="6327487" cy="1600438"/>
          </a:xfrm>
          <a:prstGeom prst="rect">
            <a:avLst/>
          </a:prstGeom>
          <a:noFill/>
          <a:ln w="19050">
            <a:solidFill>
              <a:srgbClr val="7030A0"/>
            </a:solidFill>
            <a:prstDash val="dash"/>
          </a:ln>
        </p:spPr>
        <p:txBody>
          <a:bodyPr wrap="square">
            <a:spAutoFit/>
          </a:bodyPr>
          <a:lstStyle>
            <a:defPPr>
              <a:defRPr lang="es-ES"/>
            </a:defPPr>
            <a:lvl1pPr marL="499114" lvl="0" indent="-285750">
              <a:buFont typeface="Arial"/>
              <a:buChar char="•"/>
              <a:defRPr sz="1300" spc="-3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400" dirty="0">
                <a:solidFill>
                  <a:prstClr val="black"/>
                </a:solidFill>
                <a:latin typeface="+mn-lt"/>
              </a:rPr>
              <a:t>Servicio educativo de jornada flexible que se implementa en comunidades con poca población estudiantil (dispersa), adecuando espacios para el desarrollo de servicio en horarios que se adecúan a la dinámica comunal. La propuesta pedagógica se caracteriza por la integración de áreas y el trabajo pedagógico con soporte de fichas de autoaprendizaje </a:t>
            </a:r>
            <a:r>
              <a:rPr lang="es-ES" sz="1400" dirty="0">
                <a:solidFill>
                  <a:prstClr val="black"/>
                </a:solidFill>
                <a:latin typeface="+mn-lt"/>
              </a:rPr>
              <a:t>y el acompañamiento socioafectivo y cognitivo en ambos espacios de aprendizaje (fase presencial y domicilio del estudiante fase a distancia ) a cargo de los docentes.</a:t>
            </a:r>
            <a:endParaRPr lang="es-PE" sz="14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1" name="Rectángulo: esquinas redondeadas 13">
            <a:extLst>
              <a:ext uri="{FF2B5EF4-FFF2-40B4-BE49-F238E27FC236}">
                <a16:creationId xmlns:a16="http://schemas.microsoft.com/office/drawing/2014/main" xmlns="" id="{ECAB5B84-DE93-493B-AC89-202E101AAD53}"/>
              </a:ext>
            </a:extLst>
          </p:cNvPr>
          <p:cNvSpPr/>
          <p:nvPr/>
        </p:nvSpPr>
        <p:spPr>
          <a:xfrm>
            <a:off x="10072254" y="3494355"/>
            <a:ext cx="2114248" cy="983485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400" dirty="0"/>
              <a:t>- N° SRE: 78 IIEE</a:t>
            </a:r>
          </a:p>
          <a:p>
            <a:r>
              <a:rPr lang="es-PE" sz="1400" dirty="0"/>
              <a:t>- N° Docentes: 1,100</a:t>
            </a:r>
          </a:p>
          <a:p>
            <a:r>
              <a:rPr lang="es-PE" sz="1400" dirty="0"/>
              <a:t>- N° Estudiantes: 18,249</a:t>
            </a:r>
          </a:p>
          <a:p>
            <a:endParaRPr lang="es-PE" sz="800" b="1" dirty="0"/>
          </a:p>
          <a:p>
            <a:r>
              <a:rPr lang="es-PE" sz="800" b="1" dirty="0"/>
              <a:t>Fuente: </a:t>
            </a:r>
            <a:r>
              <a:rPr lang="es-PE" sz="800" dirty="0"/>
              <a:t>Censo educativo 2022.</a:t>
            </a:r>
            <a:endParaRPr lang="es-PE" sz="1400" dirty="0"/>
          </a:p>
        </p:txBody>
      </p:sp>
      <p:sp>
        <p:nvSpPr>
          <p:cNvPr id="22" name="Rectángulo: esquinas redondeadas 1">
            <a:extLst>
              <a:ext uri="{FF2B5EF4-FFF2-40B4-BE49-F238E27FC236}">
                <a16:creationId xmlns:a16="http://schemas.microsoft.com/office/drawing/2014/main" xmlns="" id="{596D771B-0D63-4501-B7E6-01B378EA43F8}"/>
              </a:ext>
            </a:extLst>
          </p:cNvPr>
          <p:cNvSpPr/>
          <p:nvPr/>
        </p:nvSpPr>
        <p:spPr>
          <a:xfrm>
            <a:off x="10072254" y="2094040"/>
            <a:ext cx="2119745" cy="10820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400" dirty="0"/>
              <a:t>- N° SA: 84 IIEE </a:t>
            </a:r>
          </a:p>
          <a:p>
            <a:r>
              <a:rPr lang="es-PE" sz="1400" dirty="0"/>
              <a:t>- N° Docentes: 829</a:t>
            </a:r>
          </a:p>
          <a:p>
            <a:r>
              <a:rPr lang="es-PE" sz="1400" dirty="0"/>
              <a:t>- N° Estudiantes: 7,720</a:t>
            </a:r>
          </a:p>
          <a:p>
            <a:endParaRPr lang="es-PE" sz="800" b="1" dirty="0"/>
          </a:p>
          <a:p>
            <a:r>
              <a:rPr lang="es-PE" sz="800" b="1" dirty="0"/>
              <a:t>Fuente: </a:t>
            </a:r>
            <a:r>
              <a:rPr lang="es-PE" sz="800" dirty="0"/>
              <a:t>Censo educativo 2022.</a:t>
            </a:r>
          </a:p>
        </p:txBody>
      </p:sp>
      <p:sp>
        <p:nvSpPr>
          <p:cNvPr id="23" name="Rectángulo: esquinas redondeadas 14">
            <a:extLst>
              <a:ext uri="{FF2B5EF4-FFF2-40B4-BE49-F238E27FC236}">
                <a16:creationId xmlns:a16="http://schemas.microsoft.com/office/drawing/2014/main" xmlns="" id="{543E5C99-B180-4B5B-8B56-14339CE42D02}"/>
              </a:ext>
            </a:extLst>
          </p:cNvPr>
          <p:cNvSpPr/>
          <p:nvPr/>
        </p:nvSpPr>
        <p:spPr>
          <a:xfrm>
            <a:off x="10072253" y="5072316"/>
            <a:ext cx="2114249" cy="1123009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400" dirty="0"/>
              <a:t>- N° ST: 38 IIEE</a:t>
            </a:r>
          </a:p>
          <a:p>
            <a:r>
              <a:rPr lang="es-PE" sz="1400" dirty="0"/>
              <a:t>- N° Docentes: 169</a:t>
            </a:r>
          </a:p>
          <a:p>
            <a:r>
              <a:rPr lang="es-PE" sz="1400" dirty="0"/>
              <a:t>- N° Estudiantes: 1,127</a:t>
            </a:r>
          </a:p>
          <a:p>
            <a:endParaRPr lang="es-PE" sz="800" b="1" dirty="0"/>
          </a:p>
          <a:p>
            <a:r>
              <a:rPr lang="es-PE" sz="800" b="1" dirty="0"/>
              <a:t>Fuente: </a:t>
            </a:r>
            <a:r>
              <a:rPr lang="es-PE" sz="800" dirty="0"/>
              <a:t>Censo educativo 2022.</a:t>
            </a:r>
            <a:endParaRPr lang="es-PE" sz="1400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DCFD94D0-9ABE-DCFD-3732-916DF133D5BC}"/>
              </a:ext>
            </a:extLst>
          </p:cNvPr>
          <p:cNvSpPr txBox="1"/>
          <p:nvPr/>
        </p:nvSpPr>
        <p:spPr>
          <a:xfrm>
            <a:off x="10030492" y="6466454"/>
            <a:ext cx="2203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Los 3 modelos representa el </a:t>
            </a:r>
            <a:r>
              <a:rPr lang="es-ES" sz="12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3% </a:t>
            </a:r>
          </a:p>
          <a:p>
            <a:r>
              <a:rPr lang="es-ES" sz="12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del total nacional rural.</a:t>
            </a:r>
            <a:endParaRPr lang="es-PE" sz="12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5" name="Cerrar llave 4">
            <a:extLst>
              <a:ext uri="{FF2B5EF4-FFF2-40B4-BE49-F238E27FC236}">
                <a16:creationId xmlns:a16="http://schemas.microsoft.com/office/drawing/2014/main" xmlns="" id="{3430D233-AE04-8AC2-5346-F6C9672733B2}"/>
              </a:ext>
            </a:extLst>
          </p:cNvPr>
          <p:cNvSpPr/>
          <p:nvPr/>
        </p:nvSpPr>
        <p:spPr>
          <a:xfrm rot="5400000">
            <a:off x="11057551" y="5409330"/>
            <a:ext cx="238169" cy="2114248"/>
          </a:xfrm>
          <a:prstGeom prst="rightBrace">
            <a:avLst/>
          </a:prstGeom>
          <a:ln w="190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5945377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3502357" y="1075595"/>
            <a:ext cx="1908166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300" b="1" dirty="0">
                <a:solidFill>
                  <a:srgbClr val="C00000"/>
                </a:solidFill>
                <a:latin typeface="Calibri"/>
              </a:rPr>
              <a:t>84</a:t>
            </a:r>
            <a:r>
              <a:rPr lang="en-US" sz="2300" b="1" i="0" u="none" strike="noStrike" dirty="0">
                <a:solidFill>
                  <a:srgbClr val="C00000"/>
                </a:solidFill>
                <a:latin typeface="Calibri"/>
              </a:rPr>
              <a:t> II. EE.</a:t>
            </a:r>
            <a:endParaRPr lang="es-PE" sz="2300" b="1" dirty="0">
              <a:solidFill>
                <a:srgbClr val="C00000"/>
              </a:solidFill>
            </a:endParaRPr>
          </a:p>
        </p:txBody>
      </p:sp>
      <p:cxnSp>
        <p:nvCxnSpPr>
          <p:cNvPr id="25" name="Conector recto 24"/>
          <p:cNvCxnSpPr/>
          <p:nvPr/>
        </p:nvCxnSpPr>
        <p:spPr>
          <a:xfrm>
            <a:off x="2269754" y="1306428"/>
            <a:ext cx="1553957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19" name="Grupo 36"/>
          <p:cNvGrpSpPr/>
          <p:nvPr/>
        </p:nvGrpSpPr>
        <p:grpSpPr>
          <a:xfrm>
            <a:off x="922550" y="1009276"/>
            <a:ext cx="2715893" cy="685059"/>
            <a:chOff x="3019759" y="4306809"/>
            <a:chExt cx="2715893" cy="685059"/>
          </a:xfrm>
        </p:grpSpPr>
        <p:sp>
          <p:nvSpPr>
            <p:cNvPr id="20" name="Elipse 19"/>
            <p:cNvSpPr/>
            <p:nvPr/>
          </p:nvSpPr>
          <p:spPr>
            <a:xfrm>
              <a:off x="4896135" y="4352314"/>
              <a:ext cx="723768" cy="50578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PE" kern="1200"/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4788732" y="4458986"/>
              <a:ext cx="946920" cy="3440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PE" sz="1600" b="1" kern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2023</a:t>
              </a:r>
              <a:endParaRPr lang="es-PE" sz="110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3019759" y="4306809"/>
              <a:ext cx="1669280" cy="68505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PE" b="1" kern="1200" dirty="0">
                  <a:solidFill>
                    <a:srgbClr val="C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METAS DE LA INTERVENCIÓN</a:t>
              </a:r>
              <a:endParaRPr lang="es-PE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935D847B-A160-42F3-97AD-A2B71130F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820030"/>
              </p:ext>
            </p:extLst>
          </p:nvPr>
        </p:nvGraphicFramePr>
        <p:xfrm>
          <a:off x="922550" y="0"/>
          <a:ext cx="4017037" cy="944880"/>
        </p:xfrm>
        <a:graphic>
          <a:graphicData uri="http://schemas.openxmlformats.org/drawingml/2006/table">
            <a:tbl>
              <a:tblPr/>
              <a:tblGrid>
                <a:gridCol w="40170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85060">
                <a:tc>
                  <a:txBody>
                    <a:bodyPr/>
                    <a:lstStyle/>
                    <a:p>
                      <a:r>
                        <a:rPr lang="es-PE" sz="3200" b="1" dirty="0">
                          <a:solidFill>
                            <a:srgbClr val="00B0F0"/>
                          </a:solidFill>
                        </a:rPr>
                        <a:t>Metas de intervención</a:t>
                      </a:r>
                    </a:p>
                    <a:p>
                      <a:pPr algn="ctr"/>
                      <a:r>
                        <a:rPr lang="es-PE" sz="2400" b="1" dirty="0">
                          <a:solidFill>
                            <a:srgbClr val="00B0F0"/>
                          </a:solidFill>
                        </a:rPr>
                        <a:t>“Secundaria en Alternancia”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DF6FCF3A-7F08-DB4B-A7D9-46D46DEC95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91" y="295275"/>
            <a:ext cx="5667983" cy="6858000"/>
          </a:xfrm>
          <a:prstGeom prst="rect">
            <a:avLst/>
          </a:prstGeom>
        </p:spPr>
      </p:pic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8E289A72-1E99-CD26-A5BD-75023B65BE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967327"/>
              </p:ext>
            </p:extLst>
          </p:nvPr>
        </p:nvGraphicFramePr>
        <p:xfrm>
          <a:off x="3764180" y="1959492"/>
          <a:ext cx="2571750" cy="4381526"/>
        </p:xfrm>
        <a:graphic>
          <a:graphicData uri="http://schemas.openxmlformats.org/drawingml/2006/table">
            <a:tbl>
              <a:tblPr/>
              <a:tblGrid>
                <a:gridCol w="2067124">
                  <a:extLst>
                    <a:ext uri="{9D8B030D-6E8A-4147-A177-3AD203B41FA5}">
                      <a16:colId xmlns:a16="http://schemas.microsoft.com/office/drawing/2014/main" xmlns="" val="2112405618"/>
                    </a:ext>
                  </a:extLst>
                </a:gridCol>
                <a:gridCol w="504626">
                  <a:extLst>
                    <a:ext uri="{9D8B030D-6E8A-4147-A177-3AD203B41FA5}">
                      <a16:colId xmlns:a16="http://schemas.microsoft.com/office/drawing/2014/main" xmlns="" val="3822734098"/>
                    </a:ext>
                  </a:extLst>
                </a:gridCol>
              </a:tblGrid>
              <a:tr h="161272"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REGIÓN / UGEL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N° IIEE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955515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LA LIBERTAD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20926783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VIRÚ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5980104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LAMBAYEQUE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2938491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LAMBAYEQUE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6369624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LIMA PROVINCIAS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74393534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13 YAUYOS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735847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LORETO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80926742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ALTO AMAZONAS-SAN LORENZO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8778797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ALTO AMAZONAS-YURIMAGUAS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81485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LORETO - NAUTA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64406507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MAYNAS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0064100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RAMÓN CASTILLA-CABALLOCOCHA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56121692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UCAYALI-CONTAMANA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36493055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PIURA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70706668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AYABACA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4701855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MORROPÓN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54908827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PIURA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5084401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PUNO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0292083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CHUCUITO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21404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PUNO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5552777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SAN MARTIN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2829398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HUALLAGA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90300094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LAMAS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9185189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MARISCAL CÁCERES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06392449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MOYOBAMBA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61752535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UCAYALI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07726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ATALAYA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42942571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CORONEL PORTILLO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8055376"/>
                  </a:ext>
                </a:extLst>
              </a:tr>
              <a:tr h="145526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2F75B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87941358"/>
                  </a:ext>
                </a:extLst>
              </a:tr>
            </a:tbl>
          </a:graphicData>
        </a:graphic>
      </p:graphicFrame>
      <p:sp>
        <p:nvSpPr>
          <p:cNvPr id="7" name="Rectángulo 6">
            <a:extLst>
              <a:ext uri="{FF2B5EF4-FFF2-40B4-BE49-F238E27FC236}">
                <a16:creationId xmlns:a16="http://schemas.microsoft.com/office/drawing/2014/main" xmlns="" id="{5EC31D8F-83C5-2B9E-AF60-33104FAB392D}"/>
              </a:ext>
            </a:extLst>
          </p:cNvPr>
          <p:cNvSpPr/>
          <p:nvPr/>
        </p:nvSpPr>
        <p:spPr>
          <a:xfrm>
            <a:off x="7820123" y="5343698"/>
            <a:ext cx="1669280" cy="1036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</a:p>
          <a:p>
            <a:pPr algn="ctr">
              <a:spcAft>
                <a:spcPts val="800"/>
              </a:spcAft>
            </a:pP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Regiones y</a:t>
            </a:r>
          </a:p>
          <a:p>
            <a:pPr algn="ctr">
              <a:spcAft>
                <a:spcPts val="800"/>
              </a:spcAft>
            </a:pPr>
            <a:r>
              <a:rPr lang="es-P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43 Ugel</a:t>
            </a:r>
            <a:endParaRPr lang="es-PE" sz="1600" kern="1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xmlns="" id="{C36939A7-0648-ECC0-1D13-CE848E82BB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338307"/>
              </p:ext>
            </p:extLst>
          </p:nvPr>
        </p:nvGraphicFramePr>
        <p:xfrm>
          <a:off x="1071085" y="1959490"/>
          <a:ext cx="2490262" cy="4381528"/>
        </p:xfrm>
        <a:graphic>
          <a:graphicData uri="http://schemas.openxmlformats.org/drawingml/2006/table">
            <a:tbl>
              <a:tblPr/>
              <a:tblGrid>
                <a:gridCol w="1893496">
                  <a:extLst>
                    <a:ext uri="{9D8B030D-6E8A-4147-A177-3AD203B41FA5}">
                      <a16:colId xmlns:a16="http://schemas.microsoft.com/office/drawing/2014/main" xmlns="" val="2112405618"/>
                    </a:ext>
                  </a:extLst>
                </a:gridCol>
                <a:gridCol w="596766">
                  <a:extLst>
                    <a:ext uri="{9D8B030D-6E8A-4147-A177-3AD203B41FA5}">
                      <a16:colId xmlns:a16="http://schemas.microsoft.com/office/drawing/2014/main" xmlns="" val="382273409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REGIÓN / UGEL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0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N° IIEE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F75B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1955515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APURIMAC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573265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CHINCHEROS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20237417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COTABAMBAS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2733691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GRAU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656351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HUANCARAMA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7330419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AREQUIPA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5307354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CAYLLOMA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9784872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ISLAY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03542280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AYACUCHO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9570317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HUAMANGA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82032656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HUANTA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25977494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LUCANAS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9806990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PARINACOCHAS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87619994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CAJAMARCA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373032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SAN IGNACIO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23116478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CUSCO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7344508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ANTA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7073283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CHUMBIVILCAS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114158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CUSCO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57815996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ESPINAR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2089356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LA CONVENCIÓN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80163409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PARURO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12961039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PAUCARTAMBO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18119185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PICHARI-KIMBIRI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25844308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QUISPICANCHI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1742825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HUANUCO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5034067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LEONCIO PRADO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6203955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DRE JUNIN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5345757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RIO TAMBO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43184743"/>
                  </a:ext>
                </a:extLst>
              </a:tr>
              <a:tr h="114069"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TARMA</a:t>
                      </a:r>
                    </a:p>
                  </a:txBody>
                  <a:tcPr marL="331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688" marR="3688" marT="36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DEBF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23954540"/>
                  </a:ext>
                </a:extLst>
              </a:tr>
            </a:tbl>
          </a:graphicData>
        </a:graphic>
      </p:graphicFrame>
      <p:sp>
        <p:nvSpPr>
          <p:cNvPr id="13" name="Flecha derecha 12"/>
          <p:cNvSpPr/>
          <p:nvPr/>
        </p:nvSpPr>
        <p:spPr>
          <a:xfrm>
            <a:off x="6804775" y="3875088"/>
            <a:ext cx="878359" cy="4401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20453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26"/>
          <p:cNvGrpSpPr/>
          <p:nvPr/>
        </p:nvGrpSpPr>
        <p:grpSpPr>
          <a:xfrm>
            <a:off x="715633" y="946322"/>
            <a:ext cx="4483803" cy="553357"/>
            <a:chOff x="2143226" y="3768413"/>
            <a:chExt cx="4483803" cy="553357"/>
          </a:xfrm>
        </p:grpSpPr>
        <p:grpSp>
          <p:nvGrpSpPr>
            <p:cNvPr id="9" name="Grupo 31"/>
            <p:cNvGrpSpPr/>
            <p:nvPr/>
          </p:nvGrpSpPr>
          <p:grpSpPr>
            <a:xfrm>
              <a:off x="2143226" y="3768413"/>
              <a:ext cx="3010205" cy="553357"/>
              <a:chOff x="3145759" y="4130760"/>
              <a:chExt cx="3010205" cy="553357"/>
            </a:xfrm>
          </p:grpSpPr>
          <p:cxnSp>
            <p:nvCxnSpPr>
              <p:cNvPr id="16" name="Conector recto 15"/>
              <p:cNvCxnSpPr/>
              <p:nvPr/>
            </p:nvCxnSpPr>
            <p:spPr>
              <a:xfrm flipV="1">
                <a:off x="4386736" y="4392293"/>
                <a:ext cx="1769228" cy="15146"/>
              </a:xfrm>
              <a:prstGeom prst="lin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7" name="Elipse 16"/>
              <p:cNvSpPr/>
              <p:nvPr/>
            </p:nvSpPr>
            <p:spPr>
              <a:xfrm>
                <a:off x="4896135" y="4140646"/>
                <a:ext cx="723768" cy="505781"/>
              </a:xfrm>
              <a:prstGeom prst="ellipse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PE"/>
              </a:p>
            </p:txBody>
          </p:sp>
          <p:sp>
            <p:nvSpPr>
              <p:cNvPr id="20" name="Rectángulo 19"/>
              <p:cNvSpPr/>
              <p:nvPr/>
            </p:nvSpPr>
            <p:spPr>
              <a:xfrm>
                <a:off x="4788732" y="4247318"/>
                <a:ext cx="946920" cy="3440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s-PE" sz="1600" b="1" dirty="0"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2023</a:t>
                </a:r>
                <a:endParaRPr lang="es-PE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Rectángulo 20"/>
              <p:cNvSpPr/>
              <p:nvPr/>
            </p:nvSpPr>
            <p:spPr>
              <a:xfrm>
                <a:off x="3145759" y="4130760"/>
                <a:ext cx="1385167" cy="55335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s-PE" sz="1400" b="1" dirty="0">
                    <a:solidFill>
                      <a:srgbClr val="C00000"/>
                    </a:solidFill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METAS DE LA INTERVENCIÓN</a:t>
                </a:r>
                <a:endParaRPr lang="es-PE" sz="1400" dirty="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" name="Rectángulo 14"/>
            <p:cNvSpPr/>
            <p:nvPr/>
          </p:nvSpPr>
          <p:spPr>
            <a:xfrm>
              <a:off x="4718863" y="3782337"/>
              <a:ext cx="190816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300" b="1" dirty="0">
                  <a:solidFill>
                    <a:srgbClr val="C00000"/>
                  </a:solidFill>
                  <a:latin typeface="Calibri"/>
                </a:rPr>
                <a:t>78</a:t>
              </a:r>
              <a:r>
                <a:rPr lang="en-US" sz="2300" b="1" i="0" u="none" strike="noStrike" dirty="0">
                  <a:solidFill>
                    <a:srgbClr val="C00000"/>
                  </a:solidFill>
                  <a:latin typeface="Calibri"/>
                </a:rPr>
                <a:t> II. EE.</a:t>
              </a:r>
              <a:endParaRPr lang="es-PE" sz="2300" b="1" dirty="0">
                <a:solidFill>
                  <a:srgbClr val="C00000"/>
                </a:solidFill>
              </a:endParaRPr>
            </a:p>
          </p:txBody>
        </p:sp>
      </p:grp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806703"/>
              </p:ext>
            </p:extLst>
          </p:nvPr>
        </p:nvGraphicFramePr>
        <p:xfrm>
          <a:off x="1068847" y="1475358"/>
          <a:ext cx="3544753" cy="5302330"/>
        </p:xfrm>
        <a:graphic>
          <a:graphicData uri="http://schemas.openxmlformats.org/drawingml/2006/table">
            <a:tbl>
              <a:tblPr/>
              <a:tblGrid>
                <a:gridCol w="2971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736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053">
                <a:tc gridSpan="2">
                  <a:txBody>
                    <a:bodyPr/>
                    <a:lstStyle/>
                    <a:p>
                      <a:pPr algn="ctr" fontAlgn="b"/>
                      <a:endParaRPr lang="es-PE" sz="9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6216" marT="621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ct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 / UGEL</a:t>
                      </a:r>
                    </a:p>
                  </a:txBody>
                  <a:tcPr marL="621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N°. II.EE.</a:t>
                      </a:r>
                    </a:p>
                  </a:txBody>
                  <a:tcPr marL="621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AMAZONAS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BAGUA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CONDORCANQUI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IBIR-IMAZA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CAJAMARCA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8466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SAN IGNACIO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CUSCO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LA CONVENCIÓN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URUBAMBA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JUNÍN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75498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JAUJA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PANGOA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76366830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RÍO ENE-MANTARO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RÍO TAMBO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LORETO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ALTO AMAZONAS-SAN LORENZO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ALTO AMAZONAS-YURIMAGUAS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LORETO - NAUTA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MAYNAS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PUTUMAYO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RAMÓN CASTILLA-CABALLOCOCHA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REQUENA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MADRE DE DIOS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MANU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TAMBOPATA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P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SAN MARTÍN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  <a:tr h="146852">
                <a:tc rowSpan="3">
                  <a:txBody>
                    <a:bodyPr/>
                    <a:lstStyle/>
                    <a:p>
                      <a:pPr algn="l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BELLAVISTA</a:t>
                      </a:r>
                    </a:p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EL DORADO</a:t>
                      </a:r>
                    </a:p>
                    <a:p>
                      <a:pPr algn="l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MOYOBAMBA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P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0"/>
                  </a:ext>
                </a:extLst>
              </a:tr>
              <a:tr h="14685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P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51965363"/>
                  </a:ext>
                </a:extLst>
              </a:tr>
              <a:tr h="14685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s-P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2381936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UCAYALI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1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ATALAYA</a:t>
                      </a:r>
                    </a:p>
                  </a:txBody>
                  <a:tcPr marL="111892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32"/>
                  </a:ext>
                </a:extLst>
              </a:tr>
              <a:tr h="143444">
                <a:tc>
                  <a:txBody>
                    <a:bodyPr/>
                    <a:lstStyle/>
                    <a:p>
                      <a:pPr algn="l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55946" marR="6216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95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6216" marR="111892" marT="621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33"/>
                  </a:ext>
                </a:extLst>
              </a:tr>
              <a:tr h="143444">
                <a:tc gridSpan="2">
                  <a:txBody>
                    <a:bodyPr/>
                    <a:lstStyle/>
                    <a:p>
                      <a:pPr algn="l" fontAlgn="b"/>
                      <a:endParaRPr lang="es-PE" sz="9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16" marR="6216" marT="621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34"/>
                  </a:ext>
                </a:extLst>
              </a:tr>
            </a:tbl>
          </a:graphicData>
        </a:graphic>
      </p:graphicFrame>
      <p:sp>
        <p:nvSpPr>
          <p:cNvPr id="23" name="Flecha derecha 22"/>
          <p:cNvSpPr/>
          <p:nvPr/>
        </p:nvSpPr>
        <p:spPr>
          <a:xfrm>
            <a:off x="5355570" y="3808717"/>
            <a:ext cx="1098570" cy="4401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833F551E-AF2F-4144-8914-D28BFE499A40}"/>
              </a:ext>
            </a:extLst>
          </p:cNvPr>
          <p:cNvGraphicFramePr>
            <a:graphicFrameLocks noGrp="1"/>
          </p:cNvGraphicFramePr>
          <p:nvPr/>
        </p:nvGraphicFramePr>
        <p:xfrm>
          <a:off x="769526" y="-32238"/>
          <a:ext cx="5684614" cy="944880"/>
        </p:xfrm>
        <a:graphic>
          <a:graphicData uri="http://schemas.openxmlformats.org/drawingml/2006/table">
            <a:tbl>
              <a:tblPr/>
              <a:tblGrid>
                <a:gridCol w="56846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58468">
                <a:tc>
                  <a:txBody>
                    <a:bodyPr/>
                    <a:lstStyle/>
                    <a:p>
                      <a:r>
                        <a:rPr lang="es-PE" sz="3200" b="1" dirty="0">
                          <a:solidFill>
                            <a:srgbClr val="92D050"/>
                          </a:solidFill>
                        </a:rPr>
                        <a:t>Metas</a:t>
                      </a:r>
                      <a:r>
                        <a:rPr lang="es-PE" sz="3200" b="1" baseline="0" dirty="0">
                          <a:solidFill>
                            <a:srgbClr val="92D050"/>
                          </a:solidFill>
                        </a:rPr>
                        <a:t> de intervención</a:t>
                      </a:r>
                    </a:p>
                    <a:p>
                      <a:r>
                        <a:rPr lang="es-PE" sz="2400" b="1" baseline="0" dirty="0">
                          <a:solidFill>
                            <a:srgbClr val="92D050"/>
                          </a:solidFill>
                        </a:rPr>
                        <a:t>“Secundaria con Residencia Estudiantil”</a:t>
                      </a:r>
                      <a:endParaRPr lang="es-PE" sz="2400" b="1" dirty="0">
                        <a:solidFill>
                          <a:srgbClr val="00B05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5DDE188A-0EC2-2F45-BC0B-8F01602889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282" y="286927"/>
            <a:ext cx="5667983" cy="68580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CC73A546-B7B3-983F-3FF9-5D9116C77640}"/>
              </a:ext>
            </a:extLst>
          </p:cNvPr>
          <p:cNvSpPr/>
          <p:nvPr/>
        </p:nvSpPr>
        <p:spPr>
          <a:xfrm>
            <a:off x="6148464" y="5178799"/>
            <a:ext cx="1923617" cy="1036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</a:p>
          <a:p>
            <a:pPr algn="ctr">
              <a:spcAft>
                <a:spcPts val="800"/>
              </a:spcAft>
            </a:pPr>
            <a:r>
              <a:rPr lang="es-PE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</a:t>
            </a: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Regiones y</a:t>
            </a:r>
          </a:p>
          <a:p>
            <a:pPr algn="ctr">
              <a:spcAft>
                <a:spcPts val="800"/>
              </a:spcAft>
            </a:pPr>
            <a:r>
              <a:rPr lang="es-PE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</a:t>
            </a:r>
            <a:r>
              <a:rPr lang="es-P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Ugel</a:t>
            </a:r>
            <a:endParaRPr lang="es-PE" kern="1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946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Conector recto 24"/>
          <p:cNvCxnSpPr/>
          <p:nvPr/>
        </p:nvCxnSpPr>
        <p:spPr>
          <a:xfrm>
            <a:off x="2156346" y="1459553"/>
            <a:ext cx="1438872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grpSp>
        <p:nvGrpSpPr>
          <p:cNvPr id="7" name="Grupo 36"/>
          <p:cNvGrpSpPr/>
          <p:nvPr/>
        </p:nvGrpSpPr>
        <p:grpSpPr>
          <a:xfrm>
            <a:off x="613490" y="1162401"/>
            <a:ext cx="2715893" cy="685059"/>
            <a:chOff x="3019759" y="4306809"/>
            <a:chExt cx="2715893" cy="685059"/>
          </a:xfrm>
        </p:grpSpPr>
        <p:sp>
          <p:nvSpPr>
            <p:cNvPr id="16" name="Elipse 15"/>
            <p:cNvSpPr/>
            <p:nvPr/>
          </p:nvSpPr>
          <p:spPr>
            <a:xfrm>
              <a:off x="4896135" y="4352314"/>
              <a:ext cx="723768" cy="50578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lvl1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PE" kern="1200"/>
            </a:p>
          </p:txBody>
        </p:sp>
        <p:sp>
          <p:nvSpPr>
            <p:cNvPr id="19" name="Rectángulo 18"/>
            <p:cNvSpPr/>
            <p:nvPr/>
          </p:nvSpPr>
          <p:spPr>
            <a:xfrm>
              <a:off x="4788732" y="4458986"/>
              <a:ext cx="946920" cy="3126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PE" sz="1400" b="1" kern="12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2023</a:t>
              </a:r>
              <a:endParaRPr lang="es-PE" sz="1050" kern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Rectángulo 19"/>
            <p:cNvSpPr/>
            <p:nvPr/>
          </p:nvSpPr>
          <p:spPr>
            <a:xfrm>
              <a:off x="3019759" y="4306809"/>
              <a:ext cx="1669280" cy="68505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s-PE" b="1" kern="1200" dirty="0">
                  <a:solidFill>
                    <a:srgbClr val="C0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METAS DE LA INTERVENCIÓN</a:t>
              </a:r>
              <a:endParaRPr lang="es-PE" kern="12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Rectángulo 12"/>
          <p:cNvSpPr/>
          <p:nvPr/>
        </p:nvSpPr>
        <p:spPr>
          <a:xfrm>
            <a:off x="3536479" y="1274887"/>
            <a:ext cx="2564280" cy="36933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algn="ctr"/>
            <a:r>
              <a:rPr lang="en-US" b="1" kern="1200" dirty="0">
                <a:solidFill>
                  <a:srgbClr val="C00000"/>
                </a:solidFill>
                <a:latin typeface="+mn-lt"/>
              </a:rPr>
              <a:t>38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S</a:t>
            </a:r>
            <a:r>
              <a:rPr lang="en-US" b="1" kern="1200" dirty="0">
                <a:solidFill>
                  <a:srgbClr val="C00000"/>
                </a:solidFill>
                <a:latin typeface="+mn-lt"/>
              </a:rPr>
              <a:t>ervicios </a:t>
            </a:r>
            <a:r>
              <a:rPr lang="en-US" b="1" dirty="0">
                <a:solidFill>
                  <a:srgbClr val="C00000"/>
                </a:solidFill>
                <a:latin typeface="+mn-lt"/>
              </a:rPr>
              <a:t>E</a:t>
            </a:r>
            <a:r>
              <a:rPr lang="en-US" b="1" kern="1200" dirty="0">
                <a:solidFill>
                  <a:srgbClr val="C00000"/>
                </a:solidFill>
                <a:latin typeface="+mn-lt"/>
              </a:rPr>
              <a:t>ducativos</a:t>
            </a:r>
            <a:endParaRPr lang="es-PE" b="1" kern="1200" dirty="0">
              <a:solidFill>
                <a:srgbClr val="C00000"/>
              </a:solidFill>
              <a:latin typeface="+mn-lt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5322183"/>
              </p:ext>
            </p:extLst>
          </p:nvPr>
        </p:nvGraphicFramePr>
        <p:xfrm>
          <a:off x="1702334" y="2177100"/>
          <a:ext cx="3022600" cy="4191000"/>
        </p:xfrm>
        <a:graphic>
          <a:graphicData uri="http://schemas.openxmlformats.org/drawingml/2006/table">
            <a:tbl>
              <a:tblPr/>
              <a:tblGrid>
                <a:gridCol w="22597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28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0500">
                <a:tc gridSpan="2">
                  <a:txBody>
                    <a:bodyPr/>
                    <a:lstStyle/>
                    <a:p>
                      <a:pPr algn="ctr" fontAlgn="b"/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Región / UGEL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 II.EE.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ANCASH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OCROS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HUANCAVELICA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HUANCAVELICA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HUAYTARÁ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JUNÍN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CHANCHAMAYO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CHUPACA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HUANCAYO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JAUJA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PICHANAKI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SATIPO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PASCO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OXAPAMPA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PASCO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PUERTO BERMÚDEZ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UCAYALI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UGEL CORONEL PORTILLO</a:t>
                      </a:r>
                    </a:p>
                  </a:txBody>
                  <a:tcPr marL="171450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BC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general</a:t>
                      </a:r>
                    </a:p>
                  </a:txBody>
                  <a:tcPr marL="857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171450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90500">
                <a:tc gridSpan="2">
                  <a:txBody>
                    <a:bodyPr/>
                    <a:lstStyle/>
                    <a:p>
                      <a:pPr algn="l" fontAlgn="b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584E7B8D-73AE-48E6-85AE-55948C89BD6B}"/>
              </a:ext>
            </a:extLst>
          </p:cNvPr>
          <p:cNvGraphicFramePr>
            <a:graphicFrameLocks noGrp="1"/>
          </p:cNvGraphicFramePr>
          <p:nvPr/>
        </p:nvGraphicFramePr>
        <p:xfrm>
          <a:off x="681697" y="-18208"/>
          <a:ext cx="4640580" cy="944880"/>
        </p:xfrm>
        <a:graphic>
          <a:graphicData uri="http://schemas.openxmlformats.org/drawingml/2006/table">
            <a:tbl>
              <a:tblPr/>
              <a:tblGrid>
                <a:gridCol w="46405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527">
                <a:tc>
                  <a:txBody>
                    <a:bodyPr/>
                    <a:lstStyle/>
                    <a:p>
                      <a:r>
                        <a:rPr lang="es-PE" sz="3200" b="1" dirty="0">
                          <a:solidFill>
                            <a:srgbClr val="7030A0"/>
                          </a:solidFill>
                        </a:rPr>
                        <a:t>Metas de la intervención</a:t>
                      </a:r>
                    </a:p>
                    <a:p>
                      <a:r>
                        <a:rPr lang="es-PE" sz="2400" b="1" dirty="0">
                          <a:solidFill>
                            <a:srgbClr val="7030A0"/>
                          </a:solidFill>
                        </a:rPr>
                        <a:t>“Secundaria Tutorial”</a:t>
                      </a:r>
                      <a:endParaRPr lang="es-PE" sz="2400" b="1" dirty="0">
                        <a:solidFill>
                          <a:srgbClr val="ED43CC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Imagen 4">
            <a:extLst>
              <a:ext uri="{FF2B5EF4-FFF2-40B4-BE49-F238E27FC236}">
                <a16:creationId xmlns:a16="http://schemas.microsoft.com/office/drawing/2014/main" xmlns="" id="{6F6DA54E-4728-E94D-8D59-64EEBFE3B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5667983" cy="68580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616A56EE-9C1B-62BE-4580-960B57ECFB73}"/>
              </a:ext>
            </a:extLst>
          </p:cNvPr>
          <p:cNvSpPr/>
          <p:nvPr/>
        </p:nvSpPr>
        <p:spPr>
          <a:xfrm>
            <a:off x="6621822" y="4760447"/>
            <a:ext cx="1669280" cy="10361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800"/>
              </a:spcAft>
            </a:pP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</a:p>
          <a:p>
            <a:pPr algn="ctr">
              <a:spcAft>
                <a:spcPts val="800"/>
              </a:spcAft>
            </a:pPr>
            <a:r>
              <a:rPr lang="es-PE" sz="1600" b="1" kern="12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Regiones</a:t>
            </a:r>
          </a:p>
          <a:p>
            <a:pPr algn="ctr">
              <a:spcAft>
                <a:spcPts val="800"/>
              </a:spcAft>
            </a:pPr>
            <a:r>
              <a:rPr lang="es-PE" sz="16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s-PE" sz="16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Ugel</a:t>
            </a:r>
            <a:endParaRPr lang="es-PE" sz="1600" kern="12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lecha derecha 11"/>
          <p:cNvSpPr/>
          <p:nvPr/>
        </p:nvSpPr>
        <p:spPr>
          <a:xfrm>
            <a:off x="5355570" y="3808717"/>
            <a:ext cx="1098570" cy="4401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5468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409157" y="1594763"/>
            <a:ext cx="8563498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>
                <a:solidFill>
                  <a:srgbClr val="FF0000"/>
                </a:solidFill>
              </a:rPr>
              <a:t>Criterios para la distribución de materiales</a:t>
            </a:r>
          </a:p>
          <a:p>
            <a:r>
              <a:rPr lang="es-PE" sz="3800" b="1" dirty="0">
                <a:solidFill>
                  <a:srgbClr val="FF0000"/>
                </a:solidFill>
              </a:rPr>
              <a:t>Modelos de servicio educativo (MSE)</a:t>
            </a:r>
          </a:p>
          <a:p>
            <a:r>
              <a:rPr lang="es-PE" sz="3800" dirty="0">
                <a:solidFill>
                  <a:srgbClr val="FF0000"/>
                </a:solidFill>
              </a:rPr>
              <a:t>Secundaria</a:t>
            </a:r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409157" y="3849977"/>
            <a:ext cx="80537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chemeClr val="accent1">
                    <a:lumMod val="50000"/>
                  </a:schemeClr>
                </a:solidFill>
              </a:rPr>
              <a:t>26 títulos </a:t>
            </a:r>
            <a:r>
              <a:rPr lang="es-PE" sz="2800" i="1" dirty="0">
                <a:solidFill>
                  <a:schemeClr val="accent1">
                    <a:lumMod val="50000"/>
                  </a:schemeClr>
                </a:solidFill>
              </a:rPr>
              <a:t>(para estudiantes)</a:t>
            </a:r>
            <a:endParaRPr lang="es-PE" sz="32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7600703" y="5453991"/>
            <a:ext cx="4329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/>
              <a:t>MSE</a:t>
            </a:r>
          </a:p>
          <a:p>
            <a:r>
              <a:rPr lang="es-PE" dirty="0"/>
              <a:t>SA: Secundaria en Alternancia</a:t>
            </a:r>
          </a:p>
          <a:p>
            <a:r>
              <a:rPr lang="es-PE" dirty="0"/>
              <a:t>SRE: Secundaria con Residencia Estudiantil</a:t>
            </a:r>
          </a:p>
          <a:p>
            <a:r>
              <a:rPr lang="es-PE" dirty="0"/>
              <a:t>ST: Secundaria Tutorial</a:t>
            </a:r>
          </a:p>
        </p:txBody>
      </p:sp>
    </p:spTree>
    <p:extLst>
      <p:ext uri="{BB962C8B-B14F-4D97-AF65-F5344CB8AC3E}">
        <p14:creationId xmlns:p14="http://schemas.microsoft.com/office/powerpoint/2010/main" val="63721642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691B4447-B854-4C61-8251-BD5B79E34E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41228"/>
              </p:ext>
            </p:extLst>
          </p:nvPr>
        </p:nvGraphicFramePr>
        <p:xfrm>
          <a:off x="1264368" y="599989"/>
          <a:ext cx="7315089" cy="5564690"/>
        </p:xfrm>
        <a:graphic>
          <a:graphicData uri="http://schemas.openxmlformats.org/drawingml/2006/table">
            <a:tbl>
              <a:tblPr/>
              <a:tblGrid>
                <a:gridCol w="395654">
                  <a:extLst>
                    <a:ext uri="{9D8B030D-6E8A-4147-A177-3AD203B41FA5}">
                      <a16:colId xmlns:a16="http://schemas.microsoft.com/office/drawing/2014/main" xmlns="" val="3617108650"/>
                    </a:ext>
                  </a:extLst>
                </a:gridCol>
                <a:gridCol w="3436764">
                  <a:extLst>
                    <a:ext uri="{9D8B030D-6E8A-4147-A177-3AD203B41FA5}">
                      <a16:colId xmlns:a16="http://schemas.microsoft.com/office/drawing/2014/main" xmlns="" val="1284410298"/>
                    </a:ext>
                  </a:extLst>
                </a:gridCol>
                <a:gridCol w="246453">
                  <a:extLst>
                    <a:ext uri="{9D8B030D-6E8A-4147-A177-3AD203B41FA5}">
                      <a16:colId xmlns:a16="http://schemas.microsoft.com/office/drawing/2014/main" xmlns="" val="412033084"/>
                    </a:ext>
                  </a:extLst>
                </a:gridCol>
                <a:gridCol w="405554">
                  <a:extLst>
                    <a:ext uri="{9D8B030D-6E8A-4147-A177-3AD203B41FA5}">
                      <a16:colId xmlns:a16="http://schemas.microsoft.com/office/drawing/2014/main" xmlns="" val="2638553007"/>
                    </a:ext>
                  </a:extLst>
                </a:gridCol>
                <a:gridCol w="263377">
                  <a:extLst>
                    <a:ext uri="{9D8B030D-6E8A-4147-A177-3AD203B41FA5}">
                      <a16:colId xmlns:a16="http://schemas.microsoft.com/office/drawing/2014/main" xmlns="" val="1016346690"/>
                    </a:ext>
                  </a:extLst>
                </a:gridCol>
                <a:gridCol w="595364">
                  <a:extLst>
                    <a:ext uri="{9D8B030D-6E8A-4147-A177-3AD203B41FA5}">
                      <a16:colId xmlns:a16="http://schemas.microsoft.com/office/drawing/2014/main" xmlns="" val="2914464651"/>
                    </a:ext>
                  </a:extLst>
                </a:gridCol>
                <a:gridCol w="110320">
                  <a:extLst>
                    <a:ext uri="{9D8B030D-6E8A-4147-A177-3AD203B41FA5}">
                      <a16:colId xmlns:a16="http://schemas.microsoft.com/office/drawing/2014/main" xmlns="" val="1922825846"/>
                    </a:ext>
                  </a:extLst>
                </a:gridCol>
                <a:gridCol w="438320">
                  <a:extLst>
                    <a:ext uri="{9D8B030D-6E8A-4147-A177-3AD203B41FA5}">
                      <a16:colId xmlns:a16="http://schemas.microsoft.com/office/drawing/2014/main" xmlns="" val="3067779938"/>
                    </a:ext>
                  </a:extLst>
                </a:gridCol>
                <a:gridCol w="149750">
                  <a:extLst>
                    <a:ext uri="{9D8B030D-6E8A-4147-A177-3AD203B41FA5}">
                      <a16:colId xmlns:a16="http://schemas.microsoft.com/office/drawing/2014/main" xmlns="" val="2371961087"/>
                    </a:ext>
                  </a:extLst>
                </a:gridCol>
                <a:gridCol w="1273533">
                  <a:extLst>
                    <a:ext uri="{9D8B030D-6E8A-4147-A177-3AD203B41FA5}">
                      <a16:colId xmlns:a16="http://schemas.microsoft.com/office/drawing/2014/main" xmlns="" val="2722029322"/>
                    </a:ext>
                  </a:extLst>
                </a:gridCol>
              </a:tblGrid>
              <a:tr h="464614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DISER: CRITERIOS DE ASIGNACIÓN DE MATERIALES EDUCATIVOS PARA ESTUDIANTES DE LOS MODELOS DE SERVICIO EDUCATIVO DE SECUNDARIA - MSE</a:t>
                      </a:r>
                    </a:p>
                    <a:p>
                      <a:pPr algn="ctr" fontAlgn="ctr"/>
                      <a:endParaRPr lang="es-P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544046689"/>
                  </a:ext>
                </a:extLst>
              </a:tr>
              <a:tr h="8807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N° Títulos</a:t>
                      </a:r>
                    </a:p>
                  </a:txBody>
                  <a:tcPr marL="5022" marR="5022" marT="502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Material Educativo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NIVEL EDUCATIVO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NIVEL EDUCATIVO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GRADO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NIVEL EDUCATIVO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Tipo 1/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 1/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BENEFICIARIOS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BENEFICIARIOS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9371326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TRABAJO UN TIEMPO PARA MI TUTORÍA 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91027575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TRABAJO UN TIEMPO PARA MI TUTORÍA 2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47579949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TRABAJO UN TIEMPO PARA MI TUTORÍA 3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31465543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TRABAJO UN TIEMPO PARA MI TUTORÍA 4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72758935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TRABAJO UN TIEMPO PARA MI TUTORÍA 5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86380047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COMUNICACIÓN 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7023903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COMUNICACIÓN 2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8766981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COMUNICACIÓN 3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906983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COMUNICACIÓN 4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41995893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COMUNICACIÓN 5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980076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MATEMÁTICA 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58834868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MATEMÁTICA 2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35105194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MATEMÁTICA 3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43511512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MATEMÁTICA 4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960244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MATEMÁTICA 5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63319294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CIENCIAS SOCIALES 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13210540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CIENCIAS SOCIALES 2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1339620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CIENCIAS SOCIALES 3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67666179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CIENCIAS SOCIALES 4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64963686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CIENCIAS SOCIALES 5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84659902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 Y TECNOLOGÍA 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86876308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 Y TECNOLOGÍA 2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22131438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 Y TECNOLOGÍA 3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4820535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 Y TECNOLOGÍA 4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17255905"/>
                  </a:ext>
                </a:extLst>
              </a:tr>
              <a:tr h="143494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FICHAS DE AUTOAPRENDIZAJE A DISTANCIA CIENCIA Y TECNOLOGÍA 5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MSE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227266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CUADERNO DE RELACIÓN PARA SECUNDARIA EN ALTERNANCIA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Secundaria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1°, 2°, 3°, 4°, 5°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Secundaria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SA</a:t>
                      </a:r>
                      <a:endParaRPr lang="es-PE" dirty="0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MSE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r>
                        <a:rPr lang="es-PE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unidad por ESTUDIANTE</a:t>
                      </a:r>
                      <a:endParaRPr lang="es-PE"/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s-PE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022" marR="5022" marT="50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8914164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5022" marR="5022" marT="50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Títulos de los MSE</a:t>
                      </a:r>
                    </a:p>
                  </a:txBody>
                  <a:tcPr marL="5022" marR="5022" marT="502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P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s-PE" dirty="0"/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 dirty="0"/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PE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es-PE" dirty="0"/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3203045"/>
                  </a:ext>
                </a:extLst>
              </a:tr>
              <a:tr h="81629">
                <a:tc gridSpan="10">
                  <a:txBody>
                    <a:bodyPr/>
                    <a:lstStyle/>
                    <a:p>
                      <a:pPr algn="l" rtl="0" fontAlgn="b"/>
                      <a:r>
                        <a:rPr lang="es-P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Nota: </a:t>
                      </a:r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 se enviarán ejemplares a los especialistas para ahorrar recursos, ya que pueden hacer uso virtual que se encuentran en la plataforma de Perú Educa.</a:t>
                      </a:r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833926766"/>
                  </a:ext>
                </a:extLst>
              </a:tr>
              <a:tr h="0">
                <a:tc gridSpan="3">
                  <a:txBody>
                    <a:bodyPr/>
                    <a:lstStyle/>
                    <a:p>
                      <a:pPr algn="l" fontAlgn="t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/>
                      <a:endParaRPr lang="es-P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900" b="1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PE" sz="9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9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90409740"/>
                  </a:ext>
                </a:extLst>
              </a:tr>
              <a:tr h="179368">
                <a:tc gridSpan="10"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1/ MSE se refiere a los 3 modelos: Secundaria en Alternancia, Secundaria con Residencia Estudiantil y Secundaria Tutorial.</a:t>
                      </a:r>
                    </a:p>
                  </a:txBody>
                  <a:tcPr marL="5022" marR="5022" marT="502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3941921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582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68" y="1658069"/>
            <a:ext cx="2203751" cy="3162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96" y="2697299"/>
            <a:ext cx="2249951" cy="3241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75" y="1658069"/>
            <a:ext cx="2262156" cy="3238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781" y="2851094"/>
            <a:ext cx="2252730" cy="3216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595" y="2111435"/>
            <a:ext cx="2249686" cy="323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/>
          <p:cNvSpPr txBox="1"/>
          <p:nvPr/>
        </p:nvSpPr>
        <p:spPr>
          <a:xfrm>
            <a:off x="363388" y="880877"/>
            <a:ext cx="115734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5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TRABAJO DE TUTORÍA</a:t>
            </a:r>
          </a:p>
        </p:txBody>
      </p:sp>
    </p:spTree>
    <p:extLst>
      <p:ext uri="{BB962C8B-B14F-4D97-AF65-F5344CB8AC3E}">
        <p14:creationId xmlns:p14="http://schemas.microsoft.com/office/powerpoint/2010/main" val="2524140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58596"/>
              </p:ext>
            </p:extLst>
          </p:nvPr>
        </p:nvGraphicFramePr>
        <p:xfrm>
          <a:off x="593137" y="1992288"/>
          <a:ext cx="9041703" cy="1432560"/>
        </p:xfrm>
        <a:graphic>
          <a:graphicData uri="http://schemas.openxmlformats.org/drawingml/2006/table">
            <a:tbl>
              <a:tblPr/>
              <a:tblGrid>
                <a:gridCol w="904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527">
                <a:tc>
                  <a:txBody>
                    <a:bodyPr/>
                    <a:lstStyle/>
                    <a:p>
                      <a:r>
                        <a:rPr lang="es-PE" sz="4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Servicio Educativo Primaria Multigrado Monolingüe Castellano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9274" y="3385890"/>
            <a:ext cx="3838232" cy="3901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04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68" y="1658069"/>
            <a:ext cx="2203751" cy="3162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96" y="2697299"/>
            <a:ext cx="2249951" cy="3241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175" y="1658069"/>
            <a:ext cx="2262156" cy="3238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781" y="2851094"/>
            <a:ext cx="2252730" cy="3216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595" y="2111435"/>
            <a:ext cx="2249686" cy="3232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uadroTexto 6"/>
          <p:cNvSpPr txBox="1"/>
          <p:nvPr/>
        </p:nvSpPr>
        <p:spPr>
          <a:xfrm>
            <a:off x="363388" y="880877"/>
            <a:ext cx="115734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5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TRABAJO DE TUTORÍA</a:t>
            </a:r>
          </a:p>
        </p:txBody>
      </p:sp>
    </p:spTree>
    <p:extLst>
      <p:ext uri="{BB962C8B-B14F-4D97-AF65-F5344CB8AC3E}">
        <p14:creationId xmlns:p14="http://schemas.microsoft.com/office/powerpoint/2010/main" val="7735683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4" y="1862380"/>
            <a:ext cx="1920039" cy="2800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uadroTexto 2"/>
          <p:cNvSpPr txBox="1"/>
          <p:nvPr/>
        </p:nvSpPr>
        <p:spPr>
          <a:xfrm>
            <a:off x="444767" y="9111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FICHAS DE AUTOAPRENDIZAJE DE COMUNICACIÓN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062" y="2875252"/>
            <a:ext cx="1915101" cy="2794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28" y="1862901"/>
            <a:ext cx="1918546" cy="2799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221" y="2872419"/>
            <a:ext cx="1913139" cy="280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718" y="1861003"/>
            <a:ext cx="1915322" cy="2803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9827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4" y="1862380"/>
            <a:ext cx="1920039" cy="28008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uadroTexto 2"/>
          <p:cNvSpPr txBox="1"/>
          <p:nvPr/>
        </p:nvSpPr>
        <p:spPr>
          <a:xfrm>
            <a:off x="444767" y="9111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FICHAS DE AUTOAPRENDIZAJE DE MATEMÁTICA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062" y="2877956"/>
            <a:ext cx="1915101" cy="2788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28" y="1861506"/>
            <a:ext cx="1918546" cy="28025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508" y="2872419"/>
            <a:ext cx="1916565" cy="280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718" y="1865821"/>
            <a:ext cx="1915322" cy="2793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4504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27" y="1859328"/>
            <a:ext cx="1917993" cy="280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CuadroTexto 2"/>
          <p:cNvSpPr txBox="1"/>
          <p:nvPr/>
        </p:nvSpPr>
        <p:spPr>
          <a:xfrm>
            <a:off x="444767" y="9111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FICHAS DE AUTOAPRENDIZAJE DE CIENCIAS SOCIALES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062" y="2874616"/>
            <a:ext cx="1915101" cy="27956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28" y="1861879"/>
            <a:ext cx="1918546" cy="2801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298" y="2872419"/>
            <a:ext cx="1918984" cy="280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718" y="1861514"/>
            <a:ext cx="1915322" cy="28025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4348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004" y="1859328"/>
            <a:ext cx="1920039" cy="280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444767" y="9111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FICHAS DE AUTOAPRENDIZAJE DE CIENCIA Y TECNOLOGÍA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062" y="2868978"/>
            <a:ext cx="1915101" cy="280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7928" y="1859328"/>
            <a:ext cx="1918546" cy="280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771" y="2872419"/>
            <a:ext cx="1920039" cy="2800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718" y="1859328"/>
            <a:ext cx="1915322" cy="2806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65080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uadroTexto 9"/>
          <p:cNvSpPr txBox="1"/>
          <p:nvPr/>
        </p:nvSpPr>
        <p:spPr>
          <a:xfrm>
            <a:off x="2574767" y="1012459"/>
            <a:ext cx="497582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5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 DE RELACIÓN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3FD37364-2B97-076A-59C7-E1D2E49AD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278" y="1822013"/>
            <a:ext cx="3100799" cy="4420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957975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1666923" y="2014824"/>
            <a:ext cx="7934276" cy="92333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es-ES" sz="54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¡Muchas gracias!</a:t>
            </a:r>
          </a:p>
        </p:txBody>
      </p:sp>
      <p:sp>
        <p:nvSpPr>
          <p:cNvPr id="14" name="Rectángulo 13"/>
          <p:cNvSpPr/>
          <p:nvPr/>
        </p:nvSpPr>
        <p:spPr>
          <a:xfrm>
            <a:off x="398097" y="5001713"/>
            <a:ext cx="47080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sz="2800" b="1" dirty="0">
                <a:solidFill>
                  <a:srgbClr val="C00000"/>
                </a:solidFill>
              </a:rPr>
              <a:t>ROSA LEÓN CHINCHAY</a:t>
            </a:r>
          </a:p>
          <a:p>
            <a:pPr lvl="0" algn="just"/>
            <a:r>
              <a:rPr lang="es-PE" sz="2800" b="1" dirty="0">
                <a:solidFill>
                  <a:schemeClr val="accent6">
                    <a:lumMod val="75000"/>
                  </a:schemeClr>
                </a:solidFill>
              </a:rPr>
              <a:t>Correo: </a:t>
            </a:r>
            <a:r>
              <a:rPr lang="es-PE" sz="2400" b="1" dirty="0">
                <a:solidFill>
                  <a:schemeClr val="accent5">
                    <a:lumMod val="75000"/>
                  </a:schemeClr>
                </a:solidFill>
              </a:rPr>
              <a:t>rosleon@minedu.gob.pe</a:t>
            </a:r>
            <a:endParaRPr lang="es-PE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5" name="Rectángulo 14"/>
          <p:cNvSpPr/>
          <p:nvPr/>
        </p:nvSpPr>
        <p:spPr>
          <a:xfrm>
            <a:off x="6614746" y="5001713"/>
            <a:ext cx="557725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PE" sz="3000" b="1" dirty="0">
                <a:solidFill>
                  <a:srgbClr val="C00000"/>
                </a:solidFill>
              </a:rPr>
              <a:t>SONIA RODRÍGUEZ FERNÁNDEZ</a:t>
            </a:r>
          </a:p>
          <a:p>
            <a:pPr lvl="0" algn="just"/>
            <a:r>
              <a:rPr lang="es-PE" sz="2800" b="1" dirty="0">
                <a:solidFill>
                  <a:schemeClr val="accent6">
                    <a:lumMod val="75000"/>
                  </a:schemeClr>
                </a:solidFill>
              </a:rPr>
              <a:t>Correo:</a:t>
            </a:r>
            <a:r>
              <a:rPr lang="es-PE" sz="2800" b="1" dirty="0">
                <a:solidFill>
                  <a:srgbClr val="C00000"/>
                </a:solidFill>
              </a:rPr>
              <a:t> </a:t>
            </a:r>
            <a:r>
              <a:rPr lang="es-PE" sz="2200" b="1" dirty="0">
                <a:solidFill>
                  <a:schemeClr val="accent5">
                    <a:lumMod val="75000"/>
                  </a:schemeClr>
                </a:solidFill>
                <a:hlinkClick r:id="rId2"/>
              </a:rPr>
              <a:t>srodriguez@minedu.gob.pe</a:t>
            </a:r>
            <a:endParaRPr lang="es-PE" sz="2200" b="1" dirty="0">
              <a:solidFill>
                <a:schemeClr val="accent5">
                  <a:lumMod val="75000"/>
                </a:schemeClr>
              </a:solidFill>
            </a:endParaRPr>
          </a:p>
          <a:p>
            <a:pPr lvl="0" algn="just"/>
            <a:r>
              <a:rPr lang="es-PE" sz="2400" b="1" dirty="0">
                <a:solidFill>
                  <a:schemeClr val="accent6">
                    <a:lumMod val="75000"/>
                  </a:schemeClr>
                </a:solidFill>
              </a:rPr>
              <a:t>Celular:   </a:t>
            </a:r>
            <a:r>
              <a:rPr lang="es-PE" sz="2200" b="1" dirty="0">
                <a:solidFill>
                  <a:schemeClr val="accent5">
                    <a:lumMod val="75000"/>
                  </a:schemeClr>
                </a:solidFill>
              </a:rPr>
              <a:t>988590269</a:t>
            </a:r>
          </a:p>
        </p:txBody>
      </p:sp>
    </p:spTree>
    <p:extLst>
      <p:ext uri="{BB962C8B-B14F-4D97-AF65-F5344CB8AC3E}">
        <p14:creationId xmlns:p14="http://schemas.microsoft.com/office/powerpoint/2010/main" val="4081526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/>
        </p:nvGraphicFramePr>
        <p:xfrm>
          <a:off x="447363" y="334329"/>
          <a:ext cx="11744637" cy="1463040"/>
        </p:xfrm>
        <a:graphic>
          <a:graphicData uri="http://schemas.openxmlformats.org/drawingml/2006/table">
            <a:tbl>
              <a:tblPr/>
              <a:tblGrid>
                <a:gridCol w="11744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527">
                <a:tc>
                  <a:txBody>
                    <a:bodyPr/>
                    <a:lstStyle/>
                    <a:p>
                      <a:r>
                        <a:rPr lang="es-PE" sz="3000" b="1" dirty="0">
                          <a:solidFill>
                            <a:schemeClr val="accent2"/>
                          </a:solidFill>
                        </a:rPr>
                        <a:t>¿</a:t>
                      </a:r>
                      <a:r>
                        <a:rPr lang="es-PE" sz="3000" b="1" dirty="0">
                          <a:solidFill>
                            <a:srgbClr val="FFC000"/>
                          </a:solidFill>
                        </a:rPr>
                        <a:t>Cuántas son las II. EE. primaria</a:t>
                      </a:r>
                      <a:r>
                        <a:rPr lang="es-PE" sz="3000" b="1" baseline="0" dirty="0">
                          <a:solidFill>
                            <a:srgbClr val="FFC000"/>
                          </a:solidFill>
                        </a:rPr>
                        <a:t> </a:t>
                      </a:r>
                      <a:br>
                        <a:rPr lang="es-PE" sz="3000" b="1" baseline="0" dirty="0">
                          <a:solidFill>
                            <a:srgbClr val="FFC000"/>
                          </a:solidFill>
                        </a:rPr>
                      </a:br>
                      <a:r>
                        <a:rPr lang="es-PE" sz="3000" b="1" baseline="0" dirty="0">
                          <a:solidFill>
                            <a:srgbClr val="FFC000"/>
                          </a:solidFill>
                        </a:rPr>
                        <a:t>unidocente y multigrado monolingüe </a:t>
                      </a:r>
                      <a:br>
                        <a:rPr lang="es-PE" sz="3000" b="1" baseline="0" dirty="0">
                          <a:solidFill>
                            <a:srgbClr val="FFC000"/>
                          </a:solidFill>
                        </a:rPr>
                      </a:br>
                      <a:r>
                        <a:rPr lang="es-PE" sz="3000" b="1" baseline="0" dirty="0">
                          <a:solidFill>
                            <a:srgbClr val="FFC000"/>
                          </a:solidFill>
                        </a:rPr>
                        <a:t>castellano rural en el país</a:t>
                      </a:r>
                      <a:r>
                        <a:rPr lang="es-PE" sz="3000" b="1" baseline="0" dirty="0">
                          <a:solidFill>
                            <a:schemeClr val="accent2"/>
                          </a:solidFill>
                        </a:rPr>
                        <a:t>?</a:t>
                      </a:r>
                      <a:endParaRPr lang="es-PE" sz="3000" b="1" dirty="0">
                        <a:solidFill>
                          <a:schemeClr val="accent2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2" t="59851" r="84973" b="26399"/>
          <a:stretch/>
        </p:blipFill>
        <p:spPr>
          <a:xfrm>
            <a:off x="6657416" y="5220713"/>
            <a:ext cx="2460812" cy="1668231"/>
          </a:xfrm>
          <a:prstGeom prst="rect">
            <a:avLst/>
          </a:prstGeom>
        </p:spPr>
      </p:pic>
      <p:grpSp>
        <p:nvGrpSpPr>
          <p:cNvPr id="3" name="Agrupar 2"/>
          <p:cNvGrpSpPr/>
          <p:nvPr/>
        </p:nvGrpSpPr>
        <p:grpSpPr>
          <a:xfrm>
            <a:off x="6832049" y="170334"/>
            <a:ext cx="4618992" cy="6646470"/>
            <a:chOff x="5782234" y="237648"/>
            <a:chExt cx="4600842" cy="6620352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8" t="18905" r="76767" b="39865"/>
            <a:stretch/>
          </p:blipFill>
          <p:spPr>
            <a:xfrm>
              <a:off x="5782234" y="237648"/>
              <a:ext cx="4600842" cy="5861371"/>
            </a:xfrm>
            <a:prstGeom prst="rect">
              <a:avLst/>
            </a:prstGeom>
          </p:spPr>
        </p:pic>
        <p:pic>
          <p:nvPicPr>
            <p:cNvPr id="10" name="Imagen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64" t="56732" r="76767" b="34537"/>
            <a:stretch/>
          </p:blipFill>
          <p:spPr>
            <a:xfrm>
              <a:off x="8486775" y="5616668"/>
              <a:ext cx="1896301" cy="1241332"/>
            </a:xfrm>
            <a:prstGeom prst="rect">
              <a:avLst/>
            </a:prstGeom>
          </p:spPr>
        </p:pic>
      </p:grp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CDE36EBE-059A-4E8E-9DCF-EB7B6AB833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260801"/>
              </p:ext>
            </p:extLst>
          </p:nvPr>
        </p:nvGraphicFramePr>
        <p:xfrm>
          <a:off x="1689991" y="1961364"/>
          <a:ext cx="3070469" cy="2219371"/>
        </p:xfrm>
        <a:graphic>
          <a:graphicData uri="http://schemas.openxmlformats.org/drawingml/2006/table">
            <a:tbl>
              <a:tblPr/>
              <a:tblGrid>
                <a:gridCol w="11221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030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008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44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5215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PE" sz="2000" b="1" i="0" u="none" strike="noStrike" dirty="0">
                          <a:solidFill>
                            <a:srgbClr val="ED7D31"/>
                          </a:solidFill>
                          <a:effectLst/>
                          <a:latin typeface="Calibri" panose="020F0502020204030204" pitchFamily="34" charset="0"/>
                        </a:rPr>
                        <a:t>Metas de atención 2023*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1725"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12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Características de II.EE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N° de II.EE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N° estudiantes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PE" sz="11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327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Polidocente multigrado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236,260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3278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 multigrado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,916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65,410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7312">
                <a:tc>
                  <a:txBody>
                    <a:bodyPr/>
                    <a:lstStyle/>
                    <a:p>
                      <a:pPr algn="ctr" fontAlgn="b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12,256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301,670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s-PE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4173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</a:t>
                      </a:r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Censo Educativo 2022.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Fuente:</a:t>
                      </a:r>
                      <a:r>
                        <a:rPr lang="es-P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Censo Educativo 2022.</a:t>
                      </a:r>
                    </a:p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8214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P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* Preliminar, falta ajustar con el registro EIB actualizado.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12FC5600-A32C-4353-991A-00AD17F20D4F}"/>
              </a:ext>
            </a:extLst>
          </p:cNvPr>
          <p:cNvSpPr txBox="1"/>
          <p:nvPr/>
        </p:nvSpPr>
        <p:spPr>
          <a:xfrm>
            <a:off x="1689991" y="4220538"/>
            <a:ext cx="31904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000" b="1" dirty="0"/>
              <a:t>Nota: </a:t>
            </a:r>
            <a:r>
              <a:rPr lang="es-PE" sz="1000" dirty="0"/>
              <a:t>Adicionalmente también se distribuye material educativo a IIEE EIB, cerca de </a:t>
            </a:r>
            <a:r>
              <a:rPr lang="es-PE" sz="1000" b="1" dirty="0">
                <a:solidFill>
                  <a:srgbClr val="ED7D31"/>
                </a:solidFill>
              </a:rPr>
              <a:t>10 mil IIEE </a:t>
            </a:r>
            <a:r>
              <a:rPr lang="es-PE" sz="1000" dirty="0"/>
              <a:t>de acuerdo a los criterios de distribución proporcionados por la DIGEIBIRA.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7B8D345B-CCF4-D692-5F85-C117355353BB}"/>
              </a:ext>
            </a:extLst>
          </p:cNvPr>
          <p:cNvSpPr txBox="1"/>
          <p:nvPr/>
        </p:nvSpPr>
        <p:spPr>
          <a:xfrm>
            <a:off x="4846092" y="5331025"/>
            <a:ext cx="27381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Representa el </a:t>
            </a:r>
            <a:r>
              <a:rPr lang="es-ES" sz="1100" b="1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48%</a:t>
            </a:r>
          </a:p>
          <a:p>
            <a:r>
              <a:rPr lang="es-ES" sz="1100" dirty="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</a:rPr>
              <a:t>del total nacional rural.</a:t>
            </a:r>
            <a:endParaRPr lang="es-PE" sz="1100" dirty="0">
              <a:solidFill>
                <a:schemeClr val="accent4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1" name="Flecha: a la derecha 10">
            <a:extLst>
              <a:ext uri="{FF2B5EF4-FFF2-40B4-BE49-F238E27FC236}">
                <a16:creationId xmlns:a16="http://schemas.microsoft.com/office/drawing/2014/main" xmlns="" id="{E6FD1DDA-6B1B-B780-1D84-6C3E2FD67466}"/>
              </a:ext>
            </a:extLst>
          </p:cNvPr>
          <p:cNvSpPr/>
          <p:nvPr/>
        </p:nvSpPr>
        <p:spPr>
          <a:xfrm>
            <a:off x="4457413" y="5386812"/>
            <a:ext cx="423000" cy="183763"/>
          </a:xfrm>
          <a:prstGeom prst="rightArrow">
            <a:avLst/>
          </a:prstGeom>
          <a:noFill/>
          <a:ln w="127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4" name="Rectángulo: esquinas redondeadas 13">
            <a:extLst>
              <a:ext uri="{FF2B5EF4-FFF2-40B4-BE49-F238E27FC236}">
                <a16:creationId xmlns:a16="http://schemas.microsoft.com/office/drawing/2014/main" xmlns="" id="{A557667F-491E-1D1C-9FC0-46972A048917}"/>
              </a:ext>
            </a:extLst>
          </p:cNvPr>
          <p:cNvSpPr/>
          <p:nvPr/>
        </p:nvSpPr>
        <p:spPr>
          <a:xfrm>
            <a:off x="2482918" y="5321569"/>
            <a:ext cx="1921130" cy="9834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PE" sz="1200" dirty="0">
                <a:solidFill>
                  <a:schemeClr val="tx1"/>
                </a:solidFill>
              </a:rPr>
              <a:t>- N° PMMCR: 12,256 IIEE</a:t>
            </a:r>
          </a:p>
          <a:p>
            <a:r>
              <a:rPr lang="es-PE" sz="1200" dirty="0">
                <a:solidFill>
                  <a:schemeClr val="tx1"/>
                </a:solidFill>
              </a:rPr>
              <a:t>- N° Docentes: 23,552</a:t>
            </a:r>
          </a:p>
          <a:p>
            <a:r>
              <a:rPr lang="es-PE" sz="1200" dirty="0">
                <a:solidFill>
                  <a:schemeClr val="tx1"/>
                </a:solidFill>
              </a:rPr>
              <a:t>- N° Estudiantes: 301,670</a:t>
            </a:r>
          </a:p>
          <a:p>
            <a:endParaRPr lang="es-PE" sz="800" b="1" dirty="0">
              <a:solidFill>
                <a:schemeClr val="tx1"/>
              </a:solidFill>
            </a:endParaRPr>
          </a:p>
          <a:p>
            <a:r>
              <a:rPr lang="es-PE" sz="800" b="1" dirty="0">
                <a:solidFill>
                  <a:schemeClr val="tx1"/>
                </a:solidFill>
              </a:rPr>
              <a:t>Fuente: </a:t>
            </a:r>
            <a:r>
              <a:rPr lang="es-PE" sz="800" dirty="0">
                <a:solidFill>
                  <a:schemeClr val="tx1"/>
                </a:solidFill>
              </a:rPr>
              <a:t>Censo educativo 2022.</a:t>
            </a:r>
            <a:endParaRPr lang="es-PE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74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85744" y="2013761"/>
            <a:ext cx="874400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800" dirty="0">
                <a:solidFill>
                  <a:srgbClr val="FF0000"/>
                </a:solidFill>
              </a:rPr>
              <a:t>Criterios para la distribución de materiales</a:t>
            </a:r>
          </a:p>
          <a:p>
            <a:r>
              <a:rPr lang="es-PE" sz="3800" dirty="0">
                <a:solidFill>
                  <a:srgbClr val="FF0000"/>
                </a:solidFill>
              </a:rPr>
              <a:t>del</a:t>
            </a:r>
            <a:r>
              <a:rPr lang="es-PE" sz="3800" b="1" dirty="0">
                <a:solidFill>
                  <a:srgbClr val="FF0000"/>
                </a:solidFill>
              </a:rPr>
              <a:t> Servicio Educativo Primaria Multigrado Monolingüe Castellano</a:t>
            </a:r>
            <a:endParaRPr lang="es-PE" sz="4000" b="1" dirty="0">
              <a:solidFill>
                <a:srgbClr val="FF0000"/>
              </a:solidFill>
            </a:endParaRPr>
          </a:p>
          <a:p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685744" y="3966551"/>
            <a:ext cx="69825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chemeClr val="accent1">
                    <a:lumMod val="50000"/>
                  </a:schemeClr>
                </a:solidFill>
              </a:rPr>
              <a:t>27 títulos </a:t>
            </a:r>
            <a:r>
              <a:rPr lang="es-PE" sz="2800" i="1" dirty="0">
                <a:solidFill>
                  <a:schemeClr val="accent1">
                    <a:lumMod val="50000"/>
                  </a:schemeClr>
                </a:solidFill>
              </a:rPr>
              <a:t>para estudiantes</a:t>
            </a:r>
            <a:endParaRPr lang="es-ES" sz="2000" i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s-ES" sz="3200" i="1" dirty="0">
                <a:solidFill>
                  <a:schemeClr val="accent1">
                    <a:lumMod val="50000"/>
                  </a:schemeClr>
                </a:solidFill>
              </a:rPr>
              <a:t>01 título adaptado al sistema Braille</a:t>
            </a:r>
            <a:endParaRPr lang="es-PE" sz="32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1371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187FD415-7A48-4562-8A69-E35751806191}"/>
              </a:ext>
            </a:extLst>
          </p:cNvPr>
          <p:cNvSpPr txBox="1"/>
          <p:nvPr/>
        </p:nvSpPr>
        <p:spPr>
          <a:xfrm>
            <a:off x="74645" y="6375250"/>
            <a:ext cx="77593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b"/>
            <a:r>
              <a:rPr lang="es-PE" sz="900" b="1" i="0" u="none" strike="noStrike" dirty="0">
                <a:solidFill>
                  <a:srgbClr val="000000"/>
                </a:solidFill>
                <a:effectLst/>
                <a:latin typeface="+mn-lt"/>
              </a:rPr>
              <a:t>Nota: </a:t>
            </a:r>
            <a:r>
              <a:rPr lang="es-PE" sz="900" b="0" i="0" u="none" strike="noStrike" dirty="0">
                <a:solidFill>
                  <a:srgbClr val="000000"/>
                </a:solidFill>
                <a:effectLst/>
                <a:latin typeface="+mn-lt"/>
              </a:rPr>
              <a:t>No se enviarán ejemplares a los especialistas para ahorrar recursos, ya que pueden hacer uso virtual que se encuentran en la plataforma de Perú Educa.</a:t>
            </a:r>
            <a:endParaRPr lang="es-PE" sz="900" b="1" i="0" u="none" strike="noStrike" dirty="0">
              <a:solidFill>
                <a:srgbClr val="000000"/>
              </a:solidFill>
              <a:effectLst/>
              <a:latin typeface="+mn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E05CFEE7-D898-4E6D-A1EE-7F4F1557421B}"/>
              </a:ext>
            </a:extLst>
          </p:cNvPr>
          <p:cNvSpPr txBox="1"/>
          <p:nvPr/>
        </p:nvSpPr>
        <p:spPr>
          <a:xfrm>
            <a:off x="74645" y="28780"/>
            <a:ext cx="75214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/>
              <a:t>Criterios para la distribución de materiales del</a:t>
            </a:r>
            <a:r>
              <a:rPr lang="es-PE" sz="1600" b="1" dirty="0"/>
              <a:t> Servicio Educativo Primaria Multigrado</a:t>
            </a:r>
            <a:endParaRPr lang="es-PE" dirty="0">
              <a:solidFill>
                <a:srgbClr val="FF0000"/>
              </a:solidFill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xmlns="" id="{A9E28814-7D7E-A1D8-3E1E-C1690354EC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162810"/>
              </p:ext>
            </p:extLst>
          </p:nvPr>
        </p:nvGraphicFramePr>
        <p:xfrm>
          <a:off x="180152" y="381152"/>
          <a:ext cx="10082330" cy="5813976"/>
        </p:xfrm>
        <a:graphic>
          <a:graphicData uri="http://schemas.openxmlformats.org/drawingml/2006/table">
            <a:tbl>
              <a:tblPr/>
              <a:tblGrid>
                <a:gridCol w="238539">
                  <a:extLst>
                    <a:ext uri="{9D8B030D-6E8A-4147-A177-3AD203B41FA5}">
                      <a16:colId xmlns:a16="http://schemas.microsoft.com/office/drawing/2014/main" xmlns="" val="3811360833"/>
                    </a:ext>
                  </a:extLst>
                </a:gridCol>
                <a:gridCol w="2634099">
                  <a:extLst>
                    <a:ext uri="{9D8B030D-6E8A-4147-A177-3AD203B41FA5}">
                      <a16:colId xmlns:a16="http://schemas.microsoft.com/office/drawing/2014/main" xmlns="" val="2589368112"/>
                    </a:ext>
                  </a:extLst>
                </a:gridCol>
                <a:gridCol w="474784">
                  <a:extLst>
                    <a:ext uri="{9D8B030D-6E8A-4147-A177-3AD203B41FA5}">
                      <a16:colId xmlns:a16="http://schemas.microsoft.com/office/drawing/2014/main" xmlns="" val="1960915173"/>
                    </a:ext>
                  </a:extLst>
                </a:gridCol>
                <a:gridCol w="317479">
                  <a:extLst>
                    <a:ext uri="{9D8B030D-6E8A-4147-A177-3AD203B41FA5}">
                      <a16:colId xmlns:a16="http://schemas.microsoft.com/office/drawing/2014/main" xmlns="" val="56705771"/>
                    </a:ext>
                  </a:extLst>
                </a:gridCol>
                <a:gridCol w="658382">
                  <a:extLst>
                    <a:ext uri="{9D8B030D-6E8A-4147-A177-3AD203B41FA5}">
                      <a16:colId xmlns:a16="http://schemas.microsoft.com/office/drawing/2014/main" xmlns="" val="3250164264"/>
                    </a:ext>
                  </a:extLst>
                </a:gridCol>
                <a:gridCol w="658382">
                  <a:extLst>
                    <a:ext uri="{9D8B030D-6E8A-4147-A177-3AD203B41FA5}">
                      <a16:colId xmlns:a16="http://schemas.microsoft.com/office/drawing/2014/main" xmlns="" val="1591085271"/>
                    </a:ext>
                  </a:extLst>
                </a:gridCol>
                <a:gridCol w="660803">
                  <a:extLst>
                    <a:ext uri="{9D8B030D-6E8A-4147-A177-3AD203B41FA5}">
                      <a16:colId xmlns:a16="http://schemas.microsoft.com/office/drawing/2014/main" xmlns="" val="3466553060"/>
                    </a:ext>
                  </a:extLst>
                </a:gridCol>
                <a:gridCol w="544617">
                  <a:extLst>
                    <a:ext uri="{9D8B030D-6E8A-4147-A177-3AD203B41FA5}">
                      <a16:colId xmlns:a16="http://schemas.microsoft.com/office/drawing/2014/main" xmlns="" val="3466992406"/>
                    </a:ext>
                  </a:extLst>
                </a:gridCol>
                <a:gridCol w="544617">
                  <a:extLst>
                    <a:ext uri="{9D8B030D-6E8A-4147-A177-3AD203B41FA5}">
                      <a16:colId xmlns:a16="http://schemas.microsoft.com/office/drawing/2014/main" xmlns="" val="942930881"/>
                    </a:ext>
                  </a:extLst>
                </a:gridCol>
                <a:gridCol w="544617">
                  <a:extLst>
                    <a:ext uri="{9D8B030D-6E8A-4147-A177-3AD203B41FA5}">
                      <a16:colId xmlns:a16="http://schemas.microsoft.com/office/drawing/2014/main" xmlns="" val="192189935"/>
                    </a:ext>
                  </a:extLst>
                </a:gridCol>
                <a:gridCol w="544617">
                  <a:extLst>
                    <a:ext uri="{9D8B030D-6E8A-4147-A177-3AD203B41FA5}">
                      <a16:colId xmlns:a16="http://schemas.microsoft.com/office/drawing/2014/main" xmlns="" val="24487268"/>
                    </a:ext>
                  </a:extLst>
                </a:gridCol>
                <a:gridCol w="544617">
                  <a:extLst>
                    <a:ext uri="{9D8B030D-6E8A-4147-A177-3AD203B41FA5}">
                      <a16:colId xmlns:a16="http://schemas.microsoft.com/office/drawing/2014/main" xmlns="" val="2679052534"/>
                    </a:ext>
                  </a:extLst>
                </a:gridCol>
                <a:gridCol w="1716777">
                  <a:extLst>
                    <a:ext uri="{9D8B030D-6E8A-4147-A177-3AD203B41FA5}">
                      <a16:colId xmlns:a16="http://schemas.microsoft.com/office/drawing/2014/main" xmlns="" val="1251991873"/>
                    </a:ext>
                  </a:extLst>
                </a:gridCol>
              </a:tblGrid>
              <a:tr h="307627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N° </a:t>
                      </a:r>
                    </a:p>
                    <a:p>
                      <a:pPr algn="ct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Títulos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Material Educativo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s-P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NIVEL </a:t>
                      </a:r>
                    </a:p>
                    <a:p>
                      <a:pPr algn="ctr"/>
                      <a:r>
                        <a:rPr lang="es-P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EDUCATIVO</a:t>
                      </a:r>
                      <a:endParaRPr lang="es-PE" dirty="0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GRADO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IIEE PRIMARIA MULTIGRADO</a:t>
                      </a:r>
                      <a:b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(Monolingüe Castellano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S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IIEE EIB (Revitalización y Ámbitos Urbanos)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IIEE EIB DE </a:t>
                      </a:r>
                      <a:r>
                        <a:rPr lang="es-PE" sz="8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FORTALECIMIENTO</a:t>
                      </a:r>
                      <a:endParaRPr lang="es-PE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BENEFICIARIOS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97805761"/>
                  </a:ext>
                </a:extLst>
              </a:tr>
              <a:tr h="23943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P2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P3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P4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P5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3302029"/>
                  </a:ext>
                </a:extLst>
              </a:tr>
              <a:tr h="27966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Multigrado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Unidocente/Multigrado</a:t>
                      </a:r>
                      <a:b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39535898"/>
                  </a:ext>
                </a:extLst>
              </a:tr>
              <a:tr h="13734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Urbano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Rural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(Urbano / Rural)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9415355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41137012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2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58642496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3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3°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383060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4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06121033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5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89264662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COMUNICACIÓN 6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13789268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900967916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2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9778419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3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64237646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4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7913318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5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1274089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MATEMÁTICA 6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99303558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16752399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2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46870058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3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54562274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4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34282387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5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43491423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PERSONAL SOCIAL 6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4977552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51631549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2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04679994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3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88547052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4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3899393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5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90155585"/>
                  </a:ext>
                </a:extLst>
              </a:tr>
              <a:tr h="46420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 DE AUTOAPRENDIZAJE CIENCIA Y TECNOLOGÍA 6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8836293"/>
                  </a:ext>
                </a:extLst>
              </a:tr>
              <a:tr h="125646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CUADERNOS HABILIDADES SOCIOEMOCIONALES III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1°, 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P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91172994"/>
                  </a:ext>
                </a:extLst>
              </a:tr>
              <a:tr h="139831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CUADERNOS HABILIDADES SOCIOEMOCIONALES III (BRAILLE) *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 dirty="0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1°, 2°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16898057"/>
                  </a:ext>
                </a:extLst>
              </a:tr>
              <a:tr h="124614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CUADERNOS HABILIDADES SOCIOEMOCIONALES IV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 dirty="0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3°, 4°</a:t>
                      </a:r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07802159"/>
                  </a:ext>
                </a:extLst>
              </a:tr>
              <a:tr h="124614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7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CUADERNOS HABILIDADES SOCIOEMOCIONALES V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Primaria</a:t>
                      </a:r>
                      <a:endParaRPr lang="es-PE"/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5°, 6°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PE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PE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unidad por estudiante</a:t>
                      </a:r>
                    </a:p>
                  </a:txBody>
                  <a:tcPr marL="5388" marR="5388" marT="538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3022069"/>
                  </a:ext>
                </a:extLst>
              </a:tr>
              <a:tr h="153814">
                <a:tc>
                  <a:txBody>
                    <a:bodyPr/>
                    <a:lstStyle/>
                    <a:p>
                      <a:pPr algn="r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5388" marR="5388" marT="53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Títulos de primaria multigrado.</a:t>
                      </a:r>
                    </a:p>
                  </a:txBody>
                  <a:tcPr marL="5388" marR="5388" marT="538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s-PE"/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0" i="0" u="none" strike="noStrike" dirty="0">
                        <a:solidFill>
                          <a:srgbClr val="ED7D3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s-PE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5118399"/>
                  </a:ext>
                </a:extLst>
              </a:tr>
              <a:tr h="211953">
                <a:tc gridSpan="4">
                  <a:txBody>
                    <a:bodyPr/>
                    <a:lstStyle/>
                    <a:p>
                      <a:pPr algn="l" fontAlgn="t"/>
                      <a:endParaRPr lang="es-E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s-E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ED7D3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49610287"/>
                  </a:ext>
                </a:extLst>
              </a:tr>
              <a:tr h="98508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Nota:</a:t>
                      </a:r>
                      <a:r>
                        <a:rPr lang="es-E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Elaborado de acuerdo a los criterios de distribución de la DIGEIBIRA.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0" i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* Elaborado por DEBE para estudiantes </a:t>
                      </a:r>
                      <a:r>
                        <a:rPr lang="es-ES" sz="8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con </a:t>
                      </a:r>
                      <a:r>
                        <a:rPr lang="es-ES" sz="8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Stag Medium" panose="02000603060000020004" pitchFamily="50" charset="0"/>
                        </a:rPr>
                        <a:t>Discapacidad visual - Ceguera total y/o  Sordoceguera.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800" b="0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53 títulos de la DISER + 01 de DEBE distribuido por DISER</a:t>
                      </a:r>
                    </a:p>
                  </a:txBody>
                  <a:tcPr marL="5388" marR="5388" marT="5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t"/>
                      <a:endParaRPr lang="es-E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0" i="0" u="none" strike="noStrike">
                        <a:solidFill>
                          <a:srgbClr val="ED7D3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PE" sz="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88" marR="5388" marT="538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4603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9713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57" y="2344796"/>
            <a:ext cx="1906458" cy="2321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226" y="3454573"/>
            <a:ext cx="2039643" cy="2574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66" y="2399227"/>
            <a:ext cx="1941888" cy="246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613" y="3630612"/>
            <a:ext cx="1945518" cy="246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08" y="2396886"/>
            <a:ext cx="1942716" cy="24674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553" y="3774125"/>
            <a:ext cx="1942716" cy="245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444767" y="11778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AUTOAPRENDIZAJE DE COMUNICACIÓN</a:t>
            </a:r>
          </a:p>
        </p:txBody>
      </p:sp>
    </p:spTree>
    <p:extLst>
      <p:ext uri="{BB962C8B-B14F-4D97-AF65-F5344CB8AC3E}">
        <p14:creationId xmlns:p14="http://schemas.microsoft.com/office/powerpoint/2010/main" val="2118532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57" y="2348277"/>
            <a:ext cx="1906458" cy="2314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56" y="3454573"/>
            <a:ext cx="2028183" cy="2574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598" y="2399227"/>
            <a:ext cx="1940624" cy="2462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617" y="3630612"/>
            <a:ext cx="1943509" cy="246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08" y="2403926"/>
            <a:ext cx="1942716" cy="2453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1560" y="3774125"/>
            <a:ext cx="1938701" cy="245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444767" y="11778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AUTOAPRENDIZAJE </a:t>
            </a:r>
            <a:r>
              <a:rPr lang="es-PE" sz="2800" b="1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DE MATEMÁTICA</a:t>
            </a:r>
            <a:endParaRPr lang="es-PE" sz="2800" b="1" dirty="0">
              <a:solidFill>
                <a:schemeClr val="accent1">
                  <a:lumMod val="50000"/>
                </a:schemeClr>
              </a:solidFill>
              <a:latin typeface="Stag Medium" panose="0200060306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02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57" y="2345007"/>
            <a:ext cx="1906458" cy="2321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209" y="3454573"/>
            <a:ext cx="2033676" cy="2574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66" y="2400509"/>
            <a:ext cx="1941888" cy="2460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35" y="3630612"/>
            <a:ext cx="1940674" cy="246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08" y="2397755"/>
            <a:ext cx="1942716" cy="2465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3338" y="3774125"/>
            <a:ext cx="1935146" cy="245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444767" y="11778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AUTOAPRENDIZAJE DE PERSONAL SOCIAL</a:t>
            </a:r>
          </a:p>
        </p:txBody>
      </p:sp>
    </p:spTree>
    <p:extLst>
      <p:ext uri="{BB962C8B-B14F-4D97-AF65-F5344CB8AC3E}">
        <p14:creationId xmlns:p14="http://schemas.microsoft.com/office/powerpoint/2010/main" val="3845360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75" y="2344796"/>
            <a:ext cx="1904621" cy="2321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378" y="3454573"/>
            <a:ext cx="2025339" cy="2574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5966" y="2402345"/>
            <a:ext cx="1941888" cy="2456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252" y="3630612"/>
            <a:ext cx="1944239" cy="24631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08" y="2401743"/>
            <a:ext cx="1942716" cy="2457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4276" y="3774125"/>
            <a:ext cx="1933270" cy="245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CuadroTexto 7"/>
          <p:cNvSpPr txBox="1"/>
          <p:nvPr/>
        </p:nvSpPr>
        <p:spPr>
          <a:xfrm>
            <a:off x="444767" y="1177895"/>
            <a:ext cx="1137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50000"/>
                  </a:schemeClr>
                </a:solidFill>
                <a:latin typeface="Stag Medium" panose="02000603060000020004" pitchFamily="50" charset="0"/>
              </a:rPr>
              <a:t>CUADERNOS DE AUTOAPRENDIZAJE DE CIENCIA Y TECNOLOGÍA</a:t>
            </a:r>
          </a:p>
        </p:txBody>
      </p:sp>
    </p:spTree>
    <p:extLst>
      <p:ext uri="{BB962C8B-B14F-4D97-AF65-F5344CB8AC3E}">
        <p14:creationId xmlns:p14="http://schemas.microsoft.com/office/powerpoint/2010/main" val="32288283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3997</TotalTime>
  <Words>2246</Words>
  <Application>Microsoft Office PowerPoint</Application>
  <PresentationFormat>Panorámica</PresentationFormat>
  <Paragraphs>861</Paragraphs>
  <Slides>26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Stag Medium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Modelos de Servicio Educativo Rural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DISER</dc:creator>
  <cp:lastModifiedBy>DIFOCA 04</cp:lastModifiedBy>
  <cp:revision>225</cp:revision>
  <cp:lastPrinted>2019-09-26T20:05:29Z</cp:lastPrinted>
  <dcterms:created xsi:type="dcterms:W3CDTF">2014-08-20T23:02:32Z</dcterms:created>
  <dcterms:modified xsi:type="dcterms:W3CDTF">2022-11-09T21:47:05Z</dcterms:modified>
</cp:coreProperties>
</file>