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2"/>
  </p:notesMasterIdLst>
  <p:sldIdLst>
    <p:sldId id="287" r:id="rId2"/>
    <p:sldId id="288" r:id="rId3"/>
    <p:sldId id="305" r:id="rId4"/>
    <p:sldId id="306" r:id="rId5"/>
    <p:sldId id="293" r:id="rId6"/>
    <p:sldId id="318" r:id="rId7"/>
    <p:sldId id="320" r:id="rId8"/>
    <p:sldId id="308" r:id="rId9"/>
    <p:sldId id="319" r:id="rId10"/>
    <p:sldId id="273" r:id="rId1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8" roundtripDataSignature="AMtx7mjchRH6nBo3JWvhpiGRLkl8v3SJm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AN MANUEL CALDERON LEANDRO" initials="JMCL" lastIdx="2" clrIdx="0">
    <p:extLst>
      <p:ext uri="{19B8F6BF-5375-455C-9EA6-DF929625EA0E}">
        <p15:presenceInfo xmlns:p15="http://schemas.microsoft.com/office/powerpoint/2012/main" userId="S-1-5-21-1280482202-4056878361-557001864-11683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377685C-C6A6-43DB-ADE9-8B764B479A90}">
  <a:tblStyle styleId="{3377685C-C6A6-43DB-ADE9-8B764B479A9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396" autoAdjust="0"/>
    <p:restoredTop sz="94016" autoAdjust="0"/>
  </p:normalViewPr>
  <p:slideViewPr>
    <p:cSldViewPr snapToGrid="0">
      <p:cViewPr varScale="1">
        <p:scale>
          <a:sx n="109" d="100"/>
          <a:sy n="109" d="100"/>
        </p:scale>
        <p:origin x="133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49" Type="http://schemas.openxmlformats.org/officeDocument/2006/relationships/commentAuthors" Target="commentAuthors.xml"/><Relationship Id="rId10" Type="http://schemas.openxmlformats.org/officeDocument/2006/relationships/slide" Target="slides/slide9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48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2381953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15572-34EF-427E-B21C-E52EDDF766DB}" type="slidenum">
              <a:rPr lang="es-PE" smtClean="0"/>
              <a:t>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870052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15572-34EF-427E-B21C-E52EDDF766DB}" type="slidenum">
              <a:rPr lang="es-PE" smtClean="0"/>
              <a:t>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38736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15572-34EF-427E-B21C-E52EDDF766DB}" type="slidenum">
              <a:rPr lang="es-PE" smtClean="0"/>
              <a:t>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52720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15572-34EF-427E-B21C-E52EDDF766DB}" type="slidenum">
              <a:rPr lang="es-PE" smtClean="0"/>
              <a:t>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587929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15572-34EF-427E-B21C-E52EDDF766DB}" type="slidenum">
              <a:rPr lang="es-PE" smtClean="0"/>
              <a:t>6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392715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5812279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215572-34EF-427E-B21C-E52EDDF766DB}" type="slidenum">
              <a:rPr lang="es-PE" smtClean="0"/>
              <a:t>8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105209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15572-34EF-427E-B21C-E52EDDF766DB}" type="slidenum">
              <a:rPr lang="es-PE" smtClean="0"/>
              <a:t>10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9625236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>
  <p:cSld name="Diapositiva de título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PE"/>
              <a:t>‹Nº›</a:t>
            </a:fld>
            <a:endParaRPr/>
          </a:p>
        </p:txBody>
      </p:sp>
      <p:pic>
        <p:nvPicPr>
          <p:cNvPr id="10" name="Google Shape;10;p3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004766" y="0"/>
            <a:ext cx="6187234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0286" y="3816176"/>
            <a:ext cx="2606682" cy="4826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>
  <p:cSld name="Encabezado de sección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 userDrawn="1"/>
        </p:nvSpPr>
        <p:spPr>
          <a:xfrm>
            <a:off x="9225643" y="6618062"/>
            <a:ext cx="3023507" cy="2308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PE" sz="900" b="1" dirty="0">
                <a:solidFill>
                  <a:schemeClr val="accent5">
                    <a:lumMod val="50000"/>
                  </a:schemeClr>
                </a:solidFill>
                <a:effectLst/>
                <a:latin typeface="Arial Narrow" panose="020B0606020202030204" pitchFamily="34" charset="0"/>
              </a:rPr>
              <a:t>Equipo</a:t>
            </a:r>
            <a:r>
              <a:rPr lang="es-PE" sz="900" b="1" baseline="0" dirty="0">
                <a:solidFill>
                  <a:schemeClr val="accent5">
                    <a:lumMod val="50000"/>
                  </a:schemeClr>
                </a:solidFill>
                <a:effectLst/>
                <a:latin typeface="Arial Narrow" panose="020B0606020202030204" pitchFamily="34" charset="0"/>
              </a:rPr>
              <a:t> de Gestión de Recursos y Materiales Educativos - DEP</a:t>
            </a:r>
            <a:endParaRPr lang="es-PE" sz="900" b="1" dirty="0">
              <a:solidFill>
                <a:schemeClr val="accent5">
                  <a:lumMod val="50000"/>
                </a:schemeClr>
              </a:solidFill>
              <a:effectLst/>
              <a:latin typeface="Arial Narrow" panose="020B0606020202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>
  <p:cSld name="Título y objetos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3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87423" y="166597"/>
            <a:ext cx="1612793" cy="29862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4"/>
          <p:cNvSpPr/>
          <p:nvPr/>
        </p:nvSpPr>
        <p:spPr>
          <a:xfrm>
            <a:off x="336884" y="625642"/>
            <a:ext cx="11558337" cy="587141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CuadroTexto 6"/>
          <p:cNvSpPr txBox="1"/>
          <p:nvPr userDrawn="1"/>
        </p:nvSpPr>
        <p:spPr>
          <a:xfrm>
            <a:off x="9282791" y="6634390"/>
            <a:ext cx="3023507" cy="2308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PE" sz="900" b="1" dirty="0">
                <a:solidFill>
                  <a:schemeClr val="accent5">
                    <a:lumMod val="50000"/>
                  </a:schemeClr>
                </a:solidFill>
                <a:effectLst/>
                <a:latin typeface="Arial Narrow" panose="020B0606020202030204" pitchFamily="34" charset="0"/>
              </a:rPr>
              <a:t>Equipo</a:t>
            </a:r>
            <a:r>
              <a:rPr lang="es-PE" sz="900" b="1" baseline="0" dirty="0">
                <a:solidFill>
                  <a:schemeClr val="accent5">
                    <a:lumMod val="50000"/>
                  </a:schemeClr>
                </a:solidFill>
                <a:effectLst/>
                <a:latin typeface="Arial Narrow" panose="020B0606020202030204" pitchFamily="34" charset="0"/>
              </a:rPr>
              <a:t> de Gestión de Recursos y Materiales Educativos - DEP</a:t>
            </a:r>
            <a:endParaRPr lang="es-PE" sz="900" b="1" dirty="0">
              <a:solidFill>
                <a:schemeClr val="accent5">
                  <a:lumMod val="50000"/>
                </a:schemeClr>
              </a:solidFill>
              <a:effectLst/>
              <a:latin typeface="Arial Narrow" panose="020B0606020202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1"/>
          <p:cNvSpPr/>
          <p:nvPr/>
        </p:nvSpPr>
        <p:spPr>
          <a:xfrm>
            <a:off x="368968" y="762000"/>
            <a:ext cx="11365832" cy="57430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" name="Google Shape;7;p3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04766" y="0"/>
            <a:ext cx="6187234" cy="68580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sv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449105" y="2027143"/>
            <a:ext cx="11388054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Materiales Educativos de Educación Primaria </a:t>
            </a:r>
          </a:p>
          <a:p>
            <a:pPr algn="ctr"/>
            <a:r>
              <a:rPr lang="es-PE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Dotación 2023</a:t>
            </a:r>
          </a:p>
          <a:p>
            <a:endParaRPr lang="es-PE" dirty="0"/>
          </a:p>
        </p:txBody>
      </p:sp>
      <p:grpSp>
        <p:nvGrpSpPr>
          <p:cNvPr id="6" name="Grupo 5"/>
          <p:cNvGrpSpPr/>
          <p:nvPr/>
        </p:nvGrpSpPr>
        <p:grpSpPr>
          <a:xfrm>
            <a:off x="5891622" y="5501780"/>
            <a:ext cx="6096000" cy="1319390"/>
            <a:chOff x="5891622" y="5501780"/>
            <a:chExt cx="6096000" cy="1319390"/>
          </a:xfrm>
        </p:grpSpPr>
        <p:sp>
          <p:nvSpPr>
            <p:cNvPr id="3" name="Rectángulo 2"/>
            <p:cNvSpPr/>
            <p:nvPr/>
          </p:nvSpPr>
          <p:spPr>
            <a:xfrm>
              <a:off x="6042085" y="5501780"/>
              <a:ext cx="5795074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PE" sz="220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/>
                </a:rPr>
                <a:t>Viceministerio de Gestión Pedagógica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PE" sz="220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/>
                </a:rPr>
                <a:t> </a:t>
              </a:r>
              <a:r>
                <a:rPr kumimoji="0" lang="es-PE" sz="2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/>
                </a:rPr>
                <a:t>Dirección </a:t>
              </a:r>
              <a:r>
                <a:rPr lang="es-PE" sz="2200" b="1" dirty="0">
                  <a:solidFill>
                    <a:srgbClr val="002060"/>
                  </a:solidFill>
                  <a:latin typeface="Calibri" panose="020F0502020204030204"/>
                </a:rPr>
                <a:t>General de Educación Básica Regular</a:t>
              </a:r>
              <a:endParaRPr kumimoji="0" lang="es-PE" sz="2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PE" sz="2200" dirty="0">
                  <a:solidFill>
                    <a:srgbClr val="002060"/>
                  </a:solidFill>
                  <a:latin typeface="Calibri" panose="020F0502020204030204"/>
                </a:rPr>
                <a:t>Dirección de Educación Primaria</a:t>
              </a:r>
            </a:p>
          </p:txBody>
        </p:sp>
        <p:sp>
          <p:nvSpPr>
            <p:cNvPr id="5" name="Rectángulo 4"/>
            <p:cNvSpPr/>
            <p:nvPr/>
          </p:nvSpPr>
          <p:spPr>
            <a:xfrm>
              <a:off x="5891622" y="6513393"/>
              <a:ext cx="6096000" cy="3077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 algn="ctr">
                <a:buClrTx/>
                <a:defRPr/>
              </a:pPr>
              <a:r>
                <a:rPr lang="es-PE" b="1" kern="1200" dirty="0">
                  <a:solidFill>
                    <a:srgbClr val="002060"/>
                  </a:solidFill>
                  <a:latin typeface="Calibri" panose="020F0502020204030204"/>
                </a:rPr>
                <a:t>Equipo de Gestión de Recursos y Materiales Educativos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1229767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F2D8E2B4-67E0-4D9C-B496-BDEA6DC23846}"/>
              </a:ext>
            </a:extLst>
          </p:cNvPr>
          <p:cNvSpPr txBox="1"/>
          <p:nvPr/>
        </p:nvSpPr>
        <p:spPr>
          <a:xfrm>
            <a:off x="3579303" y="2967335"/>
            <a:ext cx="50333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5400" dirty="0">
                <a:solidFill>
                  <a:srgbClr val="002060"/>
                </a:solidFill>
              </a:rPr>
              <a:t>Gracias</a:t>
            </a:r>
          </a:p>
        </p:txBody>
      </p:sp>
    </p:spTree>
    <p:extLst>
      <p:ext uri="{BB962C8B-B14F-4D97-AF65-F5344CB8AC3E}">
        <p14:creationId xmlns:p14="http://schemas.microsoft.com/office/powerpoint/2010/main" val="4081526100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927141" y="1824277"/>
            <a:ext cx="988499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es-ES" sz="2800" dirty="0">
                <a:solidFill>
                  <a:srgbClr val="000000"/>
                </a:solidFill>
                <a:ea typeface="Times New Roman" panose="02020603050405020304" pitchFamily="18" charset="0"/>
              </a:rPr>
              <a:t>Todas las Instituciones Educativas Unidocente y Multigrado Urbano </a:t>
            </a:r>
            <a:r>
              <a:rPr lang="es-ES" sz="2800" dirty="0">
                <a:ea typeface="Times New Roman" panose="02020603050405020304" pitchFamily="18" charset="0"/>
              </a:rPr>
              <a:t>(monolingües castellano) y </a:t>
            </a:r>
            <a:r>
              <a:rPr lang="es-ES" sz="28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Polidocentes</a:t>
            </a:r>
            <a:r>
              <a:rPr lang="es-ES" sz="2800" dirty="0">
                <a:solidFill>
                  <a:srgbClr val="000000"/>
                </a:solidFill>
                <a:ea typeface="Times New Roman" panose="02020603050405020304" pitchFamily="18" charset="0"/>
              </a:rPr>
              <a:t> Completas Urbano y Rural</a:t>
            </a:r>
            <a:r>
              <a:rPr lang="es-ES" sz="2800" dirty="0">
                <a:solidFill>
                  <a:schemeClr val="accent6"/>
                </a:solidFill>
                <a:ea typeface="Times New Roman" panose="02020603050405020304" pitchFamily="18" charset="0"/>
              </a:rPr>
              <a:t>, </a:t>
            </a:r>
            <a:r>
              <a:rPr lang="es-ES" sz="2800" dirty="0">
                <a:solidFill>
                  <a:srgbClr val="000000"/>
                </a:solidFill>
                <a:ea typeface="Times New Roman" panose="02020603050405020304" pitchFamily="18" charset="0"/>
              </a:rPr>
              <a:t>incluidos los de EIB:</a:t>
            </a:r>
          </a:p>
          <a:p>
            <a:pPr lvl="3" fontAlgn="b"/>
            <a:endParaRPr lang="es-PE" sz="2800" dirty="0"/>
          </a:p>
        </p:txBody>
      </p:sp>
      <p:sp>
        <p:nvSpPr>
          <p:cNvPr id="5" name="Título 3"/>
          <p:cNvSpPr txBox="1">
            <a:spLocks/>
          </p:cNvSpPr>
          <p:nvPr/>
        </p:nvSpPr>
        <p:spPr>
          <a:xfrm>
            <a:off x="927141" y="976855"/>
            <a:ext cx="9693730" cy="738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3200" dirty="0">
                <a:solidFill>
                  <a:srgbClr val="FF0000"/>
                </a:solidFill>
                <a:latin typeface="+mn-lt"/>
              </a:rPr>
              <a:t>¿Qué servicios de Educación Primaria reciben materiales?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xmlns="" id="{AA298C11-29B2-468B-AA51-1C63A81EBB49}"/>
              </a:ext>
            </a:extLst>
          </p:cNvPr>
          <p:cNvGrpSpPr/>
          <p:nvPr/>
        </p:nvGrpSpPr>
        <p:grpSpPr>
          <a:xfrm>
            <a:off x="2095074" y="3204754"/>
            <a:ext cx="7806572" cy="3088640"/>
            <a:chOff x="1180207" y="3119120"/>
            <a:chExt cx="7150891" cy="3088640"/>
          </a:xfrm>
        </p:grpSpPr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xmlns="" id="{B03A5515-69E2-47FB-AFB3-39516D6B3417}"/>
                </a:ext>
              </a:extLst>
            </p:cNvPr>
            <p:cNvSpPr txBox="1"/>
            <p:nvPr/>
          </p:nvSpPr>
          <p:spPr>
            <a:xfrm>
              <a:off x="3144962" y="3293834"/>
              <a:ext cx="5186136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55600" lvl="3" fontAlgn="b"/>
              <a:r>
                <a:rPr lang="es-PE" sz="2400" dirty="0">
                  <a:solidFill>
                    <a:srgbClr val="0070C0"/>
                  </a:solidFill>
                  <a:ea typeface="+mj-ea"/>
                  <a:cs typeface="+mj-cs"/>
                </a:rPr>
                <a:t>Públicos</a:t>
              </a:r>
              <a:r>
                <a:rPr lang="es-PE" sz="2400" dirty="0"/>
                <a:t> </a:t>
              </a:r>
              <a:r>
                <a:rPr lang="es-PE" sz="2400" dirty="0">
                  <a:solidFill>
                    <a:srgbClr val="0070C0"/>
                  </a:solidFill>
                  <a:ea typeface="+mj-ea"/>
                  <a:cs typeface="+mj-cs"/>
                </a:rPr>
                <a:t>de gestión directa</a:t>
              </a:r>
            </a:p>
            <a:p>
              <a:pPr marL="1076325" lvl="4" indent="-538163" fontAlgn="b">
                <a:buFont typeface="Arial" panose="020B0604020202020204" pitchFamily="34" charset="0"/>
                <a:buChar char="•"/>
              </a:pPr>
              <a:r>
                <a:rPr lang="es-PE" sz="2400" dirty="0"/>
                <a:t>Sector Educación</a:t>
              </a:r>
            </a:p>
            <a:p>
              <a:pPr marL="1076325" lvl="4" indent="-538163" fontAlgn="b">
                <a:buFont typeface="Arial" panose="020B0604020202020204" pitchFamily="34" charset="0"/>
                <a:buChar char="•"/>
              </a:pPr>
              <a:r>
                <a:rPr lang="es-PE" sz="2400" dirty="0"/>
                <a:t>Otro sector público (FF.AA.)</a:t>
              </a:r>
            </a:p>
            <a:p>
              <a:pPr marL="1076325" lvl="4" indent="-538163" fontAlgn="b">
                <a:buFont typeface="Arial" panose="020B0604020202020204" pitchFamily="34" charset="0"/>
                <a:buChar char="•"/>
              </a:pPr>
              <a:r>
                <a:rPr lang="es-PE" sz="2400" dirty="0"/>
                <a:t>Municipalidad</a:t>
              </a:r>
            </a:p>
            <a:p>
              <a:pPr marL="355600" lvl="3" fontAlgn="b"/>
              <a:r>
                <a:rPr lang="es-PE" sz="2400" dirty="0">
                  <a:solidFill>
                    <a:srgbClr val="0070C0"/>
                  </a:solidFill>
                  <a:ea typeface="+mj-ea"/>
                  <a:cs typeface="+mj-cs"/>
                </a:rPr>
                <a:t>Públicos de gestión privada</a:t>
              </a:r>
            </a:p>
            <a:p>
              <a:pPr marL="1076325" lvl="3" indent="-538163" fontAlgn="b">
                <a:buFont typeface="Arial" panose="020B0604020202020204" pitchFamily="34" charset="0"/>
                <a:buChar char="•"/>
              </a:pPr>
              <a:r>
                <a:rPr lang="es-PE" sz="2400" dirty="0"/>
                <a:t>Convenio con Sector Educación</a:t>
              </a:r>
              <a:endParaRPr lang="es-PE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9" name="Abrir corchete 8">
              <a:extLst>
                <a:ext uri="{FF2B5EF4-FFF2-40B4-BE49-F238E27FC236}">
                  <a16:creationId xmlns:a16="http://schemas.microsoft.com/office/drawing/2014/main" xmlns="" id="{81882FAE-132F-4DCB-9BEC-575011ADFA9D}"/>
                </a:ext>
              </a:extLst>
            </p:cNvPr>
            <p:cNvSpPr/>
            <p:nvPr/>
          </p:nvSpPr>
          <p:spPr>
            <a:xfrm>
              <a:off x="3144962" y="3119120"/>
              <a:ext cx="426720" cy="3088640"/>
            </a:xfrm>
            <a:prstGeom prst="leftBracket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grpSp>
          <p:nvGrpSpPr>
            <p:cNvPr id="12" name="Grupo 11">
              <a:extLst>
                <a:ext uri="{FF2B5EF4-FFF2-40B4-BE49-F238E27FC236}">
                  <a16:creationId xmlns:a16="http://schemas.microsoft.com/office/drawing/2014/main" xmlns="" id="{0007B8BE-5A9C-4FA8-90DC-4DBDE8D16DBF}"/>
                </a:ext>
              </a:extLst>
            </p:cNvPr>
            <p:cNvGrpSpPr/>
            <p:nvPr/>
          </p:nvGrpSpPr>
          <p:grpSpPr>
            <a:xfrm>
              <a:off x="1180207" y="3579159"/>
              <a:ext cx="1259332" cy="1392058"/>
              <a:chOff x="1180207" y="3579159"/>
              <a:chExt cx="1259332" cy="1392058"/>
            </a:xfrm>
          </p:grpSpPr>
          <p:pic>
            <p:nvPicPr>
              <p:cNvPr id="3" name="Gráfico 2" descr="Schoolhouse">
                <a:extLst>
                  <a:ext uri="{FF2B5EF4-FFF2-40B4-BE49-F238E27FC236}">
                    <a16:creationId xmlns:a16="http://schemas.microsoft.com/office/drawing/2014/main" xmlns="" id="{D03EBC12-218C-44BE-A897-F84BEC2D8A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r:embed="rId4"/>
                  </a:ext>
                </a:extLst>
              </a:blip>
              <a:stretch>
                <a:fillRect/>
              </a:stretch>
            </p:blipFill>
            <p:spPr>
              <a:xfrm>
                <a:off x="1180207" y="3579159"/>
                <a:ext cx="1259332" cy="1349880"/>
              </a:xfrm>
              <a:prstGeom prst="rect">
                <a:avLst/>
              </a:prstGeom>
            </p:spPr>
          </p:pic>
          <p:sp>
            <p:nvSpPr>
              <p:cNvPr id="11" name="CuadroTexto 10">
                <a:extLst>
                  <a:ext uri="{FF2B5EF4-FFF2-40B4-BE49-F238E27FC236}">
                    <a16:creationId xmlns:a16="http://schemas.microsoft.com/office/drawing/2014/main" xmlns="" id="{3F2B9619-184A-4207-84E3-D9F846B47EAE}"/>
                  </a:ext>
                </a:extLst>
              </p:cNvPr>
              <p:cNvSpPr txBox="1"/>
              <p:nvPr/>
            </p:nvSpPr>
            <p:spPr>
              <a:xfrm>
                <a:off x="1486187" y="4663440"/>
                <a:ext cx="647372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PE" sz="1400" dirty="0">
                    <a:solidFill>
                      <a:srgbClr val="0070C0"/>
                    </a:solidFill>
                    <a:ea typeface="+mj-ea"/>
                    <a:cs typeface="+mj-cs"/>
                  </a:rPr>
                  <a:t>II.EE</a:t>
                </a:r>
                <a:endParaRPr lang="es-PE" sz="1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58722454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001504" y="878362"/>
            <a:ext cx="106154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200" dirty="0">
                <a:solidFill>
                  <a:srgbClr val="FF0000"/>
                </a:solidFill>
              </a:rPr>
              <a:t>Tipo de Atención Materiales Educativos - Dotación 2023</a:t>
            </a: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590993"/>
              </p:ext>
            </p:extLst>
          </p:nvPr>
        </p:nvGraphicFramePr>
        <p:xfrm>
          <a:off x="5390663" y="2524263"/>
          <a:ext cx="5787018" cy="247513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154357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349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0851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61472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2060"/>
                          </a:solidFill>
                          <a:effectLst/>
                        </a:rPr>
                        <a:t>II.EE</a:t>
                      </a:r>
                      <a:endParaRPr lang="es-PE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2060"/>
                          </a:solidFill>
                          <a:effectLst/>
                        </a:rPr>
                        <a:t>ÁREA GEOGRÁFICA</a:t>
                      </a:r>
                      <a:endParaRPr lang="es-PE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  <a:tabLst/>
                      </a:pPr>
                      <a:r>
                        <a:rPr lang="es-ES" sz="1600" dirty="0">
                          <a:solidFill>
                            <a:srgbClr val="002060"/>
                          </a:solidFill>
                          <a:effectLst/>
                        </a:rPr>
                        <a:t>LENGUA</a:t>
                      </a:r>
                      <a:endParaRPr lang="es-PE" sz="24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37888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s-ES" sz="1600" dirty="0" err="1">
                          <a:solidFill>
                            <a:srgbClr val="002060"/>
                          </a:solidFill>
                          <a:effectLst/>
                        </a:rPr>
                        <a:t>Polidocente</a:t>
                      </a:r>
                      <a:r>
                        <a:rPr lang="es-ES" sz="1600" dirty="0">
                          <a:solidFill>
                            <a:srgbClr val="002060"/>
                          </a:solidFill>
                          <a:effectLst/>
                        </a:rPr>
                        <a:t> completa</a:t>
                      </a:r>
                      <a:endParaRPr lang="es-PE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2060"/>
                          </a:solidFill>
                          <a:effectLst/>
                        </a:rPr>
                        <a:t>Urbano/Rural</a:t>
                      </a:r>
                      <a:endParaRPr lang="es-PE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2060"/>
                          </a:solidFill>
                          <a:effectLst/>
                        </a:rPr>
                        <a:t>Monolingüe castellano</a:t>
                      </a:r>
                      <a:endParaRPr lang="es-PE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37888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2060"/>
                          </a:solidFill>
                          <a:effectLst/>
                        </a:rPr>
                        <a:t>Multigrado </a:t>
                      </a:r>
                      <a:endParaRPr lang="es-PE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s-ES" sz="1600" kern="1200" dirty="0">
                          <a:solidFill>
                            <a:srgbClr val="002060"/>
                          </a:solidFill>
                          <a:effectLst/>
                        </a:rPr>
                        <a:t>Urbano</a:t>
                      </a:r>
                      <a:endParaRPr lang="es-PE" sz="1600" kern="12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2060"/>
                          </a:solidFill>
                          <a:effectLst/>
                        </a:rPr>
                        <a:t>Monolingüe castellano</a:t>
                      </a:r>
                      <a:endParaRPr lang="es-PE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37888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s-ES" sz="1600" dirty="0" err="1">
                          <a:solidFill>
                            <a:srgbClr val="002060"/>
                          </a:solidFill>
                          <a:effectLst/>
                        </a:rPr>
                        <a:t>Unidocente</a:t>
                      </a:r>
                      <a:r>
                        <a:rPr lang="es-ES" sz="1600" dirty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endParaRPr lang="es-PE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2060"/>
                          </a:solidFill>
                          <a:effectLst/>
                        </a:rPr>
                        <a:t>Urbano</a:t>
                      </a:r>
                      <a:endParaRPr lang="es-PE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>
                        <a:spcAft>
                          <a:spcPts val="0"/>
                        </a:spcAft>
                      </a:pPr>
                      <a:r>
                        <a:rPr lang="es-ES" sz="1600" dirty="0">
                          <a:solidFill>
                            <a:srgbClr val="002060"/>
                          </a:solidFill>
                          <a:effectLst/>
                        </a:rPr>
                        <a:t>Monolingüe castellano</a:t>
                      </a:r>
                      <a:endParaRPr lang="es-PE" sz="24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A7830C37-99F4-473E-A04F-55E8FEDADC72}"/>
              </a:ext>
            </a:extLst>
          </p:cNvPr>
          <p:cNvSpPr txBox="1"/>
          <p:nvPr/>
        </p:nvSpPr>
        <p:spPr>
          <a:xfrm>
            <a:off x="5169644" y="197862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800" b="1" dirty="0">
                <a:solidFill>
                  <a:srgbClr val="0070C0"/>
                </a:solidFill>
                <a:effectLst/>
              </a:rPr>
              <a:t>DIRECCIÓN DE EDUCACIÓN PRIMARIA</a:t>
            </a:r>
            <a:endParaRPr lang="es-PE" sz="2800" b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1" name="Gráfico 30" descr="Clip contorno">
            <a:extLst>
              <a:ext uri="{FF2B5EF4-FFF2-40B4-BE49-F238E27FC236}">
                <a16:creationId xmlns:a16="http://schemas.microsoft.com/office/drawing/2014/main" xmlns="" id="{6F761D20-7306-4BE9-888E-49C996E86CE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2322439">
            <a:off x="5246295" y="2374070"/>
            <a:ext cx="669264" cy="978729"/>
          </a:xfrm>
          <a:prstGeom prst="rect">
            <a:avLst/>
          </a:prstGeom>
        </p:spPr>
      </p:pic>
      <p:pic>
        <p:nvPicPr>
          <p:cNvPr id="5" name="Imagen 4" descr="Un dibujo de una persona&#10;&#10;Descripción generada automáticamente con confianza media">
            <a:extLst>
              <a:ext uri="{FF2B5EF4-FFF2-40B4-BE49-F238E27FC236}">
                <a16:creationId xmlns:a16="http://schemas.microsoft.com/office/drawing/2014/main" xmlns="" id="{9DA3DC53-FA8A-4D54-B0E5-4F427EC425B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9" y="1299229"/>
            <a:ext cx="3619500" cy="5170714"/>
          </a:xfrm>
          <a:prstGeom prst="rect">
            <a:avLst/>
          </a:prstGeom>
        </p:spPr>
      </p:pic>
      <p:grpSp>
        <p:nvGrpSpPr>
          <p:cNvPr id="3" name="Grupo 2"/>
          <p:cNvGrpSpPr/>
          <p:nvPr/>
        </p:nvGrpSpPr>
        <p:grpSpPr>
          <a:xfrm>
            <a:off x="2112933" y="2871955"/>
            <a:ext cx="559043" cy="504922"/>
            <a:chOff x="2112933" y="2871955"/>
            <a:chExt cx="559043" cy="504922"/>
          </a:xfrm>
        </p:grpSpPr>
        <p:pic>
          <p:nvPicPr>
            <p:cNvPr id="25" name="Gráfico 24" descr="Libros contorno">
              <a:extLst>
                <a:ext uri="{FF2B5EF4-FFF2-40B4-BE49-F238E27FC236}">
                  <a16:creationId xmlns:a16="http://schemas.microsoft.com/office/drawing/2014/main" xmlns="" id="{FA986044-984E-4034-8A42-AA362139B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112933" y="2871955"/>
              <a:ext cx="478314" cy="478314"/>
            </a:xfrm>
            <a:prstGeom prst="rect">
              <a:avLst/>
            </a:prstGeom>
          </p:spPr>
        </p:pic>
        <p:pic>
          <p:nvPicPr>
            <p:cNvPr id="22" name="Gráfico 24" descr="Libros contorno">
              <a:extLst>
                <a:ext uri="{FF2B5EF4-FFF2-40B4-BE49-F238E27FC236}">
                  <a16:creationId xmlns:a16="http://schemas.microsoft.com/office/drawing/2014/main" xmlns="" id="{FA986044-984E-4034-8A42-AA362139B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193662" y="2898563"/>
              <a:ext cx="478314" cy="478314"/>
            </a:xfrm>
            <a:prstGeom prst="rect">
              <a:avLst/>
            </a:prstGeom>
          </p:spPr>
        </p:pic>
      </p:grpSp>
      <p:grpSp>
        <p:nvGrpSpPr>
          <p:cNvPr id="23" name="Grupo 22"/>
          <p:cNvGrpSpPr/>
          <p:nvPr/>
        </p:nvGrpSpPr>
        <p:grpSpPr>
          <a:xfrm>
            <a:off x="721982" y="2524263"/>
            <a:ext cx="559043" cy="504922"/>
            <a:chOff x="2112933" y="2871955"/>
            <a:chExt cx="559043" cy="504922"/>
          </a:xfrm>
        </p:grpSpPr>
        <p:pic>
          <p:nvPicPr>
            <p:cNvPr id="24" name="Gráfico 24" descr="Libros contorno">
              <a:extLst>
                <a:ext uri="{FF2B5EF4-FFF2-40B4-BE49-F238E27FC236}">
                  <a16:creationId xmlns:a16="http://schemas.microsoft.com/office/drawing/2014/main" xmlns="" id="{FA986044-984E-4034-8A42-AA362139B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112933" y="2871955"/>
              <a:ext cx="478314" cy="478314"/>
            </a:xfrm>
            <a:prstGeom prst="rect">
              <a:avLst/>
            </a:prstGeom>
          </p:spPr>
        </p:pic>
        <p:pic>
          <p:nvPicPr>
            <p:cNvPr id="27" name="Gráfico 24" descr="Libros contorno">
              <a:extLst>
                <a:ext uri="{FF2B5EF4-FFF2-40B4-BE49-F238E27FC236}">
                  <a16:creationId xmlns:a16="http://schemas.microsoft.com/office/drawing/2014/main" xmlns="" id="{FA986044-984E-4034-8A42-AA362139B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193662" y="2898563"/>
              <a:ext cx="478314" cy="478314"/>
            </a:xfrm>
            <a:prstGeom prst="rect">
              <a:avLst/>
            </a:prstGeom>
          </p:spPr>
        </p:pic>
      </p:grpSp>
      <p:grpSp>
        <p:nvGrpSpPr>
          <p:cNvPr id="28" name="Grupo 27"/>
          <p:cNvGrpSpPr/>
          <p:nvPr/>
        </p:nvGrpSpPr>
        <p:grpSpPr>
          <a:xfrm>
            <a:off x="2153297" y="1930747"/>
            <a:ext cx="559043" cy="504922"/>
            <a:chOff x="2112933" y="2871955"/>
            <a:chExt cx="559043" cy="504922"/>
          </a:xfrm>
        </p:grpSpPr>
        <p:pic>
          <p:nvPicPr>
            <p:cNvPr id="29" name="Gráfico 24" descr="Libros contorno">
              <a:extLst>
                <a:ext uri="{FF2B5EF4-FFF2-40B4-BE49-F238E27FC236}">
                  <a16:creationId xmlns:a16="http://schemas.microsoft.com/office/drawing/2014/main" xmlns="" id="{FA986044-984E-4034-8A42-AA362139B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112933" y="2871955"/>
              <a:ext cx="478314" cy="478314"/>
            </a:xfrm>
            <a:prstGeom prst="rect">
              <a:avLst/>
            </a:prstGeom>
          </p:spPr>
        </p:pic>
        <p:pic>
          <p:nvPicPr>
            <p:cNvPr id="30" name="Gráfico 24" descr="Libros contorno">
              <a:extLst>
                <a:ext uri="{FF2B5EF4-FFF2-40B4-BE49-F238E27FC236}">
                  <a16:creationId xmlns:a16="http://schemas.microsoft.com/office/drawing/2014/main" xmlns="" id="{FA986044-984E-4034-8A42-AA362139B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193662" y="2898563"/>
              <a:ext cx="478314" cy="478314"/>
            </a:xfrm>
            <a:prstGeom prst="rect">
              <a:avLst/>
            </a:prstGeom>
          </p:spPr>
        </p:pic>
      </p:grpSp>
      <p:grpSp>
        <p:nvGrpSpPr>
          <p:cNvPr id="32" name="Grupo 31"/>
          <p:cNvGrpSpPr/>
          <p:nvPr/>
        </p:nvGrpSpPr>
        <p:grpSpPr>
          <a:xfrm>
            <a:off x="3354913" y="4478689"/>
            <a:ext cx="559043" cy="504922"/>
            <a:chOff x="2112933" y="2871955"/>
            <a:chExt cx="559043" cy="504922"/>
          </a:xfrm>
        </p:grpSpPr>
        <p:pic>
          <p:nvPicPr>
            <p:cNvPr id="33" name="Gráfico 24" descr="Libros contorno">
              <a:extLst>
                <a:ext uri="{FF2B5EF4-FFF2-40B4-BE49-F238E27FC236}">
                  <a16:creationId xmlns:a16="http://schemas.microsoft.com/office/drawing/2014/main" xmlns="" id="{FA986044-984E-4034-8A42-AA362139B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112933" y="2871955"/>
              <a:ext cx="478314" cy="478314"/>
            </a:xfrm>
            <a:prstGeom prst="rect">
              <a:avLst/>
            </a:prstGeom>
          </p:spPr>
        </p:pic>
        <p:pic>
          <p:nvPicPr>
            <p:cNvPr id="34" name="Gráfico 24" descr="Libros contorno">
              <a:extLst>
                <a:ext uri="{FF2B5EF4-FFF2-40B4-BE49-F238E27FC236}">
                  <a16:creationId xmlns:a16="http://schemas.microsoft.com/office/drawing/2014/main" xmlns="" id="{FA986044-984E-4034-8A42-AA362139B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193662" y="2898563"/>
              <a:ext cx="478314" cy="478314"/>
            </a:xfrm>
            <a:prstGeom prst="rect">
              <a:avLst/>
            </a:prstGeom>
          </p:spPr>
        </p:pic>
      </p:grpSp>
      <p:grpSp>
        <p:nvGrpSpPr>
          <p:cNvPr id="35" name="Grupo 34"/>
          <p:cNvGrpSpPr/>
          <p:nvPr/>
        </p:nvGrpSpPr>
        <p:grpSpPr>
          <a:xfrm>
            <a:off x="3314549" y="5744109"/>
            <a:ext cx="559043" cy="504922"/>
            <a:chOff x="2112933" y="2871955"/>
            <a:chExt cx="559043" cy="504922"/>
          </a:xfrm>
        </p:grpSpPr>
        <p:pic>
          <p:nvPicPr>
            <p:cNvPr id="36" name="Gráfico 24" descr="Libros contorno">
              <a:extLst>
                <a:ext uri="{FF2B5EF4-FFF2-40B4-BE49-F238E27FC236}">
                  <a16:creationId xmlns:a16="http://schemas.microsoft.com/office/drawing/2014/main" xmlns="" id="{FA986044-984E-4034-8A42-AA362139B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112933" y="2871955"/>
              <a:ext cx="478314" cy="478314"/>
            </a:xfrm>
            <a:prstGeom prst="rect">
              <a:avLst/>
            </a:prstGeom>
          </p:spPr>
        </p:pic>
        <p:pic>
          <p:nvPicPr>
            <p:cNvPr id="37" name="Gráfico 24" descr="Libros contorno">
              <a:extLst>
                <a:ext uri="{FF2B5EF4-FFF2-40B4-BE49-F238E27FC236}">
                  <a16:creationId xmlns:a16="http://schemas.microsoft.com/office/drawing/2014/main" xmlns="" id="{FA986044-984E-4034-8A42-AA362139B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193662" y="2898563"/>
              <a:ext cx="478314" cy="478314"/>
            </a:xfrm>
            <a:prstGeom prst="rect">
              <a:avLst/>
            </a:prstGeom>
          </p:spPr>
        </p:pic>
      </p:grpSp>
      <p:grpSp>
        <p:nvGrpSpPr>
          <p:cNvPr id="38" name="Grupo 37"/>
          <p:cNvGrpSpPr/>
          <p:nvPr/>
        </p:nvGrpSpPr>
        <p:grpSpPr>
          <a:xfrm>
            <a:off x="2230590" y="5095975"/>
            <a:ext cx="559043" cy="504922"/>
            <a:chOff x="2112933" y="2871955"/>
            <a:chExt cx="559043" cy="504922"/>
          </a:xfrm>
        </p:grpSpPr>
        <p:pic>
          <p:nvPicPr>
            <p:cNvPr id="39" name="Gráfico 24" descr="Libros contorno">
              <a:extLst>
                <a:ext uri="{FF2B5EF4-FFF2-40B4-BE49-F238E27FC236}">
                  <a16:creationId xmlns:a16="http://schemas.microsoft.com/office/drawing/2014/main" xmlns="" id="{FA986044-984E-4034-8A42-AA362139B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112933" y="2871955"/>
              <a:ext cx="478314" cy="478314"/>
            </a:xfrm>
            <a:prstGeom prst="rect">
              <a:avLst/>
            </a:prstGeom>
          </p:spPr>
        </p:pic>
        <p:pic>
          <p:nvPicPr>
            <p:cNvPr id="40" name="Gráfico 24" descr="Libros contorno">
              <a:extLst>
                <a:ext uri="{FF2B5EF4-FFF2-40B4-BE49-F238E27FC236}">
                  <a16:creationId xmlns:a16="http://schemas.microsoft.com/office/drawing/2014/main" xmlns="" id="{FA986044-984E-4034-8A42-AA362139B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193662" y="2898563"/>
              <a:ext cx="478314" cy="478314"/>
            </a:xfrm>
            <a:prstGeom prst="rect">
              <a:avLst/>
            </a:prstGeom>
          </p:spPr>
        </p:pic>
      </p:grpSp>
      <p:grpSp>
        <p:nvGrpSpPr>
          <p:cNvPr id="41" name="Grupo 40"/>
          <p:cNvGrpSpPr/>
          <p:nvPr/>
        </p:nvGrpSpPr>
        <p:grpSpPr>
          <a:xfrm>
            <a:off x="2475142" y="3787186"/>
            <a:ext cx="559043" cy="504922"/>
            <a:chOff x="2112933" y="2871955"/>
            <a:chExt cx="559043" cy="504922"/>
          </a:xfrm>
        </p:grpSpPr>
        <p:pic>
          <p:nvPicPr>
            <p:cNvPr id="42" name="Gráfico 24" descr="Libros contorno">
              <a:extLst>
                <a:ext uri="{FF2B5EF4-FFF2-40B4-BE49-F238E27FC236}">
                  <a16:creationId xmlns:a16="http://schemas.microsoft.com/office/drawing/2014/main" xmlns="" id="{FA986044-984E-4034-8A42-AA362139B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112933" y="2871955"/>
              <a:ext cx="478314" cy="478314"/>
            </a:xfrm>
            <a:prstGeom prst="rect">
              <a:avLst/>
            </a:prstGeom>
          </p:spPr>
        </p:pic>
        <p:pic>
          <p:nvPicPr>
            <p:cNvPr id="43" name="Gráfico 24" descr="Libros contorno">
              <a:extLst>
                <a:ext uri="{FF2B5EF4-FFF2-40B4-BE49-F238E27FC236}">
                  <a16:creationId xmlns:a16="http://schemas.microsoft.com/office/drawing/2014/main" xmlns="" id="{FA986044-984E-4034-8A42-AA362139B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193662" y="2898563"/>
              <a:ext cx="478314" cy="478314"/>
            </a:xfrm>
            <a:prstGeom prst="rect">
              <a:avLst/>
            </a:prstGeom>
          </p:spPr>
        </p:pic>
      </p:grpSp>
      <p:grpSp>
        <p:nvGrpSpPr>
          <p:cNvPr id="44" name="Grupo 43"/>
          <p:cNvGrpSpPr/>
          <p:nvPr/>
        </p:nvGrpSpPr>
        <p:grpSpPr>
          <a:xfrm>
            <a:off x="1264103" y="3256909"/>
            <a:ext cx="559043" cy="504922"/>
            <a:chOff x="2112933" y="2871955"/>
            <a:chExt cx="559043" cy="504922"/>
          </a:xfrm>
        </p:grpSpPr>
        <p:pic>
          <p:nvPicPr>
            <p:cNvPr id="45" name="Gráfico 24" descr="Libros contorno">
              <a:extLst>
                <a:ext uri="{FF2B5EF4-FFF2-40B4-BE49-F238E27FC236}">
                  <a16:creationId xmlns:a16="http://schemas.microsoft.com/office/drawing/2014/main" xmlns="" id="{FA986044-984E-4034-8A42-AA362139B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112933" y="2871955"/>
              <a:ext cx="478314" cy="478314"/>
            </a:xfrm>
            <a:prstGeom prst="rect">
              <a:avLst/>
            </a:prstGeom>
          </p:spPr>
        </p:pic>
        <p:pic>
          <p:nvPicPr>
            <p:cNvPr id="46" name="Gráfico 24" descr="Libros contorno">
              <a:extLst>
                <a:ext uri="{FF2B5EF4-FFF2-40B4-BE49-F238E27FC236}">
                  <a16:creationId xmlns:a16="http://schemas.microsoft.com/office/drawing/2014/main" xmlns="" id="{FA986044-984E-4034-8A42-AA362139B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193662" y="2898563"/>
              <a:ext cx="478314" cy="478314"/>
            </a:xfrm>
            <a:prstGeom prst="rect">
              <a:avLst/>
            </a:prstGeom>
          </p:spPr>
        </p:pic>
      </p:grpSp>
      <p:grpSp>
        <p:nvGrpSpPr>
          <p:cNvPr id="47" name="Grupo 46"/>
          <p:cNvGrpSpPr/>
          <p:nvPr/>
        </p:nvGrpSpPr>
        <p:grpSpPr>
          <a:xfrm>
            <a:off x="1752276" y="4154136"/>
            <a:ext cx="559043" cy="504922"/>
            <a:chOff x="2112933" y="2871955"/>
            <a:chExt cx="559043" cy="504922"/>
          </a:xfrm>
        </p:grpSpPr>
        <p:pic>
          <p:nvPicPr>
            <p:cNvPr id="48" name="Gráfico 24" descr="Libros contorno">
              <a:extLst>
                <a:ext uri="{FF2B5EF4-FFF2-40B4-BE49-F238E27FC236}">
                  <a16:creationId xmlns:a16="http://schemas.microsoft.com/office/drawing/2014/main" xmlns="" id="{FA986044-984E-4034-8A42-AA362139B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112933" y="2871955"/>
              <a:ext cx="478314" cy="478314"/>
            </a:xfrm>
            <a:prstGeom prst="rect">
              <a:avLst/>
            </a:prstGeom>
          </p:spPr>
        </p:pic>
        <p:pic>
          <p:nvPicPr>
            <p:cNvPr id="49" name="Gráfico 24" descr="Libros contorno">
              <a:extLst>
                <a:ext uri="{FF2B5EF4-FFF2-40B4-BE49-F238E27FC236}">
                  <a16:creationId xmlns:a16="http://schemas.microsoft.com/office/drawing/2014/main" xmlns="" id="{FA986044-984E-4034-8A42-AA362139B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193662" y="2898563"/>
              <a:ext cx="478314" cy="4783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4797375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238134" y="97826"/>
            <a:ext cx="852348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800" dirty="0">
                <a:solidFill>
                  <a:srgbClr val="FF0000"/>
                </a:solidFill>
              </a:rPr>
              <a:t>Materiales Educativos - Dotación 2023</a:t>
            </a:r>
            <a:endParaRPr lang="es-PE" dirty="0"/>
          </a:p>
        </p:txBody>
      </p:sp>
      <p:sp>
        <p:nvSpPr>
          <p:cNvPr id="3" name="CuadroTexto 2"/>
          <p:cNvSpPr txBox="1"/>
          <p:nvPr/>
        </p:nvSpPr>
        <p:spPr>
          <a:xfrm>
            <a:off x="3883727" y="825259"/>
            <a:ext cx="50032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800" b="1" dirty="0">
                <a:solidFill>
                  <a:schemeClr val="accent1">
                    <a:lumMod val="75000"/>
                  </a:schemeClr>
                </a:solidFill>
              </a:rPr>
              <a:t>Materiales  para estudiantes</a:t>
            </a:r>
          </a:p>
        </p:txBody>
      </p:sp>
      <p:sp>
        <p:nvSpPr>
          <p:cNvPr id="20" name="CuadroTexto 19"/>
          <p:cNvSpPr txBox="1"/>
          <p:nvPr/>
        </p:nvSpPr>
        <p:spPr>
          <a:xfrm>
            <a:off x="1787284" y="1517947"/>
            <a:ext cx="86174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000" b="1" dirty="0">
                <a:solidFill>
                  <a:schemeClr val="accent1">
                    <a:lumMod val="75000"/>
                  </a:schemeClr>
                </a:solidFill>
              </a:rPr>
              <a:t>Cuadernillo de Comunicación para el primer a sexto grado</a:t>
            </a:r>
          </a:p>
        </p:txBody>
      </p:sp>
      <p:grpSp>
        <p:nvGrpSpPr>
          <p:cNvPr id="8" name="Grupo 7"/>
          <p:cNvGrpSpPr/>
          <p:nvPr/>
        </p:nvGrpSpPr>
        <p:grpSpPr>
          <a:xfrm>
            <a:off x="1991265" y="2087525"/>
            <a:ext cx="7876550" cy="4755888"/>
            <a:chOff x="962563" y="2087525"/>
            <a:chExt cx="7876550" cy="4755888"/>
          </a:xfrm>
        </p:grpSpPr>
        <p:pic>
          <p:nvPicPr>
            <p:cNvPr id="4" name="Imagen 3"/>
            <p:cNvPicPr preferRelativeResize="0">
              <a:picLocks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0" t="404" r="1133" b="1010"/>
            <a:stretch/>
          </p:blipFill>
          <p:spPr>
            <a:xfrm>
              <a:off x="962563" y="2152176"/>
              <a:ext cx="1926000" cy="14760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5" name="Imagen 4"/>
            <p:cNvPicPr preferRelativeResize="0">
              <a:picLocks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" t="404" r="492" b="1953"/>
            <a:stretch/>
          </p:blipFill>
          <p:spPr>
            <a:xfrm>
              <a:off x="4294179" y="2087525"/>
              <a:ext cx="1440000" cy="180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Imagen 5"/>
            <p:cNvPicPr preferRelativeResize="0">
              <a:picLocks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2" t="673" r="-493" b="1683"/>
            <a:stretch/>
          </p:blipFill>
          <p:spPr>
            <a:xfrm>
              <a:off x="7139795" y="2089035"/>
              <a:ext cx="1440000" cy="180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" name="Imagen 12"/>
            <p:cNvPicPr preferRelativeResize="0">
              <a:picLocks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8" t="667" r="531" b="1895"/>
            <a:stretch/>
          </p:blipFill>
          <p:spPr>
            <a:xfrm>
              <a:off x="1199504" y="4580259"/>
              <a:ext cx="1440000" cy="180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4" name="Imagen 13"/>
            <p:cNvPicPr preferRelativeResize="0">
              <a:picLocks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5" t="509" r="896" b="2118"/>
            <a:stretch/>
          </p:blipFill>
          <p:spPr>
            <a:xfrm>
              <a:off x="4294179" y="4604521"/>
              <a:ext cx="1440000" cy="180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5" name="Imagen 14"/>
            <p:cNvPicPr preferRelativeResize="0">
              <a:picLocks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8" t="127" r="-480" b="954"/>
            <a:stretch/>
          </p:blipFill>
          <p:spPr>
            <a:xfrm>
              <a:off x="7139795" y="4610036"/>
              <a:ext cx="1440000" cy="180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6" name="Rectángulo 15"/>
            <p:cNvSpPr/>
            <p:nvPr/>
          </p:nvSpPr>
          <p:spPr>
            <a:xfrm>
              <a:off x="977446" y="3664590"/>
              <a:ext cx="1958636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s-PE" sz="2000" b="1" dirty="0">
                  <a:solidFill>
                    <a:srgbClr val="00206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393,006</a:t>
              </a:r>
              <a:endParaRPr lang="es-ES" sz="5400" b="0" cap="none" spc="0" dirty="0">
                <a:ln w="0"/>
                <a:solidFill>
                  <a:srgbClr val="002060"/>
                </a:solidFill>
                <a:effectLst/>
              </a:endParaRPr>
            </a:p>
          </p:txBody>
        </p:sp>
        <p:sp>
          <p:nvSpPr>
            <p:cNvPr id="21" name="Rectángulo 20"/>
            <p:cNvSpPr/>
            <p:nvPr/>
          </p:nvSpPr>
          <p:spPr>
            <a:xfrm>
              <a:off x="4034861" y="3934672"/>
              <a:ext cx="1958636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s-PE" sz="2000" b="1" dirty="0">
                  <a:solidFill>
                    <a:srgbClr val="00206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407,395</a:t>
              </a:r>
              <a:endParaRPr lang="es-ES" sz="5400" b="0" cap="none" spc="0" dirty="0">
                <a:ln w="0"/>
                <a:solidFill>
                  <a:srgbClr val="002060"/>
                </a:solidFill>
                <a:effectLst/>
              </a:endParaRPr>
            </a:p>
          </p:txBody>
        </p:sp>
        <p:sp>
          <p:nvSpPr>
            <p:cNvPr id="22" name="Rectángulo 21"/>
            <p:cNvSpPr/>
            <p:nvPr/>
          </p:nvSpPr>
          <p:spPr>
            <a:xfrm>
              <a:off x="6880477" y="3887589"/>
              <a:ext cx="1958636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s-PE" sz="2000" b="1" dirty="0">
                  <a:solidFill>
                    <a:srgbClr val="00206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437,579</a:t>
              </a:r>
              <a:endParaRPr lang="es-ES" sz="5400" b="0" cap="none" spc="0" dirty="0">
                <a:ln w="0"/>
                <a:solidFill>
                  <a:srgbClr val="002060"/>
                </a:solidFill>
                <a:effectLst/>
              </a:endParaRP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6880477" y="6443303"/>
              <a:ext cx="1958636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s-PE" sz="2000" b="1" dirty="0">
                  <a:solidFill>
                    <a:srgbClr val="00206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436,565</a:t>
              </a:r>
              <a:endParaRPr lang="es-ES" sz="5400" b="0" cap="none" spc="0" dirty="0">
                <a:ln w="0"/>
                <a:solidFill>
                  <a:srgbClr val="002060"/>
                </a:solidFill>
                <a:effectLst/>
              </a:endParaRPr>
            </a:p>
          </p:txBody>
        </p:sp>
        <p:sp>
          <p:nvSpPr>
            <p:cNvPr id="24" name="Rectángulo 23"/>
            <p:cNvSpPr/>
            <p:nvPr/>
          </p:nvSpPr>
          <p:spPr>
            <a:xfrm>
              <a:off x="962563" y="6375672"/>
              <a:ext cx="1958636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s-PE" sz="2000" b="1" dirty="0">
                  <a:solidFill>
                    <a:srgbClr val="00206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450,578</a:t>
              </a:r>
              <a:endParaRPr lang="es-ES" sz="5400" b="0" cap="none" spc="0" dirty="0">
                <a:ln w="0"/>
                <a:solidFill>
                  <a:srgbClr val="002060"/>
                </a:solidFill>
                <a:effectLst/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4034861" y="6443303"/>
              <a:ext cx="1958636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s-PE" sz="2000" b="1" dirty="0">
                  <a:solidFill>
                    <a:srgbClr val="00206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444,172</a:t>
              </a:r>
              <a:endParaRPr lang="es-ES" sz="5400" b="0" cap="none" spc="0" dirty="0">
                <a:ln w="0"/>
                <a:solidFill>
                  <a:srgbClr val="002060"/>
                </a:solidFill>
                <a:effectLst/>
              </a:endParaRPr>
            </a:p>
          </p:txBody>
        </p:sp>
      </p:grpSp>
      <p:pic>
        <p:nvPicPr>
          <p:cNvPr id="40" name="Imagen 3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00" y="3628175"/>
            <a:ext cx="1919663" cy="17954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8568" y="4885320"/>
            <a:ext cx="1918985" cy="17580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960459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3594352" y="969037"/>
            <a:ext cx="50032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PE" sz="2800" b="1" dirty="0">
                <a:solidFill>
                  <a:schemeClr val="accent1">
                    <a:lumMod val="75000"/>
                  </a:schemeClr>
                </a:solidFill>
              </a:rPr>
              <a:t>Materiales  para estudiantes</a:t>
            </a:r>
          </a:p>
        </p:txBody>
      </p:sp>
      <p:sp>
        <p:nvSpPr>
          <p:cNvPr id="20" name="CuadroTexto 19"/>
          <p:cNvSpPr txBox="1"/>
          <p:nvPr/>
        </p:nvSpPr>
        <p:spPr>
          <a:xfrm>
            <a:off x="2399747" y="1523034"/>
            <a:ext cx="8011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2000" b="1" dirty="0">
                <a:solidFill>
                  <a:schemeClr val="accent1">
                    <a:lumMod val="75000"/>
                  </a:schemeClr>
                </a:solidFill>
              </a:rPr>
              <a:t>Cuadernillo de Matemática para el primer a sexto grado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2312971" y="211257"/>
            <a:ext cx="8794395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800" dirty="0">
                <a:solidFill>
                  <a:srgbClr val="FF0000"/>
                </a:solidFill>
              </a:rPr>
              <a:t>Materiales Educativos - Dotación 2023</a:t>
            </a:r>
            <a:endParaRPr lang="es-PE" sz="4000" dirty="0">
              <a:solidFill>
                <a:srgbClr val="FF0000"/>
              </a:solidFill>
            </a:endParaRPr>
          </a:p>
          <a:p>
            <a:endParaRPr lang="es-PE" dirty="0"/>
          </a:p>
        </p:txBody>
      </p:sp>
      <p:grpSp>
        <p:nvGrpSpPr>
          <p:cNvPr id="11" name="Grupo 10"/>
          <p:cNvGrpSpPr/>
          <p:nvPr/>
        </p:nvGrpSpPr>
        <p:grpSpPr>
          <a:xfrm>
            <a:off x="2096209" y="2065212"/>
            <a:ext cx="7751410" cy="4792788"/>
            <a:chOff x="2096209" y="2065212"/>
            <a:chExt cx="7751410" cy="4792788"/>
          </a:xfrm>
        </p:grpSpPr>
        <p:pic>
          <p:nvPicPr>
            <p:cNvPr id="2" name="Imagen 1"/>
            <p:cNvPicPr preferRelativeResize="0">
              <a:picLocks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49" t="1410" r="1047" b="1282"/>
            <a:stretch/>
          </p:blipFill>
          <p:spPr>
            <a:xfrm>
              <a:off x="2364610" y="2065212"/>
              <a:ext cx="1476000" cy="1926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" name="Imagen 3"/>
            <p:cNvPicPr preferRelativeResize="0">
              <a:picLocks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63" t="2051" r="986" b="1155"/>
            <a:stretch/>
          </p:blipFill>
          <p:spPr>
            <a:xfrm>
              <a:off x="5440147" y="2065212"/>
              <a:ext cx="1440000" cy="180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" name="Imagen 4"/>
            <p:cNvPicPr preferRelativeResize="0">
              <a:picLocks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7" t="707" r="761" b="2114"/>
            <a:stretch/>
          </p:blipFill>
          <p:spPr>
            <a:xfrm>
              <a:off x="8148301" y="2065212"/>
              <a:ext cx="1440000" cy="180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6" name="Imagen 5"/>
            <p:cNvPicPr preferRelativeResize="0">
              <a:picLocks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2" t="769" r="1291" b="1025"/>
            <a:stretch/>
          </p:blipFill>
          <p:spPr>
            <a:xfrm>
              <a:off x="2355527" y="4610290"/>
              <a:ext cx="1440000" cy="180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Imagen 7"/>
            <p:cNvPicPr preferRelativeResize="0">
              <a:picLocks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5" t="1420" r="1731" b="802"/>
            <a:stretch/>
          </p:blipFill>
          <p:spPr>
            <a:xfrm>
              <a:off x="5440147" y="4610290"/>
              <a:ext cx="1440000" cy="180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" name="Imagen 9"/>
            <p:cNvPicPr preferRelativeResize="0">
              <a:picLocks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6" b="1738"/>
            <a:stretch/>
          </p:blipFill>
          <p:spPr>
            <a:xfrm>
              <a:off x="8140125" y="4638840"/>
              <a:ext cx="1440000" cy="180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9" name="Rectángulo 18"/>
            <p:cNvSpPr/>
            <p:nvPr/>
          </p:nvSpPr>
          <p:spPr>
            <a:xfrm>
              <a:off x="2096209" y="4066897"/>
              <a:ext cx="1958636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s-PE" sz="2000" b="1" dirty="0">
                  <a:solidFill>
                    <a:srgbClr val="00206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393,586</a:t>
              </a:r>
              <a:endParaRPr lang="es-ES" sz="5400" b="0" cap="none" spc="0" dirty="0">
                <a:ln w="0"/>
                <a:solidFill>
                  <a:srgbClr val="002060"/>
                </a:solidFill>
                <a:effectLst/>
              </a:endParaRP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7888983" y="6457890"/>
              <a:ext cx="1958636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s-PE" sz="2000" b="1" dirty="0">
                  <a:solidFill>
                    <a:srgbClr val="00206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436,565</a:t>
              </a:r>
              <a:endParaRPr lang="es-ES" sz="5400" b="0" cap="none" spc="0" dirty="0">
                <a:ln w="0"/>
                <a:solidFill>
                  <a:srgbClr val="002060"/>
                </a:solidFill>
                <a:effectLst/>
              </a:endParaRPr>
            </a:p>
          </p:txBody>
        </p:sp>
        <p:sp>
          <p:nvSpPr>
            <p:cNvPr id="24" name="Rectángulo 23"/>
            <p:cNvSpPr/>
            <p:nvPr/>
          </p:nvSpPr>
          <p:spPr>
            <a:xfrm>
              <a:off x="2096209" y="6389512"/>
              <a:ext cx="1958636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s-PE" sz="2000" b="1" dirty="0">
                  <a:solidFill>
                    <a:srgbClr val="00206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450,578</a:t>
              </a:r>
              <a:endParaRPr lang="es-ES" sz="5400" b="0" cap="none" spc="0" dirty="0">
                <a:ln w="0"/>
                <a:solidFill>
                  <a:srgbClr val="002060"/>
                </a:solidFill>
                <a:effectLst/>
              </a:endParaRPr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5180829" y="6410290"/>
              <a:ext cx="1958636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s-PE" sz="2000" b="1" dirty="0">
                  <a:solidFill>
                    <a:srgbClr val="00206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444,172</a:t>
              </a:r>
              <a:endParaRPr lang="es-ES" sz="5400" b="0" cap="none" spc="0" dirty="0">
                <a:ln w="0"/>
                <a:solidFill>
                  <a:srgbClr val="002060"/>
                </a:solidFill>
                <a:effectLst/>
              </a:endParaRPr>
            </a:p>
          </p:txBody>
        </p:sp>
        <p:sp>
          <p:nvSpPr>
            <p:cNvPr id="27" name="Rectángulo 26"/>
            <p:cNvSpPr/>
            <p:nvPr/>
          </p:nvSpPr>
          <p:spPr>
            <a:xfrm>
              <a:off x="5180829" y="4010125"/>
              <a:ext cx="1958636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s-PE" sz="2000" b="1" dirty="0">
                  <a:solidFill>
                    <a:srgbClr val="00206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408,033</a:t>
              </a:r>
              <a:endParaRPr lang="es-ES" sz="5400" b="0" cap="none" spc="0" dirty="0">
                <a:ln w="0"/>
                <a:solidFill>
                  <a:srgbClr val="002060"/>
                </a:solidFill>
                <a:effectLst/>
              </a:endParaRPr>
            </a:p>
          </p:txBody>
        </p:sp>
        <p:sp>
          <p:nvSpPr>
            <p:cNvPr id="28" name="Rectángulo 27"/>
            <p:cNvSpPr/>
            <p:nvPr/>
          </p:nvSpPr>
          <p:spPr>
            <a:xfrm>
              <a:off x="7888983" y="4010125"/>
              <a:ext cx="1958636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s-PE" sz="2000" b="1" dirty="0">
                  <a:solidFill>
                    <a:srgbClr val="002060"/>
                  </a:solidFill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437,579</a:t>
              </a:r>
              <a:endParaRPr lang="es-ES" sz="5400" b="0" cap="none" spc="0" dirty="0">
                <a:ln w="0"/>
                <a:solidFill>
                  <a:srgbClr val="002060"/>
                </a:solidFill>
                <a:effectLst/>
              </a:endParaRPr>
            </a:p>
          </p:txBody>
        </p:sp>
      </p:grpSp>
      <p:pic>
        <p:nvPicPr>
          <p:cNvPr id="9" name="Imagen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50" y="5063176"/>
            <a:ext cx="1871280" cy="15471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8400" y="1894804"/>
            <a:ext cx="1952244" cy="1470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79380336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580292" y="2363343"/>
            <a:ext cx="112453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800" dirty="0">
                <a:solidFill>
                  <a:srgbClr val="FF0000"/>
                </a:solidFill>
              </a:rPr>
              <a:t>Criterios para la distribución de materiales </a:t>
            </a:r>
          </a:p>
          <a:p>
            <a:r>
              <a:rPr lang="es-PE" sz="3800" dirty="0">
                <a:solidFill>
                  <a:srgbClr val="FF0000"/>
                </a:solidFill>
              </a:rPr>
              <a:t>educativos de Educación Primaria - Dotación </a:t>
            </a:r>
            <a:r>
              <a:rPr lang="es-PE" sz="3800" dirty="0">
                <a:solidFill>
                  <a:schemeClr val="bg1"/>
                </a:solidFill>
              </a:rPr>
              <a:t>2023</a:t>
            </a:r>
            <a:endParaRPr lang="es-PE" sz="4000" dirty="0">
              <a:solidFill>
                <a:schemeClr val="bg1"/>
              </a:solidFill>
            </a:endParaRPr>
          </a:p>
          <a:p>
            <a:endParaRPr lang="es-P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057755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xmlns="" id="{7B72A027-C815-4690-8689-4BE97B925DC1}"/>
              </a:ext>
            </a:extLst>
          </p:cNvPr>
          <p:cNvSpPr txBox="1"/>
          <p:nvPr/>
        </p:nvSpPr>
        <p:spPr>
          <a:xfrm>
            <a:off x="73959" y="6477308"/>
            <a:ext cx="459475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sz="1050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(*) </a:t>
            </a:r>
            <a:r>
              <a:rPr lang="es-PE" sz="1100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Sobre la base del OFICIO N° 00192-2021-MINEDU/VMGP-DIGEIBIRA-DEIB</a:t>
            </a:r>
            <a:endParaRPr lang="es-PE" sz="1100" dirty="0">
              <a:solidFill>
                <a:srgbClr val="002060"/>
              </a:solidFill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735160"/>
              </p:ext>
            </p:extLst>
          </p:nvPr>
        </p:nvGraphicFramePr>
        <p:xfrm>
          <a:off x="1869142" y="1158228"/>
          <a:ext cx="7274858" cy="4835966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9883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19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84456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3868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400" b="1" i="0" u="none" strike="noStrike" cap="none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Forma de atención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400" b="1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Priorización de lengua</a:t>
                      </a:r>
                      <a:endParaRPr lang="es-PE" sz="1400" b="1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400" b="1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Lenguas priorizadas(*)</a:t>
                      </a:r>
                      <a:endParaRPr lang="es-PE" sz="1400" b="1" i="0" u="none" strike="noStrike" cap="none" baseline="300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4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EIB de Fortalecimiento</a:t>
                      </a:r>
                      <a:endParaRPr lang="es-PE" sz="14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4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P1</a:t>
                      </a:r>
                      <a:endParaRPr lang="es-PE" sz="14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4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(12 lenguas): aimara, ashaninka, awajún, quechua (chanka, collao, central e inkawasi-kañaris), </a:t>
                      </a:r>
                      <a:r>
                        <a:rPr lang="es-PE" sz="1400" b="0" i="0" u="none" strike="noStrike" cap="none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shipibo-</a:t>
                      </a:r>
                      <a:r>
                        <a:rPr lang="es-PE" sz="1400" b="0" i="0" u="none" strike="noStrike" cap="none" dirty="0" err="1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konibo</a:t>
                      </a:r>
                      <a:r>
                        <a:rPr lang="es-PE" sz="1400" b="0" i="0" u="none" strike="noStrike" cap="none" dirty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,</a:t>
                      </a:r>
                      <a:r>
                        <a:rPr lang="es-PE" sz="14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 nomatsigenga, shawi, wampis y yánesha.</a:t>
                      </a:r>
                      <a:endParaRPr lang="es-PE" sz="14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4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P2</a:t>
                      </a:r>
                      <a:endParaRPr lang="es-PE" sz="14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4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(07 lenguas): jaqaru, kandozi, chapra, kichwa, matsigenka, matses y yine.</a:t>
                      </a:r>
                      <a:endParaRPr lang="es-PE" sz="14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4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P3</a:t>
                      </a:r>
                      <a:endParaRPr lang="es-PE" sz="14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4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(08 lenguas): harakbut, achuar, kakataibo, urarina, cashinahua, secoya, ticuna y yagua.</a:t>
                      </a:r>
                      <a:endParaRPr lang="es-PE" sz="14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4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P4</a:t>
                      </a:r>
                      <a:endParaRPr lang="es-PE" sz="14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4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(05 lenguas): kakinte, sharanahua, madija, yaminahua y asheninka.</a:t>
                      </a:r>
                      <a:endParaRPr lang="es-PE" sz="14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929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4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P5</a:t>
                      </a:r>
                      <a:endParaRPr lang="es-PE" sz="14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4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Otras lenguas</a:t>
                      </a:r>
                      <a:endParaRPr lang="es-PE" sz="14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13547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4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EIB de Revitalización y EIB Urbana</a:t>
                      </a:r>
                      <a:endParaRPr lang="es-PE" sz="14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4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Grupo 1</a:t>
                      </a:r>
                      <a:endParaRPr lang="es-PE" sz="14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4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(06 lenguas): aimara, quechua Collao, quechua chanka, quechua central, quechua amazónico y kukama-kukamiria.</a:t>
                      </a:r>
                      <a:endParaRPr lang="es-PE" sz="14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0279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4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Grupo 2</a:t>
                      </a:r>
                      <a:endParaRPr lang="es-PE" sz="14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4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(06 lenguas): ashaninka, quechua norteño, yanesha, awajún, shawi y shipibo-</a:t>
                      </a:r>
                      <a:r>
                        <a:rPr lang="es-PE" sz="1400" u="none" strike="noStrike" cap="none" dirty="0" err="1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konibo</a:t>
                      </a:r>
                      <a:r>
                        <a:rPr lang="es-PE" sz="14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.</a:t>
                      </a:r>
                      <a:endParaRPr lang="es-PE" sz="14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2675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4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Grupo 3</a:t>
                      </a:r>
                      <a:endParaRPr lang="es-PE" sz="14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4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Otras lenguas</a:t>
                      </a:r>
                      <a:endParaRPr lang="es-PE" sz="14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3" name="Rectángulo 2"/>
          <p:cNvSpPr/>
          <p:nvPr/>
        </p:nvSpPr>
        <p:spPr>
          <a:xfrm>
            <a:off x="976880" y="110276"/>
            <a:ext cx="945483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PE" sz="2800" b="1" dirty="0">
                <a:solidFill>
                  <a:schemeClr val="accent1">
                    <a:lumMod val="75000"/>
                  </a:schemeClr>
                </a:solidFill>
              </a:rPr>
              <a:t>Criterios para la distribución de materiales educativos</a:t>
            </a:r>
          </a:p>
          <a:p>
            <a:pPr algn="ctr"/>
            <a:r>
              <a:rPr lang="es-PE" sz="2800" b="1" dirty="0">
                <a:solidFill>
                  <a:schemeClr val="accent1">
                    <a:lumMod val="75000"/>
                  </a:schemeClr>
                </a:solidFill>
              </a:rPr>
              <a:t> Dotación 2023 - DEP </a:t>
            </a:r>
          </a:p>
        </p:txBody>
      </p:sp>
    </p:spTree>
    <p:extLst>
      <p:ext uri="{BB962C8B-B14F-4D97-AF65-F5344CB8AC3E}">
        <p14:creationId xmlns:p14="http://schemas.microsoft.com/office/powerpoint/2010/main" val="2062444366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3">
            <a:extLst>
              <a:ext uri="{FF2B5EF4-FFF2-40B4-BE49-F238E27FC236}">
                <a16:creationId xmlns:a16="http://schemas.microsoft.com/office/drawing/2014/main" xmlns="" id="{E30262DE-D439-4E75-86CB-044532104973}"/>
              </a:ext>
            </a:extLst>
          </p:cNvPr>
          <p:cNvSpPr txBox="1">
            <a:spLocks/>
          </p:cNvSpPr>
          <p:nvPr/>
        </p:nvSpPr>
        <p:spPr>
          <a:xfrm>
            <a:off x="296225" y="447292"/>
            <a:ext cx="7384736" cy="519359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3600" dirty="0">
                <a:solidFill>
                  <a:srgbClr val="FF0000"/>
                </a:solidFill>
                <a:latin typeface="+mn-lt"/>
              </a:rPr>
              <a:t>¿Cómo debe distribuir la UGEL?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xmlns="" id="{53CF5C70-C674-4499-BE00-5FB779A67ECB}"/>
              </a:ext>
            </a:extLst>
          </p:cNvPr>
          <p:cNvSpPr txBox="1"/>
          <p:nvPr/>
        </p:nvSpPr>
        <p:spPr>
          <a:xfrm>
            <a:off x="296224" y="6501643"/>
            <a:ext cx="505378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sz="1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(*) </a:t>
            </a:r>
            <a:r>
              <a:rPr lang="es-PE" sz="1000" i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Sobre la base del OFICIO N° 00192-2021-MINEDU/VMGP-DIGEIBIRA-DEIB</a:t>
            </a:r>
            <a:endParaRPr lang="es-PE" sz="1000" dirty="0"/>
          </a:p>
        </p:txBody>
      </p:sp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xmlns="" id="{9FCF4456-B83B-4734-9567-D21D86C170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773523"/>
              </p:ext>
            </p:extLst>
          </p:nvPr>
        </p:nvGraphicFramePr>
        <p:xfrm>
          <a:off x="296225" y="1288035"/>
          <a:ext cx="8153183" cy="4417339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1435860">
                  <a:extLst>
                    <a:ext uri="{9D8B030D-6E8A-4147-A177-3AD203B41FA5}">
                      <a16:colId xmlns:a16="http://schemas.microsoft.com/office/drawing/2014/main" xmlns="" val="1724624984"/>
                    </a:ext>
                  </a:extLst>
                </a:gridCol>
                <a:gridCol w="1565030">
                  <a:extLst>
                    <a:ext uri="{9D8B030D-6E8A-4147-A177-3AD203B41FA5}">
                      <a16:colId xmlns:a16="http://schemas.microsoft.com/office/drawing/2014/main" xmlns="" val="4211532537"/>
                    </a:ext>
                  </a:extLst>
                </a:gridCol>
                <a:gridCol w="1406770">
                  <a:extLst>
                    <a:ext uri="{9D8B030D-6E8A-4147-A177-3AD203B41FA5}">
                      <a16:colId xmlns:a16="http://schemas.microsoft.com/office/drawing/2014/main" xmlns="" val="1547103925"/>
                    </a:ext>
                  </a:extLst>
                </a:gridCol>
                <a:gridCol w="1855177">
                  <a:extLst>
                    <a:ext uri="{9D8B030D-6E8A-4147-A177-3AD203B41FA5}">
                      <a16:colId xmlns:a16="http://schemas.microsoft.com/office/drawing/2014/main" xmlns="" val="2981253239"/>
                    </a:ext>
                  </a:extLst>
                </a:gridCol>
                <a:gridCol w="1890346">
                  <a:extLst>
                    <a:ext uri="{9D8B030D-6E8A-4147-A177-3AD203B41FA5}">
                      <a16:colId xmlns:a16="http://schemas.microsoft.com/office/drawing/2014/main" xmlns="" val="895849399"/>
                    </a:ext>
                  </a:extLst>
                </a:gridCol>
              </a:tblGrid>
              <a:tr h="682999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600" dirty="0">
                          <a:solidFill>
                            <a:srgbClr val="002060"/>
                          </a:solidFill>
                          <a:effectLst/>
                        </a:rPr>
                        <a:t>Instituciones Educativas </a:t>
                      </a:r>
                      <a:r>
                        <a:rPr lang="es-PE" sz="1600" dirty="0" err="1">
                          <a:solidFill>
                            <a:srgbClr val="002060"/>
                          </a:solidFill>
                          <a:effectLst/>
                        </a:rPr>
                        <a:t>Polidocentes</a:t>
                      </a:r>
                      <a:r>
                        <a:rPr lang="es-PE" sz="1600" dirty="0">
                          <a:solidFill>
                            <a:srgbClr val="002060"/>
                          </a:solidFill>
                          <a:effectLst/>
                        </a:rPr>
                        <a:t> Completas</a:t>
                      </a:r>
                      <a:endParaRPr lang="es-PE" sz="16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4223961"/>
                  </a:ext>
                </a:extLst>
              </a:tr>
              <a:tr h="301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dirty="0">
                          <a:solidFill>
                            <a:srgbClr val="002060"/>
                          </a:solidFill>
                          <a:effectLst/>
                        </a:rPr>
                        <a:t>Título</a:t>
                      </a:r>
                      <a:endParaRPr lang="es-PE" sz="14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dirty="0">
                          <a:solidFill>
                            <a:srgbClr val="002060"/>
                          </a:solidFill>
                          <a:effectLst/>
                        </a:rPr>
                        <a:t>Forma de atención a II.EE</a:t>
                      </a:r>
                      <a:endParaRPr lang="es-PE" sz="14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dirty="0">
                          <a:solidFill>
                            <a:srgbClr val="002060"/>
                          </a:solidFill>
                          <a:effectLst/>
                        </a:rPr>
                        <a:t>Área</a:t>
                      </a:r>
                      <a:endParaRPr lang="es-PE" sz="14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dirty="0">
                          <a:solidFill>
                            <a:srgbClr val="002060"/>
                          </a:solidFill>
                          <a:effectLst/>
                        </a:rPr>
                        <a:t>Grado</a:t>
                      </a:r>
                      <a:endParaRPr lang="es-PE" sz="14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dirty="0">
                          <a:solidFill>
                            <a:srgbClr val="002060"/>
                          </a:solidFill>
                          <a:effectLst/>
                        </a:rPr>
                        <a:t>Prioridad de Lengua </a:t>
                      </a:r>
                      <a:r>
                        <a:rPr lang="es-PE" sz="1200" baseline="0" dirty="0">
                          <a:solidFill>
                            <a:srgbClr val="002060"/>
                          </a:solidFill>
                          <a:effectLst/>
                        </a:rPr>
                        <a:t>(*)</a:t>
                      </a:r>
                      <a:endParaRPr lang="es-PE" sz="1200" b="1" baseline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200912111"/>
                  </a:ext>
                </a:extLst>
              </a:tr>
              <a:tr h="301109"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Cuadernillo</a:t>
                      </a:r>
                      <a:r>
                        <a:rPr lang="es-PE" sz="1200" baseline="0" dirty="0">
                          <a:solidFill>
                            <a:srgbClr val="002060"/>
                          </a:solidFill>
                          <a:effectLst/>
                        </a:rPr>
                        <a:t> </a:t>
                      </a: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de Comunicación</a:t>
                      </a:r>
                      <a:endParaRPr lang="es-PE" sz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EIB de fortalecimiento</a:t>
                      </a:r>
                      <a:endParaRPr lang="es-PE" sz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Urbano / Rural</a:t>
                      </a:r>
                      <a:endParaRPr lang="es-PE" sz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1er grado y 2do grado</a:t>
                      </a:r>
                      <a:endParaRPr lang="es-PE" sz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P5</a:t>
                      </a:r>
                      <a:endParaRPr lang="es-PE" sz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38091011"/>
                  </a:ext>
                </a:extLst>
              </a:tr>
              <a:tr h="301109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3er grado al 6to grado</a:t>
                      </a:r>
                      <a:endParaRPr lang="es-PE" sz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P1, P2, P3, P4 y P5</a:t>
                      </a:r>
                      <a:endParaRPr lang="es-PE" sz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807030435"/>
                  </a:ext>
                </a:extLst>
              </a:tr>
              <a:tr h="55846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EIB de revitalización y EIB urbano</a:t>
                      </a:r>
                      <a:endParaRPr lang="es-PE" sz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Urbano / Rural</a:t>
                      </a:r>
                      <a:endParaRPr lang="es-PE" sz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1er grado al 6to grado</a:t>
                      </a:r>
                      <a:endParaRPr lang="es-PE" sz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Grupo 1, Grupo 2 y Grupo 3</a:t>
                      </a:r>
                      <a:endParaRPr lang="es-PE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135319568"/>
                  </a:ext>
                </a:extLst>
              </a:tr>
              <a:tr h="50025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Dirección de Educación Primaria</a:t>
                      </a:r>
                      <a:endParaRPr lang="es-PE" sz="1200" b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2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Urbano / Rural</a:t>
                      </a:r>
                      <a:endParaRPr lang="es-PE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1er grado al 6to grado</a:t>
                      </a:r>
                      <a:endParaRPr lang="es-PE" sz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12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Monolingüe castellano</a:t>
                      </a:r>
                      <a:endParaRPr lang="es-PE" sz="1200" dirty="0">
                        <a:solidFill>
                          <a:srgbClr val="002060"/>
                        </a:solidFill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097638582"/>
                  </a:ext>
                </a:extLst>
              </a:tr>
              <a:tr h="301109">
                <a:tc rowSpan="4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Cuadernillo de Matemática</a:t>
                      </a:r>
                      <a:endParaRPr lang="es-PE" sz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EIB de fortalecimiento</a:t>
                      </a:r>
                      <a:endParaRPr lang="es-PE" sz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R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PE" sz="12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Urbano / Rural</a:t>
                      </a:r>
                      <a:endParaRPr lang="es-PE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1er grado y 2do grado</a:t>
                      </a:r>
                      <a:endParaRPr lang="es-PE" sz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P3, P4 y P5</a:t>
                      </a:r>
                      <a:endParaRPr lang="es-PE" sz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023025317"/>
                  </a:ext>
                </a:extLst>
              </a:tr>
              <a:tr h="301109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3er grado al 6to grado</a:t>
                      </a:r>
                      <a:endParaRPr lang="es-PE" sz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P1, P2, P3, P4 y P5</a:t>
                      </a:r>
                      <a:endParaRPr lang="es-PE" sz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204866315"/>
                  </a:ext>
                </a:extLst>
              </a:tr>
              <a:tr h="513053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EIB de revitalización y EIB urbano</a:t>
                      </a:r>
                      <a:endParaRPr lang="es-PE" sz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s-PE" sz="12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Urbano / Rural</a:t>
                      </a:r>
                      <a:endParaRPr lang="es-PE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1er grado al 6to grado</a:t>
                      </a:r>
                      <a:endParaRPr lang="es-PE" sz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2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Grupo 1, Grupo 2 y Grupo 3</a:t>
                      </a:r>
                      <a:endParaRPr lang="es-PE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288063948"/>
                  </a:ext>
                </a:extLst>
              </a:tr>
              <a:tr h="513053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Dirección de Educación Primaria</a:t>
                      </a:r>
                      <a:endParaRPr lang="es-PE" sz="1200" b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2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Urbano / Rural</a:t>
                      </a:r>
                      <a:endParaRPr lang="es-PE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200" dirty="0">
                          <a:solidFill>
                            <a:srgbClr val="002060"/>
                          </a:solidFill>
                          <a:effectLst/>
                        </a:rPr>
                        <a:t>1er grado al 6to grado</a:t>
                      </a:r>
                      <a:endParaRPr lang="es-PE" sz="12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PE" sz="1200" u="none" strike="noStrike" cap="none" dirty="0">
                          <a:solidFill>
                            <a:srgbClr val="002060"/>
                          </a:solidFill>
                          <a:effectLst/>
                          <a:sym typeface="Arial"/>
                        </a:rPr>
                        <a:t>Monolingüe castellano</a:t>
                      </a:r>
                      <a:endParaRPr lang="es-PE" sz="1200" b="0" i="0" u="none" strike="noStrike" cap="none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299571226"/>
                  </a:ext>
                </a:extLst>
              </a:tr>
            </a:tbl>
          </a:graphicData>
        </a:graphic>
      </p:graphicFrame>
      <p:pic>
        <p:nvPicPr>
          <p:cNvPr id="6" name="Gráfico 5" descr="Schoolhouse">
            <a:extLst>
              <a:ext uri="{FF2B5EF4-FFF2-40B4-BE49-F238E27FC236}">
                <a16:creationId xmlns:a16="http://schemas.microsoft.com/office/drawing/2014/main" xmlns="" id="{E5F707C2-EF2C-4DB4-A6BD-D3EF6B2A049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296224" y="1091602"/>
            <a:ext cx="874820" cy="937721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xmlns="" id="{13DA91C8-A52D-478C-B4FD-C76F0EE8E93C}"/>
              </a:ext>
            </a:extLst>
          </p:cNvPr>
          <p:cNvSpPr txBox="1"/>
          <p:nvPr/>
        </p:nvSpPr>
        <p:spPr>
          <a:xfrm>
            <a:off x="8713177" y="2876965"/>
            <a:ext cx="29075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000" dirty="0">
                <a:solidFill>
                  <a:srgbClr val="002060"/>
                </a:solidFill>
              </a:rPr>
              <a:t>1 unidad por estudiante</a:t>
            </a:r>
          </a:p>
          <a:p>
            <a:endParaRPr lang="es-PE" sz="2000" dirty="0">
              <a:solidFill>
                <a:srgbClr val="002060"/>
              </a:solidFill>
            </a:endParaRPr>
          </a:p>
          <a:p>
            <a:r>
              <a:rPr lang="es-PE" sz="2000" dirty="0">
                <a:solidFill>
                  <a:srgbClr val="002060"/>
                </a:solidFill>
              </a:rPr>
              <a:t>1 unidad por docente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xmlns="" id="{1F2F1E40-B58C-4DB5-92F2-1FB38DD8DE19}"/>
              </a:ext>
            </a:extLst>
          </p:cNvPr>
          <p:cNvSpPr txBox="1"/>
          <p:nvPr/>
        </p:nvSpPr>
        <p:spPr>
          <a:xfrm>
            <a:off x="8713177" y="4987683"/>
            <a:ext cx="34788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000" b="1" dirty="0">
                <a:solidFill>
                  <a:srgbClr val="002060"/>
                </a:solidFill>
              </a:rPr>
              <a:t>Especialistas DRE/UGEL</a:t>
            </a:r>
          </a:p>
          <a:p>
            <a:endParaRPr lang="es-PE" sz="2000" dirty="0">
              <a:solidFill>
                <a:srgbClr val="002060"/>
              </a:solidFill>
            </a:endParaRPr>
          </a:p>
          <a:p>
            <a:r>
              <a:rPr lang="es-PE" sz="2000" dirty="0">
                <a:solidFill>
                  <a:srgbClr val="002060"/>
                </a:solidFill>
              </a:rPr>
              <a:t>3 ejemplares por DRE/UGEL</a:t>
            </a:r>
          </a:p>
        </p:txBody>
      </p:sp>
    </p:spTree>
    <p:extLst>
      <p:ext uri="{BB962C8B-B14F-4D97-AF65-F5344CB8AC3E}">
        <p14:creationId xmlns:p14="http://schemas.microsoft.com/office/powerpoint/2010/main" val="4220074437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FC758F0B-FC70-4D11-A213-609D53F7FD9E}"/>
              </a:ext>
            </a:extLst>
          </p:cNvPr>
          <p:cNvSpPr txBox="1"/>
          <p:nvPr/>
        </p:nvSpPr>
        <p:spPr>
          <a:xfrm>
            <a:off x="8516323" y="2823760"/>
            <a:ext cx="34432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000" dirty="0">
                <a:solidFill>
                  <a:srgbClr val="002060"/>
                </a:solidFill>
              </a:rPr>
              <a:t>1 unidad por estudiante</a:t>
            </a:r>
          </a:p>
          <a:p>
            <a:endParaRPr lang="es-PE" sz="2000" dirty="0">
              <a:solidFill>
                <a:srgbClr val="002060"/>
              </a:solidFill>
            </a:endParaRPr>
          </a:p>
          <a:p>
            <a:r>
              <a:rPr lang="es-PE" sz="2000" dirty="0">
                <a:solidFill>
                  <a:srgbClr val="002060"/>
                </a:solidFill>
              </a:rPr>
              <a:t>1 unidad por docente</a:t>
            </a:r>
          </a:p>
        </p:txBody>
      </p:sp>
      <p:sp>
        <p:nvSpPr>
          <p:cNvPr id="6" name="Título 3">
            <a:extLst>
              <a:ext uri="{FF2B5EF4-FFF2-40B4-BE49-F238E27FC236}">
                <a16:creationId xmlns:a16="http://schemas.microsoft.com/office/drawing/2014/main" xmlns="" id="{AF37686C-4C29-4068-A759-152B1F7911BB}"/>
              </a:ext>
            </a:extLst>
          </p:cNvPr>
          <p:cNvSpPr txBox="1">
            <a:spLocks/>
          </p:cNvSpPr>
          <p:nvPr/>
        </p:nvSpPr>
        <p:spPr>
          <a:xfrm>
            <a:off x="339206" y="685305"/>
            <a:ext cx="9267535" cy="73802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3600" dirty="0">
                <a:solidFill>
                  <a:srgbClr val="FF0000"/>
                </a:solidFill>
                <a:latin typeface="+mn-lt"/>
              </a:rPr>
              <a:t>¿Cómo debe distribuir la UGEL?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xmlns="" id="{6AE62808-21FA-4D9F-AC97-6362936FD8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969656"/>
              </p:ext>
            </p:extLst>
          </p:nvPr>
        </p:nvGraphicFramePr>
        <p:xfrm>
          <a:off x="494953" y="2216585"/>
          <a:ext cx="7684770" cy="3585413"/>
        </p:xfrm>
        <a:graphic>
          <a:graphicData uri="http://schemas.openxmlformats.org/drawingml/2006/table">
            <a:tbl>
              <a:tblPr firstRow="1" firstCol="1" bandRow="1">
                <a:tableStyleId>{ED083AE6-46FA-4A59-8FB0-9F97EB10719F}</a:tableStyleId>
              </a:tblPr>
              <a:tblGrid>
                <a:gridCol w="2696655">
                  <a:extLst>
                    <a:ext uri="{9D8B030D-6E8A-4147-A177-3AD203B41FA5}">
                      <a16:colId xmlns:a16="http://schemas.microsoft.com/office/drawing/2014/main" xmlns="" val="2642581932"/>
                    </a:ext>
                  </a:extLst>
                </a:gridCol>
                <a:gridCol w="1696915">
                  <a:extLst>
                    <a:ext uri="{9D8B030D-6E8A-4147-A177-3AD203B41FA5}">
                      <a16:colId xmlns:a16="http://schemas.microsoft.com/office/drawing/2014/main" xmlns="" val="2216462406"/>
                    </a:ext>
                  </a:extLst>
                </a:gridCol>
                <a:gridCol w="852854">
                  <a:extLst>
                    <a:ext uri="{9D8B030D-6E8A-4147-A177-3AD203B41FA5}">
                      <a16:colId xmlns:a16="http://schemas.microsoft.com/office/drawing/2014/main" xmlns="" val="28206698"/>
                    </a:ext>
                  </a:extLst>
                </a:gridCol>
                <a:gridCol w="1107831">
                  <a:extLst>
                    <a:ext uri="{9D8B030D-6E8A-4147-A177-3AD203B41FA5}">
                      <a16:colId xmlns:a16="http://schemas.microsoft.com/office/drawing/2014/main" xmlns="" val="3460199977"/>
                    </a:ext>
                  </a:extLst>
                </a:gridCol>
                <a:gridCol w="1330515">
                  <a:extLst>
                    <a:ext uri="{9D8B030D-6E8A-4147-A177-3AD203B41FA5}">
                      <a16:colId xmlns:a16="http://schemas.microsoft.com/office/drawing/2014/main" xmlns="" val="1758796665"/>
                    </a:ext>
                  </a:extLst>
                </a:gridCol>
              </a:tblGrid>
              <a:tr h="850261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600" dirty="0">
                          <a:solidFill>
                            <a:srgbClr val="002060"/>
                          </a:solidFill>
                          <a:effectLst/>
                        </a:rPr>
                        <a:t>Instituciones Educativas Unidocente y Multigrado</a:t>
                      </a:r>
                      <a:endParaRPr lang="es-PE" sz="24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5235052"/>
                  </a:ext>
                </a:extLst>
              </a:tr>
              <a:tr h="9865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600" dirty="0">
                          <a:solidFill>
                            <a:srgbClr val="002060"/>
                          </a:solidFill>
                          <a:effectLst/>
                        </a:rPr>
                        <a:t>Título</a:t>
                      </a:r>
                      <a:endParaRPr lang="es-PE" sz="16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600">
                          <a:solidFill>
                            <a:srgbClr val="002060"/>
                          </a:solidFill>
                          <a:effectLst/>
                        </a:rPr>
                        <a:t>Forma de atención a II.EE</a:t>
                      </a:r>
                      <a:endParaRPr lang="es-PE" sz="16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600" dirty="0">
                          <a:solidFill>
                            <a:srgbClr val="002060"/>
                          </a:solidFill>
                          <a:effectLst/>
                        </a:rPr>
                        <a:t>Área</a:t>
                      </a:r>
                      <a:endParaRPr lang="es-PE" sz="16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600">
                          <a:solidFill>
                            <a:srgbClr val="002060"/>
                          </a:solidFill>
                          <a:effectLst/>
                        </a:rPr>
                        <a:t>Grado</a:t>
                      </a:r>
                      <a:endParaRPr lang="es-PE" sz="16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600">
                          <a:solidFill>
                            <a:srgbClr val="002060"/>
                          </a:solidFill>
                          <a:effectLst/>
                        </a:rPr>
                        <a:t>Prioridad de Lengua</a:t>
                      </a:r>
                      <a:endParaRPr lang="es-PE" sz="16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805954534"/>
                  </a:ext>
                </a:extLst>
              </a:tr>
              <a:tr h="8742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dirty="0">
                          <a:solidFill>
                            <a:srgbClr val="002060"/>
                          </a:solidFill>
                          <a:effectLst/>
                        </a:rPr>
                        <a:t>Cuadernillo de Comunicación</a:t>
                      </a:r>
                      <a:endParaRPr lang="es-PE" sz="1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>
                          <a:solidFill>
                            <a:srgbClr val="002060"/>
                          </a:solidFill>
                          <a:effectLst/>
                        </a:rPr>
                        <a:t>Monolingüe castellano</a:t>
                      </a:r>
                      <a:endParaRPr lang="es-PE" sz="1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dirty="0">
                          <a:solidFill>
                            <a:srgbClr val="002060"/>
                          </a:solidFill>
                          <a:effectLst/>
                        </a:rPr>
                        <a:t>Urbano</a:t>
                      </a:r>
                      <a:endParaRPr lang="es-PE" sz="1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>
                          <a:solidFill>
                            <a:srgbClr val="002060"/>
                          </a:solidFill>
                          <a:effectLst/>
                        </a:rPr>
                        <a:t>1er grado al 6to grado</a:t>
                      </a:r>
                      <a:endParaRPr lang="es-PE" sz="140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dirty="0">
                          <a:solidFill>
                            <a:srgbClr val="002060"/>
                          </a:solidFill>
                          <a:effectLst/>
                        </a:rPr>
                        <a:t>No aplica</a:t>
                      </a:r>
                      <a:endParaRPr lang="es-PE" sz="1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50120339"/>
                  </a:ext>
                </a:extLst>
              </a:tr>
              <a:tr h="8742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dirty="0">
                          <a:solidFill>
                            <a:srgbClr val="002060"/>
                          </a:solidFill>
                          <a:effectLst/>
                        </a:rPr>
                        <a:t>Cuadernillo de Matemática</a:t>
                      </a:r>
                      <a:endParaRPr lang="es-PE" sz="1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92638938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xmlns="" id="{1F2F1E40-B58C-4DB5-92F2-1FB38DD8DE19}"/>
              </a:ext>
            </a:extLst>
          </p:cNvPr>
          <p:cNvSpPr txBox="1"/>
          <p:nvPr/>
        </p:nvSpPr>
        <p:spPr>
          <a:xfrm>
            <a:off x="8516323" y="4862670"/>
            <a:ext cx="37115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000" b="1" dirty="0">
                <a:solidFill>
                  <a:srgbClr val="002060"/>
                </a:solidFill>
              </a:rPr>
              <a:t>Especialistas DRE/UGEL</a:t>
            </a:r>
          </a:p>
          <a:p>
            <a:endParaRPr lang="es-PE" sz="2000" dirty="0">
              <a:solidFill>
                <a:srgbClr val="002060"/>
              </a:solidFill>
            </a:endParaRPr>
          </a:p>
          <a:p>
            <a:r>
              <a:rPr lang="es-PE" sz="2000" dirty="0">
                <a:solidFill>
                  <a:srgbClr val="002060"/>
                </a:solidFill>
              </a:rPr>
              <a:t>3 ejemplares por DRE/UGEL</a:t>
            </a:r>
          </a:p>
        </p:txBody>
      </p:sp>
      <p:pic>
        <p:nvPicPr>
          <p:cNvPr id="9" name="Gráfico 5" descr="Schoolhouse">
            <a:extLst>
              <a:ext uri="{FF2B5EF4-FFF2-40B4-BE49-F238E27FC236}">
                <a16:creationId xmlns:a16="http://schemas.microsoft.com/office/drawing/2014/main" xmlns="" id="{E5F707C2-EF2C-4DB4-A6BD-D3EF6B2A049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94953" y="2041544"/>
            <a:ext cx="874820" cy="937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712227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</TotalTime>
  <Words>587</Words>
  <Application>Microsoft Office PowerPoint</Application>
  <PresentationFormat>Panorámica</PresentationFormat>
  <Paragraphs>144</Paragraphs>
  <Slides>10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5" baseType="lpstr">
      <vt:lpstr>Arial</vt:lpstr>
      <vt:lpstr>Arial Narrow</vt:lpstr>
      <vt:lpstr>Calibri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IRIS MESIA</dc:creator>
  <cp:lastModifiedBy>DIFOCA 04</cp:lastModifiedBy>
  <cp:revision>64</cp:revision>
  <dcterms:created xsi:type="dcterms:W3CDTF">2014-08-20T23:02:32Z</dcterms:created>
  <dcterms:modified xsi:type="dcterms:W3CDTF">2022-11-09T21:49:55Z</dcterms:modified>
</cp:coreProperties>
</file>