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45" r:id="rId2"/>
    <p:sldId id="880" r:id="rId3"/>
    <p:sldId id="863" r:id="rId4"/>
    <p:sldId id="867" r:id="rId5"/>
    <p:sldId id="869" r:id="rId6"/>
    <p:sldId id="870" r:id="rId7"/>
    <p:sldId id="861" r:id="rId8"/>
    <p:sldId id="871" r:id="rId9"/>
    <p:sldId id="872" r:id="rId10"/>
    <p:sldId id="877" r:id="rId11"/>
    <p:sldId id="873" r:id="rId12"/>
    <p:sldId id="874" r:id="rId13"/>
    <p:sldId id="879" r:id="rId14"/>
    <p:sldId id="882" r:id="rId15"/>
    <p:sldId id="878" r:id="rId16"/>
    <p:sldId id="883" r:id="rId17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ía 1" id="{092673FC-B306-471D-A8DD-CB2A263418C2}">
          <p14:sldIdLst>
            <p14:sldId id="745"/>
            <p14:sldId id="880"/>
            <p14:sldId id="863"/>
            <p14:sldId id="867"/>
            <p14:sldId id="869"/>
            <p14:sldId id="870"/>
            <p14:sldId id="861"/>
            <p14:sldId id="871"/>
            <p14:sldId id="872"/>
            <p14:sldId id="877"/>
            <p14:sldId id="873"/>
            <p14:sldId id="874"/>
            <p14:sldId id="879"/>
            <p14:sldId id="882"/>
            <p14:sldId id="878"/>
            <p14:sldId id="8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3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MARLENE AVILA CUEVA" initials="CMAC" lastIdx="1" clrIdx="0">
    <p:extLst/>
  </p:cmAuthor>
  <p:cmAuthor id="2" name="NAYDHER NIVER MORILLO ACERO" initials="NNMA" lastIdx="3" clrIdx="1">
    <p:extLst/>
  </p:cmAuthor>
  <p:cmAuthor id="3" name="VANESSA ALEXANDRA VALENCIA GOMEZ" initials="VAVG" lastIdx="3" clrIdx="2">
    <p:extLst>
      <p:ext uri="{19B8F6BF-5375-455C-9EA6-DF929625EA0E}">
        <p15:presenceInfo xmlns:p15="http://schemas.microsoft.com/office/powerpoint/2012/main" userId="S-1-5-21-1280482202-4056878361-557001864-597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8BC6"/>
    <a:srgbClr val="8E8E8E"/>
    <a:srgbClr val="8DC337"/>
    <a:srgbClr val="F58438"/>
    <a:srgbClr val="A4D7EE"/>
    <a:srgbClr val="960554"/>
    <a:srgbClr val="578FB5"/>
    <a:srgbClr val="B9DB81"/>
    <a:srgbClr val="49C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75029" autoAdjust="0"/>
  </p:normalViewPr>
  <p:slideViewPr>
    <p:cSldViewPr snapToGrid="0">
      <p:cViewPr varScale="1">
        <p:scale>
          <a:sx n="87" d="100"/>
          <a:sy n="87" d="100"/>
        </p:scale>
        <p:origin x="534" y="90"/>
      </p:cViewPr>
      <p:guideLst>
        <p:guide orient="horz" pos="2636"/>
        <p:guide pos="3817"/>
      </p:guideLst>
    </p:cSldViewPr>
  </p:slideViewPr>
  <p:notesTextViewPr>
    <p:cViewPr>
      <p:scale>
        <a:sx n="118" d="100"/>
        <a:sy n="118" d="100"/>
      </p:scale>
      <p:origin x="0" y="0"/>
    </p:cViewPr>
  </p:notesTextViewPr>
  <p:sorterViewPr>
    <p:cViewPr varScale="1">
      <p:scale>
        <a:sx n="100" d="100"/>
        <a:sy n="100" d="100"/>
      </p:scale>
      <p:origin x="0" y="-3408"/>
    </p:cViewPr>
  </p:sorterViewPr>
  <p:notesViewPr>
    <p:cSldViewPr snapToGrid="0">
      <p:cViewPr varScale="1">
        <p:scale>
          <a:sx n="90" d="100"/>
          <a:sy n="90" d="100"/>
        </p:scale>
        <p:origin x="37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544F-4D70-46DA-9884-95684850409D}" type="datetimeFigureOut">
              <a:rPr lang="es-PE" smtClean="0"/>
              <a:t>10/01/2019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581E1-48DC-495D-AEB6-BCCC985E09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8735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8E505-3C0A-4385-92E9-8554CE9E4E41}" type="datetimeFigureOut">
              <a:rPr lang="es-PE" smtClean="0"/>
              <a:t>10/01/2019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B19D9-4285-4C16-9F06-76638DAFB8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4076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2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>
                <a:solidFill>
                  <a:prstClr val="black"/>
                </a:solidFill>
              </a:rPr>
              <a:pPr/>
              <a:t>15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2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240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863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433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177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4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253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601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494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B19D9-4285-4C16-9F06-76638DAFB81E}" type="slidenum">
              <a:rPr lang="es-PE" smtClean="0">
                <a:solidFill>
                  <a:prstClr val="black"/>
                </a:solidFill>
              </a:rPr>
              <a:pPr/>
              <a:t>14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9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F0D0-3FBA-C04E-B9D2-7256DDE24D9B}" type="datetime1">
              <a:rPr lang="es-PE" smtClean="0"/>
              <a:t>10/01/2019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5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A727-FE0F-7D40-86BA-A4A59DF0B4D6}" type="datetime1">
              <a:rPr lang="es-PE" smtClean="0"/>
              <a:t>10/01/2019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13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D4D4-B639-4649-B3EA-6A4D2393A352}" type="datetime1">
              <a:rPr lang="es-PE" smtClean="0"/>
              <a:t>10/01/2019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5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D0D-A81A-3640-AE02-5F9CBB7E460B}" type="datetime1">
              <a:rPr lang="es-PE" smtClean="0"/>
              <a:t>10/01/2019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92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3667-B815-1545-8DB4-940001F4B3A3}" type="datetime1">
              <a:rPr lang="es-PE" smtClean="0"/>
              <a:t>10/01/2019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8420-155A-0C42-AFB1-D441B4FED96D}" type="datetime1">
              <a:rPr lang="es-PE" smtClean="0"/>
              <a:t>10/01/2019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58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39BD-72B1-B04D-8F40-91CB26C1C1BA}" type="datetime1">
              <a:rPr lang="es-PE" smtClean="0"/>
              <a:t>10/01/2019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07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3C6C-FBDC-014D-9BE1-42D676100A9B}" type="datetime1">
              <a:rPr lang="es-PE" smtClean="0"/>
              <a:t>10/01/2019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6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61A9-84AD-0D4C-9B07-E1D91C7BADF0}" type="datetime1">
              <a:rPr lang="es-PE" smtClean="0"/>
              <a:t>10/01/2019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544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737A-68AF-3543-A603-876E32625637}" type="datetime1">
              <a:rPr lang="es-PE" smtClean="0"/>
              <a:t>10/01/2019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194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852C-D27D-EB46-B3DE-E3AAA25F58FA}" type="datetime1">
              <a:rPr lang="es-PE" smtClean="0"/>
              <a:t>10/01/2019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015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B8F6-747C-9D48-99C7-FA6D0CEC24EF}" type="datetime1">
              <a:rPr lang="es-PE" smtClean="0"/>
              <a:t>10/01/2019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E56A-6898-4B43-935F-4747823445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49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eurquizo@minedu.gob.pe" TargetMode="External"/><Relationship Id="rId4" Type="http://schemas.openxmlformats.org/officeDocument/2006/relationships/hyperlink" Target="mailto:eascuna@minedu.gob.p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0310" y="2186426"/>
            <a:ext cx="11069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CC0000"/>
                </a:solidFill>
              </a:rPr>
              <a:t>Selección y Contratación de docentes </a:t>
            </a:r>
          </a:p>
          <a:p>
            <a:r>
              <a:rPr lang="es-PE" sz="3200" b="1" dirty="0" smtClean="0">
                <a:solidFill>
                  <a:srgbClr val="CC0000"/>
                </a:solidFill>
              </a:rPr>
              <a:t>Altamente Especializados y Docentes Extraordinarios</a:t>
            </a:r>
            <a:endParaRPr lang="es-PE" sz="3200" b="1" dirty="0">
              <a:solidFill>
                <a:srgbClr val="CC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1" y="4017697"/>
            <a:ext cx="3258114" cy="7097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9424" y="6151612"/>
            <a:ext cx="710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Enero de 2019</a:t>
            </a:r>
            <a:endParaRPr lang="es-PE" sz="2000" dirty="0">
              <a:solidFill>
                <a:prstClr val="black">
                  <a:lumMod val="50000"/>
                  <a:lumOff val="50000"/>
                </a:prstClr>
              </a:solidFill>
              <a:latin typeface="Stag Book" panose="02000503060000020004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747327" y="-861648"/>
            <a:ext cx="632923" cy="587933"/>
          </a:xfrm>
          <a:prstGeom prst="ellipse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60585" y="-861647"/>
            <a:ext cx="632923" cy="587933"/>
          </a:xfrm>
          <a:prstGeom prst="ellipse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029473" y="-861647"/>
            <a:ext cx="632923" cy="587933"/>
          </a:xfrm>
          <a:prstGeom prst="ellipse">
            <a:avLst/>
          </a:prstGeom>
          <a:solidFill>
            <a:srgbClr val="F5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502671" y="-861649"/>
            <a:ext cx="632923" cy="587933"/>
          </a:xfrm>
          <a:prstGeom prst="ellipse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0310" y="-861649"/>
            <a:ext cx="749242" cy="698576"/>
          </a:xfrm>
          <a:prstGeom prst="ellipse">
            <a:avLst/>
          </a:prstGeom>
          <a:solidFill>
            <a:srgbClr val="A4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9424" y="4825025"/>
            <a:ext cx="1038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Dirección de Servicios de Educación  Técnico-Productiva y Superior Tecnológica y Artística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9424" y="5369841"/>
            <a:ext cx="1094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Modificatoria de la Norma Técnica denominada “Disposiciones que regulan el proceso de contratación docente, asistentes y auxiliares en IES aprobado mediante RVM N° 005-2019-MINEDU</a:t>
            </a:r>
            <a:endParaRPr lang="es-PE" sz="2000" dirty="0">
              <a:solidFill>
                <a:prstClr val="black">
                  <a:lumMod val="50000"/>
                  <a:lumOff val="50000"/>
                </a:prst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10</a:t>
            </a:fld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79400" y="682175"/>
            <a:ext cx="11635281" cy="678237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28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Calificación para Docentes Altamente Especializados y Extraordinarios </a:t>
            </a:r>
            <a:endParaRPr lang="es-PE" sz="28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272769" y="2514394"/>
            <a:ext cx="3943780" cy="1486106"/>
          </a:xfrm>
          <a:prstGeom prst="roundRect">
            <a:avLst/>
          </a:prstGeom>
          <a:noFill/>
          <a:ln>
            <a:solidFill>
              <a:srgbClr val="96055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4375326" y="2873632"/>
            <a:ext cx="3948187" cy="8979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000" b="1" dirty="0" smtClean="0">
                <a:solidFill>
                  <a:srgbClr val="960554"/>
                </a:solidFill>
              </a:rPr>
              <a:t>PUNTAJE TOTAL: (Puntaje de </a:t>
            </a:r>
            <a:r>
              <a:rPr lang="es-PE" sz="2000" b="1" dirty="0">
                <a:solidFill>
                  <a:srgbClr val="960554"/>
                </a:solidFill>
              </a:rPr>
              <a:t>E</a:t>
            </a:r>
            <a:r>
              <a:rPr lang="es-PE" sz="2000" b="1" dirty="0" smtClean="0">
                <a:solidFill>
                  <a:srgbClr val="960554"/>
                </a:solidFill>
              </a:rPr>
              <a:t>valuación Curricular + Entrevista Personal)/2</a:t>
            </a:r>
            <a:endParaRPr lang="es-PE" sz="2000" b="1" dirty="0">
              <a:solidFill>
                <a:srgbClr val="960554"/>
              </a:solidFill>
            </a:endParaRPr>
          </a:p>
        </p:txBody>
      </p:sp>
      <p:pic>
        <p:nvPicPr>
          <p:cNvPr id="8" name="Picture 2" descr="Resultado de imagen para 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89" y="4163786"/>
            <a:ext cx="2406728" cy="21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943" y="2311400"/>
            <a:ext cx="2352857" cy="235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pl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41" y="2220300"/>
            <a:ext cx="2384177" cy="23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11</a:t>
            </a:fld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253238" y="664520"/>
            <a:ext cx="11676825" cy="664638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32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Criterios para la selección de docentes</a:t>
            </a:r>
            <a:endParaRPr lang="es-PE" sz="32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1710" y="2170323"/>
            <a:ext cx="1710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Docentes</a:t>
            </a:r>
          </a:p>
          <a:p>
            <a:r>
              <a:rPr lang="es-PE" sz="2000" b="1" dirty="0" smtClean="0"/>
              <a:t>Altamente </a:t>
            </a:r>
          </a:p>
          <a:p>
            <a:r>
              <a:rPr lang="es-PE" sz="2000" b="1" dirty="0" smtClean="0"/>
              <a:t>especializados</a:t>
            </a:r>
            <a:endParaRPr lang="es-PE" sz="2000" b="1" dirty="0"/>
          </a:p>
        </p:txBody>
      </p:sp>
      <p:pic>
        <p:nvPicPr>
          <p:cNvPr id="8" name="Picture 2" descr="reuniÃ³n de ofic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"/>
          <a:stretch/>
        </p:blipFill>
        <p:spPr bwMode="auto">
          <a:xfrm>
            <a:off x="8909863" y="3733130"/>
            <a:ext cx="3020200" cy="26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9458" t="17670" r="26626" b="6667"/>
          <a:stretch/>
        </p:blipFill>
        <p:spPr>
          <a:xfrm>
            <a:off x="2974555" y="1329158"/>
            <a:ext cx="5636046" cy="53166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56117" y="6521605"/>
            <a:ext cx="1814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56117" y="6621139"/>
            <a:ext cx="4439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Oficio Múltiple N°  003 -2019-MINEDU/VMGP-DIGESUTPA-DISERTPA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9447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12</a:t>
            </a:fld>
            <a:endParaRPr lang="es-PE"/>
          </a:p>
        </p:txBody>
      </p:sp>
      <p:sp>
        <p:nvSpPr>
          <p:cNvPr id="5" name="CuadroTexto 4"/>
          <p:cNvSpPr txBox="1"/>
          <p:nvPr/>
        </p:nvSpPr>
        <p:spPr>
          <a:xfrm>
            <a:off x="356116" y="1641512"/>
            <a:ext cx="1814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Docentes</a:t>
            </a:r>
          </a:p>
          <a:p>
            <a:r>
              <a:rPr lang="es-PE" sz="2000" b="1" dirty="0" smtClean="0"/>
              <a:t>Extraordinarios</a:t>
            </a:r>
            <a:endParaRPr lang="es-PE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9729" t="21526" r="26265" b="21286"/>
          <a:stretch/>
        </p:blipFill>
        <p:spPr>
          <a:xfrm>
            <a:off x="2754137" y="1403045"/>
            <a:ext cx="6675025" cy="4879418"/>
          </a:xfrm>
          <a:prstGeom prst="rect">
            <a:avLst/>
          </a:prstGeom>
        </p:spPr>
      </p:pic>
      <p:pic>
        <p:nvPicPr>
          <p:cNvPr id="7" name="Picture 4" descr="convers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04" y="4552057"/>
            <a:ext cx="2040212" cy="13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356117" y="6356350"/>
            <a:ext cx="1814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56117" y="6455884"/>
            <a:ext cx="4439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 smtClean="0"/>
              <a:t>Oficio Múltiple N°  003 -2019-MINEDU/VMGP-DIGESUTPA-DISERTPA</a:t>
            </a:r>
            <a:endParaRPr lang="es-PE" sz="1200" dirty="0"/>
          </a:p>
        </p:txBody>
      </p:sp>
      <p:sp>
        <p:nvSpPr>
          <p:cNvPr id="9" name="Rectángulo 8"/>
          <p:cNvSpPr/>
          <p:nvPr/>
        </p:nvSpPr>
        <p:spPr>
          <a:xfrm>
            <a:off x="253238" y="664520"/>
            <a:ext cx="11676825" cy="664638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32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Criterios para la selección de docentes</a:t>
            </a:r>
            <a:endParaRPr lang="es-PE" sz="32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13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994" t="18152" r="13976" b="8594"/>
          <a:stretch/>
        </p:blipFill>
        <p:spPr>
          <a:xfrm>
            <a:off x="1156892" y="966705"/>
            <a:ext cx="9782979" cy="5756179"/>
          </a:xfrm>
          <a:prstGeom prst="rect">
            <a:avLst/>
          </a:prstGeom>
        </p:spPr>
      </p:pic>
      <p:pic>
        <p:nvPicPr>
          <p:cNvPr id="2050" name="Picture 2" descr="ReuniÃ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232" y="5563518"/>
            <a:ext cx="1041450" cy="10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 rot="20063374">
            <a:off x="65773" y="433474"/>
            <a:ext cx="235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Docentes Altamente especializados y </a:t>
            </a:r>
          </a:p>
          <a:p>
            <a:pPr algn="ctr"/>
            <a:r>
              <a:rPr lang="es-PE" sz="2000" b="1" dirty="0" smtClean="0"/>
              <a:t>Extraordinarios</a:t>
            </a:r>
            <a:endParaRPr lang="es-PE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4" y="1097087"/>
            <a:ext cx="3258114" cy="7097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04077" y="4073375"/>
            <a:ext cx="832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Para </a:t>
            </a:r>
            <a:r>
              <a:rPr lang="es-PE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c</a:t>
            </a:r>
            <a:r>
              <a:rPr lang="es-PE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ualquier consulta adicional puede llamarnos al 615-5800 Anexo 27505 o 21186, o a los siguientes correos: </a:t>
            </a:r>
            <a:r>
              <a:rPr lang="es-PE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  <a:hlinkClick r:id="rId4"/>
              </a:rPr>
              <a:t>eascuna@minedu.gob.pe</a:t>
            </a:r>
            <a:r>
              <a:rPr lang="es-PE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 o </a:t>
            </a:r>
            <a:r>
              <a:rPr lang="es-PE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  <a:hlinkClick r:id="rId5"/>
              </a:rPr>
              <a:t>ceurquizo@minedu.gob.pe</a:t>
            </a:r>
            <a:r>
              <a:rPr lang="es-PE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 </a:t>
            </a:r>
            <a:endParaRPr lang="es-PE" sz="2400" dirty="0">
              <a:solidFill>
                <a:prstClr val="black">
                  <a:lumMod val="50000"/>
                  <a:lumOff val="50000"/>
                </a:prstClr>
              </a:solidFill>
              <a:latin typeface="Stag Book" panose="02000503060000020004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747327" y="-861648"/>
            <a:ext cx="632923" cy="587933"/>
          </a:xfrm>
          <a:prstGeom prst="ellipse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60585" y="-861647"/>
            <a:ext cx="632923" cy="587933"/>
          </a:xfrm>
          <a:prstGeom prst="ellipse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029473" y="-861647"/>
            <a:ext cx="632923" cy="587933"/>
          </a:xfrm>
          <a:prstGeom prst="ellipse">
            <a:avLst/>
          </a:prstGeom>
          <a:solidFill>
            <a:srgbClr val="F5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502671" y="-861649"/>
            <a:ext cx="632923" cy="587933"/>
          </a:xfrm>
          <a:prstGeom prst="ellipse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0310" y="-861649"/>
            <a:ext cx="749242" cy="698576"/>
          </a:xfrm>
          <a:prstGeom prst="ellipse">
            <a:avLst/>
          </a:prstGeom>
          <a:solidFill>
            <a:srgbClr val="A4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02671" y="2733107"/>
            <a:ext cx="573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MUCHAS GRACIAS</a:t>
            </a:r>
            <a:endParaRPr lang="es-PE" sz="4000" dirty="0">
              <a:solidFill>
                <a:prstClr val="black">
                  <a:lumMod val="50000"/>
                  <a:lumOff val="50000"/>
                </a:prst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0310" y="2186426"/>
            <a:ext cx="11069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CC0000"/>
                </a:solidFill>
              </a:rPr>
              <a:t>Selección y Contratación de docentes </a:t>
            </a:r>
          </a:p>
          <a:p>
            <a:r>
              <a:rPr lang="es-PE" sz="3200" b="1" dirty="0" smtClean="0">
                <a:solidFill>
                  <a:srgbClr val="CC0000"/>
                </a:solidFill>
              </a:rPr>
              <a:t>Altamente Especializados y Docentes Extraordinarios</a:t>
            </a:r>
            <a:endParaRPr lang="es-PE" sz="3200" b="1" dirty="0">
              <a:solidFill>
                <a:srgbClr val="CC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1" y="4017697"/>
            <a:ext cx="3258114" cy="7097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9424" y="6288803"/>
            <a:ext cx="710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Enero de 2019</a:t>
            </a:r>
            <a:endParaRPr lang="es-PE" sz="2000" dirty="0">
              <a:solidFill>
                <a:prstClr val="black">
                  <a:lumMod val="50000"/>
                  <a:lumOff val="50000"/>
                </a:prstClr>
              </a:solidFill>
              <a:latin typeface="Stag Book" panose="02000503060000020004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747327" y="-861648"/>
            <a:ext cx="632923" cy="587933"/>
          </a:xfrm>
          <a:prstGeom prst="ellipse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160585" y="-861647"/>
            <a:ext cx="632923" cy="587933"/>
          </a:xfrm>
          <a:prstGeom prst="ellipse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029473" y="-861647"/>
            <a:ext cx="632923" cy="587933"/>
          </a:xfrm>
          <a:prstGeom prst="ellipse">
            <a:avLst/>
          </a:prstGeom>
          <a:solidFill>
            <a:srgbClr val="F5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502671" y="-861649"/>
            <a:ext cx="632923" cy="587933"/>
          </a:xfrm>
          <a:prstGeom prst="ellipse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20310" y="-861649"/>
            <a:ext cx="749242" cy="698576"/>
          </a:xfrm>
          <a:prstGeom prst="ellipse">
            <a:avLst/>
          </a:prstGeom>
          <a:solidFill>
            <a:srgbClr val="A4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9424" y="4825025"/>
            <a:ext cx="1038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Dirección de Servicios de Educación  Técnico-Productiva y Superior Tecnológica y Artística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89424" y="5274639"/>
            <a:ext cx="10647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tag Book" panose="02000503060000020004" pitchFamily="50" charset="0"/>
              </a:rPr>
              <a:t>Modificatoria de la Norma Técnica denominada “Disposiciones que regulan el proceso de contratación docente, asistentes y auxiliares en IES aprobado mediante RVM N° 005-2019-MINEDU</a:t>
            </a:r>
            <a:endParaRPr lang="es-PE" sz="2000" dirty="0">
              <a:solidFill>
                <a:prstClr val="black">
                  <a:lumMod val="50000"/>
                  <a:lumOff val="50000"/>
                </a:prst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16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8373" t="19759" r="24729" b="6667"/>
          <a:stretch/>
        </p:blipFill>
        <p:spPr>
          <a:xfrm>
            <a:off x="3117773" y="1167788"/>
            <a:ext cx="5717755" cy="504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6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2</a:t>
            </a:fld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5558274" y="2955611"/>
            <a:ext cx="5147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rientar </a:t>
            </a: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miembros del Comité de Selección del IES en </a:t>
            </a:r>
            <a:r>
              <a:rPr lang="es-P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implementación del proceso de selección de docentes altamente especializados y docentes extraordinarios de acuerdo a los roles </a:t>
            </a:r>
            <a:r>
              <a:rPr lang="es-P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asignados en las etapas de la Norma Técnica.</a:t>
            </a:r>
            <a:endParaRPr lang="es-PE" sz="2400" dirty="0"/>
          </a:p>
        </p:txBody>
      </p:sp>
      <p:sp>
        <p:nvSpPr>
          <p:cNvPr id="8" name="Rectángulo 7"/>
          <p:cNvSpPr/>
          <p:nvPr/>
        </p:nvSpPr>
        <p:spPr>
          <a:xfrm>
            <a:off x="217714" y="678315"/>
            <a:ext cx="11712349" cy="892861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2400" b="1" dirty="0">
                <a:solidFill>
                  <a:schemeClr val="bg1"/>
                </a:solidFill>
              </a:rPr>
              <a:t>Disposiciones que regulan los Procesos de Selección y Contratación de Docentes, Asistentes y Auxiliares de Institutos de Educación Superior</a:t>
            </a:r>
          </a:p>
        </p:txBody>
      </p:sp>
      <p:sp>
        <p:nvSpPr>
          <p:cNvPr id="9" name="Elipse 8"/>
          <p:cNvSpPr/>
          <p:nvPr/>
        </p:nvSpPr>
        <p:spPr>
          <a:xfrm>
            <a:off x="1079501" y="2058226"/>
            <a:ext cx="3013530" cy="114217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dirty="0" smtClean="0"/>
              <a:t>Objetivo</a:t>
            </a:r>
            <a:endParaRPr lang="es-PE" sz="4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321300" y="2794001"/>
            <a:ext cx="5651500" cy="2839266"/>
          </a:xfrm>
          <a:prstGeom prst="roundRect">
            <a:avLst/>
          </a:prstGeom>
          <a:noFill/>
          <a:ln>
            <a:solidFill>
              <a:srgbClr val="96055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/>
          </a:p>
        </p:txBody>
      </p:sp>
      <p:pic>
        <p:nvPicPr>
          <p:cNvPr id="1026" name="Picture 2" descr="Resultado de imagen para obje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672">
            <a:off x="1384300" y="3551670"/>
            <a:ext cx="2708730" cy="23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17714" y="678315"/>
            <a:ext cx="11712349" cy="892861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2400" b="1" dirty="0">
                <a:solidFill>
                  <a:schemeClr val="bg1"/>
                </a:solidFill>
              </a:rPr>
              <a:t>Disposiciones que regulan los Procesos de Selección y Contratación de Docentes, Asistentes y Auxiliares de Institutos de Educación Superior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747327" y="-861648"/>
            <a:ext cx="632923" cy="587933"/>
          </a:xfrm>
          <a:prstGeom prst="ellipse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160585" y="-861647"/>
            <a:ext cx="632923" cy="587933"/>
          </a:xfrm>
          <a:prstGeom prst="ellipse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029473" y="-861647"/>
            <a:ext cx="632923" cy="587933"/>
          </a:xfrm>
          <a:prstGeom prst="ellipse">
            <a:avLst/>
          </a:prstGeom>
          <a:solidFill>
            <a:srgbClr val="F5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502671" y="-861649"/>
            <a:ext cx="632923" cy="587933"/>
          </a:xfrm>
          <a:prstGeom prst="ellipse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20310" y="-861649"/>
            <a:ext cx="749242" cy="698576"/>
          </a:xfrm>
          <a:prstGeom prst="ellipse">
            <a:avLst/>
          </a:prstGeom>
          <a:solidFill>
            <a:srgbClr val="A4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244756" y="6538912"/>
            <a:ext cx="1168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2400" b="1" dirty="0"/>
          </a:p>
          <a:p>
            <a:pPr algn="ctr"/>
            <a:endParaRPr lang="es-P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75" y="2148687"/>
            <a:ext cx="1736466" cy="173646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515959" y="6137554"/>
            <a:ext cx="7236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 smtClean="0"/>
              <a:t>. </a:t>
            </a:r>
            <a:endParaRPr lang="es-PE" sz="12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84" y="2612017"/>
            <a:ext cx="1849415" cy="2020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557" y="2541070"/>
            <a:ext cx="1861693" cy="20762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714607" y="4019330"/>
            <a:ext cx="2754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4694958" y="4009512"/>
            <a:ext cx="26408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8BC6"/>
                </a:solidFill>
              </a:rPr>
              <a:t>Modificatoria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85880" y="4726227"/>
            <a:ext cx="26408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8BC6"/>
                </a:solidFill>
              </a:rPr>
              <a:t> </a:t>
            </a:r>
            <a:r>
              <a:rPr lang="es-PE" sz="2000" b="1" dirty="0" smtClean="0">
                <a:solidFill>
                  <a:srgbClr val="008BC6"/>
                </a:solidFill>
              </a:rPr>
              <a:t>RM 005-2018-MINEDU</a:t>
            </a:r>
          </a:p>
          <a:p>
            <a:pPr algn="ctr"/>
            <a:r>
              <a:rPr lang="es-PE" sz="2000" b="1" dirty="0" smtClean="0">
                <a:solidFill>
                  <a:srgbClr val="008BC6"/>
                </a:solidFill>
              </a:rPr>
              <a:t>09.01.2018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090842" y="4803346"/>
            <a:ext cx="29480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8BC6"/>
                </a:solidFill>
              </a:rPr>
              <a:t> </a:t>
            </a:r>
            <a:r>
              <a:rPr lang="es-PE" sz="2000" b="1" dirty="0" smtClean="0">
                <a:solidFill>
                  <a:srgbClr val="008BC6"/>
                </a:solidFill>
              </a:rPr>
              <a:t>RVM 005-2019-MINEDU</a:t>
            </a:r>
          </a:p>
          <a:p>
            <a:pPr algn="ctr"/>
            <a:r>
              <a:rPr lang="es-PE" sz="2000" b="1" dirty="0" smtClean="0">
                <a:solidFill>
                  <a:srgbClr val="008BC6"/>
                </a:solidFill>
              </a:rPr>
              <a:t>07.01.2019 </a:t>
            </a:r>
          </a:p>
        </p:txBody>
      </p:sp>
    </p:spTree>
    <p:extLst>
      <p:ext uri="{BB962C8B-B14F-4D97-AF65-F5344CB8AC3E}">
        <p14:creationId xmlns:p14="http://schemas.microsoft.com/office/powerpoint/2010/main" val="41061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E56A-6898-4B43-935F-4747823445D2}" type="slidenum">
              <a:rPr lang="es-PE" smtClean="0"/>
              <a:t>4</a:t>
            </a:fld>
            <a:endParaRPr lang="es-PE"/>
          </a:p>
        </p:txBody>
      </p:sp>
      <p:sp>
        <p:nvSpPr>
          <p:cNvPr id="5" name="Rectángulo redondeado 4"/>
          <p:cNvSpPr/>
          <p:nvPr/>
        </p:nvSpPr>
        <p:spPr>
          <a:xfrm>
            <a:off x="1499275" y="1702925"/>
            <a:ext cx="3620331" cy="1304691"/>
          </a:xfrm>
          <a:prstGeom prst="roundRect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595275" y="1769723"/>
            <a:ext cx="3609610" cy="1237893"/>
          </a:xfrm>
          <a:prstGeom prst="roundRect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70011" y="3073030"/>
            <a:ext cx="3738581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P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Actos preparatorios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70008" y="3395079"/>
            <a:ext cx="3738581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b) Convocatoria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70005" y="3727833"/>
            <a:ext cx="3738581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c) Inscripción y registro virtual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70005" y="4063259"/>
            <a:ext cx="3738581" cy="301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d) Evaluación Curricular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52515" y="18237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b="1" dirty="0">
                <a:solidFill>
                  <a:schemeClr val="bg1"/>
                </a:solidFill>
              </a:rPr>
              <a:t>Proceso de </a:t>
            </a:r>
            <a:r>
              <a:rPr lang="es-PE" b="1" dirty="0" smtClean="0">
                <a:solidFill>
                  <a:schemeClr val="bg1"/>
                </a:solidFill>
              </a:rPr>
              <a:t>Selección y </a:t>
            </a:r>
          </a:p>
          <a:p>
            <a:pPr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Contratación</a:t>
            </a:r>
            <a:endParaRPr lang="es-P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PE" i="1" dirty="0">
                <a:solidFill>
                  <a:schemeClr val="bg1"/>
                </a:solidFill>
              </a:rPr>
              <a:t>Resolución Ministerial </a:t>
            </a:r>
          </a:p>
          <a:p>
            <a:pPr algn="ctr">
              <a:defRPr/>
            </a:pPr>
            <a:r>
              <a:rPr lang="es-PE" i="1" dirty="0">
                <a:solidFill>
                  <a:schemeClr val="bg1"/>
                </a:solidFill>
              </a:rPr>
              <a:t>N° 005-2018-MINEDU</a:t>
            </a:r>
            <a:endParaRPr lang="es-PE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41" y="2003519"/>
            <a:ext cx="808949" cy="80894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370005" y="4399073"/>
            <a:ext cx="3738580" cy="313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e) Publicación de resultados parciales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370010" y="4750014"/>
            <a:ext cx="3738580" cy="5109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f) Presentación y absolución de reclamos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370010" y="5321596"/>
            <a:ext cx="3738579" cy="3068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s-PE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Evaluación por Competencias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370009" y="5652215"/>
            <a:ext cx="3738579" cy="301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h) Publicación de Cuadro de Méritos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370008" y="6005812"/>
            <a:ext cx="3738580" cy="516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i) Adjudicación de las posiciones vacantes y suscripción de contrato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370008" y="6540472"/>
            <a:ext cx="3738578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j) Emisión y notificación de la resolución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65" y="2037241"/>
            <a:ext cx="619864" cy="69568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599276" y="17934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b="1" dirty="0">
                <a:solidFill>
                  <a:schemeClr val="bg1"/>
                </a:solidFill>
              </a:rPr>
              <a:t>Proceso de </a:t>
            </a:r>
            <a:r>
              <a:rPr lang="es-PE" b="1" dirty="0" smtClean="0">
                <a:solidFill>
                  <a:schemeClr val="bg1"/>
                </a:solidFill>
              </a:rPr>
              <a:t>Selección y </a:t>
            </a:r>
          </a:p>
          <a:p>
            <a:pPr algn="ctr">
              <a:defRPr/>
            </a:pPr>
            <a:r>
              <a:rPr lang="es-PE" b="1" dirty="0" smtClean="0">
                <a:solidFill>
                  <a:schemeClr val="bg1"/>
                </a:solidFill>
              </a:rPr>
              <a:t>Contratación</a:t>
            </a:r>
            <a:endParaRPr lang="es-P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PE" i="1" dirty="0" smtClean="0">
                <a:solidFill>
                  <a:schemeClr val="bg1"/>
                </a:solidFill>
              </a:rPr>
              <a:t>Resolución Viceministerial  </a:t>
            </a:r>
            <a:endParaRPr lang="es-PE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PE" i="1" dirty="0">
                <a:solidFill>
                  <a:schemeClr val="bg1"/>
                </a:solidFill>
              </a:rPr>
              <a:t>N° </a:t>
            </a:r>
            <a:r>
              <a:rPr lang="es-PE" i="1" dirty="0" smtClean="0">
                <a:solidFill>
                  <a:schemeClr val="bg1"/>
                </a:solidFill>
              </a:rPr>
              <a:t>005-2019-MINEDU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466312" y="3088200"/>
            <a:ext cx="3738581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PE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Actos preparatorios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466312" y="3420954"/>
            <a:ext cx="3738581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b) Convocatoria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466309" y="3746821"/>
            <a:ext cx="3738581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c) Inscripción y registro virtual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466308" y="4077631"/>
            <a:ext cx="3738581" cy="301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d) Evaluación Curricular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466308" y="4393114"/>
            <a:ext cx="3738580" cy="301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e) Publicación de resultados parciales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466308" y="4722076"/>
            <a:ext cx="3738580" cy="5109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f) Presentación y absolución de reclamos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466306" y="5294824"/>
            <a:ext cx="3738579" cy="3068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es-PE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Entrevista de Personal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466307" y="5613489"/>
            <a:ext cx="3738579" cy="3016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h) Publicación de Cuadro de Méritos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466306" y="5946243"/>
            <a:ext cx="3738580" cy="516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i) Adjudicación de las posiciones vacantes y suscripción de contrato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466308" y="6491844"/>
            <a:ext cx="3738578" cy="306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PE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j) Emisión y notificación de la resolución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267" y="3941043"/>
            <a:ext cx="990092" cy="960625"/>
          </a:xfrm>
          <a:prstGeom prst="rect">
            <a:avLst/>
          </a:prstGeom>
        </p:spPr>
      </p:pic>
      <p:cxnSp>
        <p:nvCxnSpPr>
          <p:cNvPr id="37" name="Conector recto de flecha 36"/>
          <p:cNvCxnSpPr/>
          <p:nvPr/>
        </p:nvCxnSpPr>
        <p:spPr>
          <a:xfrm>
            <a:off x="5645887" y="5071908"/>
            <a:ext cx="13184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redondeado 1"/>
          <p:cNvSpPr/>
          <p:nvPr/>
        </p:nvSpPr>
        <p:spPr>
          <a:xfrm>
            <a:off x="5645887" y="5202715"/>
            <a:ext cx="1274970" cy="56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Única diferencia</a:t>
            </a:r>
            <a:endParaRPr lang="es-PE" dirty="0"/>
          </a:p>
        </p:txBody>
      </p:sp>
      <p:sp>
        <p:nvSpPr>
          <p:cNvPr id="33" name="Rectángulo 32"/>
          <p:cNvSpPr/>
          <p:nvPr/>
        </p:nvSpPr>
        <p:spPr>
          <a:xfrm>
            <a:off x="217714" y="678315"/>
            <a:ext cx="11712349" cy="473877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3200" b="1" dirty="0" smtClean="0">
                <a:solidFill>
                  <a:schemeClr val="bg1"/>
                </a:solidFill>
              </a:rPr>
              <a:t>Etapas </a:t>
            </a:r>
            <a:endParaRPr lang="es-PE" sz="3200" b="1" dirty="0">
              <a:solidFill>
                <a:schemeClr val="bg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79177" y="1254653"/>
            <a:ext cx="3662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Regulares, asistentes y auxiliares</a:t>
            </a:r>
            <a:endParaRPr lang="es-PE" sz="20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7025536" y="1311269"/>
            <a:ext cx="475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Altamente especializados y extraordinarios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8700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1544143" y="4123542"/>
            <a:ext cx="9956800" cy="1391186"/>
          </a:xfrm>
          <a:prstGeom prst="roundRect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45608" y="4239812"/>
            <a:ext cx="1138419" cy="1158646"/>
          </a:xfrm>
          <a:prstGeom prst="ellipse">
            <a:avLst/>
          </a:prstGeom>
          <a:solidFill>
            <a:srgbClr val="96055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237857" y="1011127"/>
            <a:ext cx="11676825" cy="664638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Requisitos para la </a:t>
            </a:r>
            <a:r>
              <a:rPr lang="es-PE" sz="24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ostulación a una posición vacante de docente </a:t>
            </a:r>
            <a:r>
              <a:rPr lang="es-PE" sz="24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ltamente </a:t>
            </a:r>
            <a:r>
              <a:rPr lang="es-PE" sz="24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specializado</a:t>
            </a:r>
            <a:endParaRPr lang="es-PE" sz="24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2082997" y="4191289"/>
            <a:ext cx="9318973" cy="1323439"/>
          </a:xfrm>
          <a:prstGeom prst="rect">
            <a:avLst/>
          </a:prstGeom>
          <a:solidFill>
            <a:srgbClr val="960554"/>
          </a:solidFill>
        </p:spPr>
        <p:txBody>
          <a:bodyPr wrap="square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</a:rPr>
              <a:t>Ocho (08) años de trayectoria laboral en su especialidad o en la temática a desempeñarse, distinta a la de docente, desarrollada en los últimos quince (15) años o cinco (5) años como formador-instructor en su especialidad dentro de una empresa del sector productivo o de servicios.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0310" y="6206557"/>
            <a:ext cx="1159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Fuente: Artículo 244 del Reglamento de la Ley N° 30512, Ley de Institutos y Escuelas de Educación Superior y de la Carrera Pública de sus Docentes. </a:t>
            </a:r>
            <a:endParaRPr lang="es-PE" sz="12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544143" y="2474012"/>
            <a:ext cx="9956800" cy="1151159"/>
          </a:xfrm>
          <a:prstGeom prst="roundRect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45608" y="2466526"/>
            <a:ext cx="1138419" cy="1158646"/>
          </a:xfrm>
          <a:prstGeom prst="ellipse">
            <a:avLst/>
          </a:prstGeom>
          <a:solidFill>
            <a:srgbClr val="96055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6" y="2763359"/>
            <a:ext cx="574542" cy="5745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6" y="4408108"/>
            <a:ext cx="574542" cy="57454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082997" y="2712926"/>
            <a:ext cx="9149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</a:rPr>
              <a:t>Grado académico o título equivalente al grado o título del programa formativo en el que se desempeñará</a:t>
            </a:r>
            <a:r>
              <a:rPr lang="es-PE" sz="2000" dirty="0">
                <a:solidFill>
                  <a:schemeClr val="bg1"/>
                </a:solidFill>
                <a:latin typeface="ArialMT"/>
              </a:rPr>
              <a:t>.</a:t>
            </a:r>
            <a:endParaRPr lang="es-PE" sz="2000" dirty="0">
              <a:solidFill>
                <a:schemeClr val="bg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59891" y="6206557"/>
            <a:ext cx="9479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1544143" y="4123542"/>
            <a:ext cx="9956800" cy="1373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45608" y="4181676"/>
            <a:ext cx="1138419" cy="97014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237857" y="1011127"/>
            <a:ext cx="11676825" cy="664638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Requisitos para la postulación a una posición vacante de Docente </a:t>
            </a:r>
            <a:r>
              <a:rPr lang="es-PE" sz="24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xtraordinario</a:t>
            </a:r>
            <a:endParaRPr lang="es-PE" sz="24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2082997" y="4312804"/>
            <a:ext cx="9318973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</a:rPr>
              <a:t>Diez (10) años de trayectoria laboral en su especialidad o en la temática a desempeñarse, distinta a la de docente, desarrollada en los últimos diecisiete (17) años.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20310" y="6206557"/>
            <a:ext cx="11594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Fuente: Artículo 244 del Reglamento de la Ley N° 30512, Ley de Institutos y Escuelas de Educación Superior y de la Carrera Pública de sus Docentes. </a:t>
            </a:r>
            <a:endParaRPr lang="es-PE" sz="12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544143" y="2474012"/>
            <a:ext cx="9956800" cy="11511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45608" y="2466526"/>
            <a:ext cx="1138419" cy="115864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6" y="2763359"/>
            <a:ext cx="574542" cy="5745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6" y="4397475"/>
            <a:ext cx="574542" cy="57454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082997" y="2712926"/>
            <a:ext cx="9149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</a:rPr>
              <a:t>Haber obtenido por lo menos un (01) reconocimiento de trascendencia nacional y/o internacional por su trayectoria laboral en su especialidad o afín.</a:t>
            </a:r>
            <a:endParaRPr lang="es-PE" sz="2000" dirty="0">
              <a:solidFill>
                <a:schemeClr val="bg1"/>
              </a:solidFill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259891" y="6206557"/>
            <a:ext cx="9479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2747327" y="-861648"/>
            <a:ext cx="632923" cy="587933"/>
          </a:xfrm>
          <a:prstGeom prst="ellipse">
            <a:avLst/>
          </a:prstGeom>
          <a:solidFill>
            <a:srgbClr val="8D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1160585" y="-861647"/>
            <a:ext cx="632923" cy="587933"/>
          </a:xfrm>
          <a:prstGeom prst="ellipse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029473" y="-861647"/>
            <a:ext cx="632923" cy="587933"/>
          </a:xfrm>
          <a:prstGeom prst="ellipse">
            <a:avLst/>
          </a:prstGeom>
          <a:solidFill>
            <a:srgbClr val="F58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502671" y="-861649"/>
            <a:ext cx="632923" cy="587933"/>
          </a:xfrm>
          <a:prstGeom prst="ellipse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20310" y="-861649"/>
            <a:ext cx="749242" cy="698576"/>
          </a:xfrm>
          <a:prstGeom prst="ellipse">
            <a:avLst/>
          </a:prstGeom>
          <a:solidFill>
            <a:srgbClr val="A4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53238" y="678316"/>
            <a:ext cx="11676825" cy="599665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PE" sz="2400" b="1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Impedimentos para la postulación al concurso de </a:t>
            </a:r>
            <a:r>
              <a:rPr lang="es-PE" sz="24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docentes, asistentes y auxiliares</a:t>
            </a:r>
            <a:endParaRPr lang="es-PE" sz="24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63" name="Rectángulo 62"/>
          <p:cNvSpPr/>
          <p:nvPr/>
        </p:nvSpPr>
        <p:spPr>
          <a:xfrm>
            <a:off x="1815686" y="3088663"/>
            <a:ext cx="19920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900" b="1" dirty="0">
                <a:solidFill>
                  <a:schemeClr val="bg1"/>
                </a:solidFill>
              </a:rPr>
              <a:t>Remuneración: </a:t>
            </a:r>
            <a:endParaRPr lang="es-PE" sz="1900" b="1" dirty="0" smtClean="0">
              <a:solidFill>
                <a:schemeClr val="bg1"/>
              </a:solidFill>
            </a:endParaRPr>
          </a:p>
          <a:p>
            <a:pPr algn="ctr"/>
            <a:r>
              <a:rPr lang="es-PE" sz="1900" b="1" dirty="0" smtClean="0">
                <a:solidFill>
                  <a:schemeClr val="bg1"/>
                </a:solidFill>
              </a:rPr>
              <a:t>S</a:t>
            </a:r>
            <a:r>
              <a:rPr lang="es-PE" sz="1900" b="1" dirty="0">
                <a:solidFill>
                  <a:schemeClr val="bg1"/>
                </a:solidFill>
              </a:rPr>
              <a:t>/. </a:t>
            </a:r>
            <a:r>
              <a:rPr lang="es-PE" sz="1900" b="1" dirty="0" smtClean="0">
                <a:solidFill>
                  <a:schemeClr val="bg1"/>
                </a:solidFill>
              </a:rPr>
              <a:t>3 980.54</a:t>
            </a:r>
            <a:endParaRPr lang="es-ES" sz="1900" b="1" dirty="0">
              <a:solidFill>
                <a:schemeClr val="bg1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4158646" y="2527716"/>
            <a:ext cx="19920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900" b="1" dirty="0">
                <a:solidFill>
                  <a:schemeClr val="bg1"/>
                </a:solidFill>
              </a:rPr>
              <a:t>Remuneración: </a:t>
            </a:r>
            <a:endParaRPr lang="es-PE" sz="1900" b="1" dirty="0" smtClean="0">
              <a:solidFill>
                <a:schemeClr val="bg1"/>
              </a:solidFill>
            </a:endParaRPr>
          </a:p>
          <a:p>
            <a:pPr algn="ctr"/>
            <a:r>
              <a:rPr lang="es-PE" sz="1900" b="1" dirty="0" smtClean="0">
                <a:solidFill>
                  <a:schemeClr val="bg1"/>
                </a:solidFill>
              </a:rPr>
              <a:t>S</a:t>
            </a:r>
            <a:r>
              <a:rPr lang="es-PE" sz="1900" b="1" dirty="0">
                <a:solidFill>
                  <a:schemeClr val="bg1"/>
                </a:solidFill>
              </a:rPr>
              <a:t>/. </a:t>
            </a:r>
            <a:r>
              <a:rPr lang="es-PE" sz="1900" b="1" dirty="0" smtClean="0">
                <a:solidFill>
                  <a:schemeClr val="bg1"/>
                </a:solidFill>
              </a:rPr>
              <a:t>5 224.46</a:t>
            </a:r>
            <a:endParaRPr lang="es-ES" sz="1900" b="1" dirty="0">
              <a:solidFill>
                <a:schemeClr val="bg1"/>
              </a:solidFill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6438201" y="2204550"/>
            <a:ext cx="19920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900" b="1" dirty="0">
                <a:solidFill>
                  <a:schemeClr val="bg1"/>
                </a:solidFill>
              </a:rPr>
              <a:t>Remuneración: </a:t>
            </a:r>
            <a:endParaRPr lang="es-PE" sz="1900" b="1" dirty="0" smtClean="0">
              <a:solidFill>
                <a:schemeClr val="bg1"/>
              </a:solidFill>
            </a:endParaRPr>
          </a:p>
          <a:p>
            <a:pPr algn="ctr"/>
            <a:r>
              <a:rPr lang="es-PE" sz="1900" b="1" dirty="0" smtClean="0">
                <a:solidFill>
                  <a:schemeClr val="bg1"/>
                </a:solidFill>
              </a:rPr>
              <a:t>S</a:t>
            </a:r>
            <a:r>
              <a:rPr lang="es-PE" sz="1900" b="1" dirty="0">
                <a:solidFill>
                  <a:schemeClr val="bg1"/>
                </a:solidFill>
              </a:rPr>
              <a:t>/. </a:t>
            </a:r>
            <a:r>
              <a:rPr lang="es-PE" sz="1900" b="1" dirty="0" smtClean="0">
                <a:solidFill>
                  <a:schemeClr val="bg1"/>
                </a:solidFill>
              </a:rPr>
              <a:t>6 468.38</a:t>
            </a:r>
            <a:endParaRPr lang="es-ES" sz="1900" b="1" dirty="0">
              <a:solidFill>
                <a:schemeClr val="bg1"/>
              </a:solidFill>
            </a:endParaRPr>
          </a:p>
        </p:txBody>
      </p:sp>
      <p:sp>
        <p:nvSpPr>
          <p:cNvPr id="31" name="Bisel 30"/>
          <p:cNvSpPr/>
          <p:nvPr/>
        </p:nvSpPr>
        <p:spPr>
          <a:xfrm>
            <a:off x="5988831" y="1448978"/>
            <a:ext cx="2687083" cy="555171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CuadroTexto 31"/>
          <p:cNvSpPr txBox="1"/>
          <p:nvPr/>
        </p:nvSpPr>
        <p:spPr>
          <a:xfrm>
            <a:off x="6154581" y="1570605"/>
            <a:ext cx="280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RVM 005-2019-MINEDU</a:t>
            </a:r>
            <a:endParaRPr lang="es-PE" dirty="0"/>
          </a:p>
        </p:txBody>
      </p:sp>
      <p:sp>
        <p:nvSpPr>
          <p:cNvPr id="7" name="Elipse 6"/>
          <p:cNvSpPr/>
          <p:nvPr/>
        </p:nvSpPr>
        <p:spPr>
          <a:xfrm>
            <a:off x="1964910" y="2929333"/>
            <a:ext cx="2518216" cy="22515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2275480" y="3098168"/>
            <a:ext cx="1968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 Se retira este impedimento:</a:t>
            </a:r>
          </a:p>
          <a:p>
            <a:pPr algn="ctr"/>
            <a:r>
              <a:rPr lang="es-PE" dirty="0" smtClean="0"/>
              <a:t>Estar incluidos en el registro de deudores alimentarios morosos</a:t>
            </a:r>
            <a:endParaRPr lang="es-PE" dirty="0"/>
          </a:p>
        </p:txBody>
      </p:sp>
      <p:sp>
        <p:nvSpPr>
          <p:cNvPr id="70" name="Pentágono 69"/>
          <p:cNvSpPr/>
          <p:nvPr/>
        </p:nvSpPr>
        <p:spPr>
          <a:xfrm rot="10800000">
            <a:off x="3905250" y="2128348"/>
            <a:ext cx="6059810" cy="53435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1" name="CuadroTexto 70"/>
          <p:cNvSpPr txBox="1"/>
          <p:nvPr/>
        </p:nvSpPr>
        <p:spPr>
          <a:xfrm>
            <a:off x="4584909" y="2181822"/>
            <a:ext cx="524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HABER SIDO SANCIONADO ADMINISTRATIVAMENTE POR FALTA MUY GRAVE BAJO CUALQUIER MARCO NORMATIVO EN LOS ULTIMOS 7 AÑOS.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72" name="Pentágono 71"/>
          <p:cNvSpPr/>
          <p:nvPr/>
        </p:nvSpPr>
        <p:spPr>
          <a:xfrm rot="10800000">
            <a:off x="4362449" y="2704071"/>
            <a:ext cx="5602609" cy="42986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3" name="CuadroTexto 72"/>
          <p:cNvSpPr txBox="1"/>
          <p:nvPr/>
        </p:nvSpPr>
        <p:spPr>
          <a:xfrm>
            <a:off x="4487876" y="2693185"/>
            <a:ext cx="547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ESTAR INHABILITADO PARA EL EJERCICIO PROFESIONAL O EL EJERCICIO DE LA FUNCIÓN PÚBLICA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74" name="Pentágono 73"/>
          <p:cNvSpPr/>
          <p:nvPr/>
        </p:nvSpPr>
        <p:spPr>
          <a:xfrm rot="10800000">
            <a:off x="4736522" y="3173816"/>
            <a:ext cx="5228534" cy="462815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CuadroTexto 74"/>
          <p:cNvSpPr txBox="1"/>
          <p:nvPr/>
        </p:nvSpPr>
        <p:spPr>
          <a:xfrm>
            <a:off x="4853770" y="3202200"/>
            <a:ext cx="475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ESTAR INCLUIDO EN EL REGISTRO NACIONAL DE SANCIONES DE DESTITUCIÓN Y DESPIDO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76" name="Pentágono 75"/>
          <p:cNvSpPr/>
          <p:nvPr/>
        </p:nvSpPr>
        <p:spPr>
          <a:xfrm rot="10800000">
            <a:off x="4853769" y="3673097"/>
            <a:ext cx="5111286" cy="44011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CuadroTexto 76"/>
          <p:cNvSpPr txBox="1"/>
          <p:nvPr/>
        </p:nvSpPr>
        <p:spPr>
          <a:xfrm>
            <a:off x="4853770" y="3745526"/>
            <a:ext cx="4976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ESTAR CONDENADO CON SENTENCIA FIRME POR DELITO DOLOSO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78" name="Pentágono 77"/>
          <p:cNvSpPr/>
          <p:nvPr/>
        </p:nvSpPr>
        <p:spPr>
          <a:xfrm rot="10800000">
            <a:off x="4707846" y="4167032"/>
            <a:ext cx="5257208" cy="52750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CuadroTexto 78"/>
          <p:cNvSpPr txBox="1"/>
          <p:nvPr/>
        </p:nvSpPr>
        <p:spPr>
          <a:xfrm>
            <a:off x="4806977" y="4194777"/>
            <a:ext cx="535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ESTAR CONDENADO POR DELITO DE TERRORISMO, APOLOGIA DE TERRORISMO, DELITO CONTRA LA LIBERTAD SEXUAL, CORRUPCIÓN Y TRÁFICO DE DROGAS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80" name="Pentágono 79"/>
          <p:cNvSpPr/>
          <p:nvPr/>
        </p:nvSpPr>
        <p:spPr>
          <a:xfrm rot="10800000">
            <a:off x="4267535" y="4737010"/>
            <a:ext cx="5697520" cy="50403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1" name="CuadroTexto 80"/>
          <p:cNvSpPr txBox="1"/>
          <p:nvPr/>
        </p:nvSpPr>
        <p:spPr>
          <a:xfrm>
            <a:off x="4707846" y="4740682"/>
            <a:ext cx="5131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ESTAR INCURSO EN CUALQUIERA DE LOS DELITOS PREVISTOS EN LA LEY N° 29988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82" name="Pentágono 81"/>
          <p:cNvSpPr/>
          <p:nvPr/>
        </p:nvSpPr>
        <p:spPr>
          <a:xfrm rot="10800000">
            <a:off x="3807688" y="5273972"/>
            <a:ext cx="6157366" cy="504037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3" name="CuadroTexto 82"/>
          <p:cNvSpPr txBox="1"/>
          <p:nvPr/>
        </p:nvSpPr>
        <p:spPr>
          <a:xfrm>
            <a:off x="4630797" y="5297300"/>
            <a:ext cx="519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TENER UNA MEDIDA DE SEPARACIÓN PREVENTIVA DEL IES AL MOMENTO DE LA POSTULACIÓN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4267535" y="5992920"/>
            <a:ext cx="4085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CUMPLIR UNA JORNADA A TIEMPO CUMPLETO EN ALGUNA OTRA INSTITUCION PUBLICA O PRIVADA QUE AFECTE LA JORNADA LABORAL DE LA POSICICON A LA POSTULA</a:t>
            </a:r>
            <a:endParaRPr lang="es-PE" sz="1200" dirty="0">
              <a:solidFill>
                <a:schemeClr val="bg1"/>
              </a:solidFill>
            </a:endParaRPr>
          </a:p>
        </p:txBody>
      </p:sp>
      <p:sp>
        <p:nvSpPr>
          <p:cNvPr id="85" name="Pentágono 84"/>
          <p:cNvSpPr/>
          <p:nvPr/>
        </p:nvSpPr>
        <p:spPr>
          <a:xfrm rot="10800000">
            <a:off x="3380250" y="5826846"/>
            <a:ext cx="6584801" cy="522941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6" name="CuadroTexto 85"/>
          <p:cNvSpPr txBox="1"/>
          <p:nvPr/>
        </p:nvSpPr>
        <p:spPr>
          <a:xfrm>
            <a:off x="3987800" y="5888124"/>
            <a:ext cx="5977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</a:rPr>
              <a:t>CUMPLIR UNA JORNADA A TIEMPO CUMPLETO EN ALGUNA OTRA INSTITUCIÓN PÚBLICA O PRIVADA QUE AFECTE LA JORNADA LABORAL DE LA POSICIÓN A LA QUE POSTULA</a:t>
            </a:r>
            <a:endParaRPr lang="es-PE" sz="1200" dirty="0">
              <a:solidFill>
                <a:schemeClr val="bg1"/>
              </a:solidFill>
            </a:endParaRPr>
          </a:p>
        </p:txBody>
      </p:sp>
      <p:pic>
        <p:nvPicPr>
          <p:cNvPr id="87" name="Picture 2" descr="Resultado de imagen para impedim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3" y="4073765"/>
            <a:ext cx="1629569" cy="17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53238" y="686554"/>
            <a:ext cx="11676825" cy="618131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32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Conformación del Comité de Selección Docentes Regulares</a:t>
            </a:r>
            <a:endParaRPr lang="es-PE" sz="32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693888" y="2477721"/>
            <a:ext cx="3307197" cy="857299"/>
          </a:xfrm>
          <a:prstGeom prst="roundRect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Miembros Titulares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59494" y="4856601"/>
            <a:ext cx="264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s-PE" sz="2400" dirty="0" smtClean="0"/>
              <a:t>Comité </a:t>
            </a:r>
            <a:r>
              <a:rPr lang="es-PE" sz="2400" dirty="0"/>
              <a:t>de </a:t>
            </a:r>
            <a:r>
              <a:rPr lang="es-PE" sz="2400" dirty="0" smtClean="0"/>
              <a:t>selección</a:t>
            </a:r>
            <a:endParaRPr lang="es-PE" sz="2400" dirty="0"/>
          </a:p>
        </p:txBody>
      </p:sp>
      <p:sp>
        <p:nvSpPr>
          <p:cNvPr id="3" name="Rectángulo 2"/>
          <p:cNvSpPr/>
          <p:nvPr/>
        </p:nvSpPr>
        <p:spPr>
          <a:xfrm>
            <a:off x="3693888" y="3705973"/>
            <a:ext cx="3299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960554"/>
                </a:solidFill>
              </a:rPr>
              <a:t>Coordinador de Área Académica, </a:t>
            </a:r>
            <a:r>
              <a:rPr lang="es-PE" sz="1400" dirty="0" smtClean="0"/>
              <a:t>del programa de estudios o el que haga sus veces, quien preside el comité.</a:t>
            </a:r>
            <a:endParaRPr lang="es-PE" sz="1400" dirty="0"/>
          </a:p>
        </p:txBody>
      </p:sp>
      <p:sp>
        <p:nvSpPr>
          <p:cNvPr id="4" name="Rectángulo 3"/>
          <p:cNvSpPr/>
          <p:nvPr/>
        </p:nvSpPr>
        <p:spPr>
          <a:xfrm>
            <a:off x="3710267" y="4434008"/>
            <a:ext cx="3299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960554"/>
                </a:solidFill>
              </a:rPr>
              <a:t>Docente de la CPD del programa de estudios, </a:t>
            </a:r>
            <a:r>
              <a:rPr lang="es-PE" sz="1400" dirty="0" smtClean="0"/>
              <a:t>elegido en mayoría simple por  los docentes de la CPD y contratados.</a:t>
            </a:r>
            <a:endParaRPr lang="es-PE" sz="1400" dirty="0"/>
          </a:p>
        </p:txBody>
      </p:sp>
      <p:sp>
        <p:nvSpPr>
          <p:cNvPr id="6" name="Rectángulo 5"/>
          <p:cNvSpPr/>
          <p:nvPr/>
        </p:nvSpPr>
        <p:spPr>
          <a:xfrm>
            <a:off x="3710267" y="5208209"/>
            <a:ext cx="3299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960554"/>
                </a:solidFill>
              </a:rPr>
              <a:t>Representante de los estudiantes del programa de estudios, </a:t>
            </a:r>
            <a:r>
              <a:rPr lang="es-PE" sz="1400" dirty="0" smtClean="0"/>
              <a:t>quien ocupa el primer puesto</a:t>
            </a:r>
            <a:r>
              <a:rPr lang="es-PE" sz="1400" b="1" dirty="0" smtClean="0">
                <a:solidFill>
                  <a:srgbClr val="960554"/>
                </a:solidFill>
              </a:rPr>
              <a:t> </a:t>
            </a:r>
            <a:r>
              <a:rPr lang="es-PE" sz="1400" dirty="0" smtClean="0"/>
              <a:t>o quien le siga en el orden de prelación y que haya cursado un mínimo de 60 créditos. Elegido por el Coordinador de Área Académico. </a:t>
            </a:r>
            <a:endParaRPr lang="es-PE" sz="1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8043117" y="2486741"/>
            <a:ext cx="3307197" cy="857299"/>
          </a:xfrm>
          <a:prstGeom prst="roundRect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Miembros alternos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43116" y="3672407"/>
            <a:ext cx="3307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srgbClr val="990033"/>
                </a:solidFill>
              </a:rPr>
              <a:t>Jefe de </a:t>
            </a:r>
            <a:r>
              <a:rPr lang="es-PE" sz="1400" b="1" dirty="0" smtClean="0">
                <a:solidFill>
                  <a:srgbClr val="990033"/>
                </a:solidFill>
              </a:rPr>
              <a:t>Unidad </a:t>
            </a:r>
            <a:r>
              <a:rPr lang="es-PE" sz="1400" b="1" dirty="0">
                <a:solidFill>
                  <a:srgbClr val="990033"/>
                </a:solidFill>
              </a:rPr>
              <a:t>Académica</a:t>
            </a:r>
            <a:r>
              <a:rPr lang="es-PE" sz="1400" dirty="0"/>
              <a:t>, </a:t>
            </a:r>
            <a:r>
              <a:rPr lang="es-PE" sz="1400" dirty="0" smtClean="0"/>
              <a:t>o </a:t>
            </a:r>
            <a:r>
              <a:rPr lang="es-PE" sz="1400" b="1" dirty="0">
                <a:solidFill>
                  <a:srgbClr val="960554"/>
                </a:solidFill>
              </a:rPr>
              <a:t>Secretario Académico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043117" y="4434008"/>
            <a:ext cx="33071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srgbClr val="960554"/>
                </a:solidFill>
              </a:rPr>
              <a:t>Docente de Carrera </a:t>
            </a:r>
            <a:r>
              <a:rPr lang="es-PE" sz="1400" b="1" dirty="0" smtClean="0">
                <a:solidFill>
                  <a:srgbClr val="960554"/>
                </a:solidFill>
              </a:rPr>
              <a:t>Pública de la especialidad </a:t>
            </a:r>
            <a:r>
              <a:rPr lang="es-PE" sz="1400" dirty="0" smtClean="0"/>
              <a:t>que quedó </a:t>
            </a:r>
            <a:r>
              <a:rPr lang="es-PE" sz="1400" dirty="0"/>
              <a:t>en segundo lugar en la votación.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043117" y="5218782"/>
            <a:ext cx="33071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solidFill>
                  <a:srgbClr val="960554"/>
                </a:solidFill>
              </a:rPr>
              <a:t>Representante de los estudiantes del programa de estudios, </a:t>
            </a:r>
            <a:r>
              <a:rPr lang="es-PE" sz="1400" dirty="0" smtClean="0"/>
              <a:t>quien ocupa el segundo puesto de méritos  del programa de estudios o el siguiente en orden de prelación.</a:t>
            </a:r>
            <a:endParaRPr lang="es-PE" sz="1400" dirty="0"/>
          </a:p>
        </p:txBody>
      </p:sp>
      <p:sp>
        <p:nvSpPr>
          <p:cNvPr id="21" name="Flecha derecha 20"/>
          <p:cNvSpPr/>
          <p:nvPr/>
        </p:nvSpPr>
        <p:spPr>
          <a:xfrm>
            <a:off x="7326828" y="3672407"/>
            <a:ext cx="398736" cy="497314"/>
          </a:xfrm>
          <a:prstGeom prst="rightArrow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lecha derecha 21"/>
          <p:cNvSpPr/>
          <p:nvPr/>
        </p:nvSpPr>
        <p:spPr>
          <a:xfrm>
            <a:off x="7326828" y="4434008"/>
            <a:ext cx="398736" cy="497314"/>
          </a:xfrm>
          <a:prstGeom prst="rightArrow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Flecha derecha 22"/>
          <p:cNvSpPr/>
          <p:nvPr/>
        </p:nvSpPr>
        <p:spPr>
          <a:xfrm>
            <a:off x="7326828" y="5328884"/>
            <a:ext cx="398736" cy="497314"/>
          </a:xfrm>
          <a:prstGeom prst="rightArrow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55" y="3191584"/>
            <a:ext cx="1641199" cy="16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75010" y="696557"/>
            <a:ext cx="11639671" cy="918513"/>
          </a:xfrm>
          <a:prstGeom prst="rect">
            <a:avLst/>
          </a:prstGeom>
          <a:solidFill>
            <a:srgbClr val="008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PE" sz="2800" b="1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Conformación del Comité de Selección docentes Altamente Especializados y Extraordinarios</a:t>
            </a:r>
            <a:endParaRPr lang="es-PE" sz="2800" b="1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372941" y="2281780"/>
            <a:ext cx="3307197" cy="857299"/>
          </a:xfrm>
          <a:prstGeom prst="roundRect">
            <a:avLst/>
          </a:prstGeom>
          <a:solidFill>
            <a:srgbClr val="96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Miembros Titulares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74163" y="5026248"/>
            <a:ext cx="2647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es-PE" sz="2400" dirty="0" smtClean="0"/>
              <a:t>Comité </a:t>
            </a:r>
            <a:r>
              <a:rPr lang="es-PE" sz="2400" dirty="0"/>
              <a:t>de </a:t>
            </a:r>
            <a:r>
              <a:rPr lang="es-PE" sz="2400" dirty="0" smtClean="0"/>
              <a:t>selección</a:t>
            </a:r>
            <a:endParaRPr lang="es-PE" sz="2400" dirty="0"/>
          </a:p>
        </p:txBody>
      </p:sp>
      <p:sp>
        <p:nvSpPr>
          <p:cNvPr id="3" name="Rectángulo 2"/>
          <p:cNvSpPr/>
          <p:nvPr/>
        </p:nvSpPr>
        <p:spPr>
          <a:xfrm>
            <a:off x="447248" y="3442641"/>
            <a:ext cx="3299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960554"/>
                </a:solidFill>
              </a:rPr>
              <a:t>Director del IES, </a:t>
            </a:r>
            <a:r>
              <a:rPr lang="es-PE" sz="1400" dirty="0" smtClean="0"/>
              <a:t>quien preside el comité.</a:t>
            </a:r>
            <a:endParaRPr lang="es-PE" sz="1400" dirty="0"/>
          </a:p>
        </p:txBody>
      </p:sp>
      <p:sp>
        <p:nvSpPr>
          <p:cNvPr id="4" name="Rectángulo 3"/>
          <p:cNvSpPr/>
          <p:nvPr/>
        </p:nvSpPr>
        <p:spPr>
          <a:xfrm>
            <a:off x="447248" y="3805789"/>
            <a:ext cx="3299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960554"/>
                </a:solidFill>
              </a:rPr>
              <a:t>Jefe de Unidad Académica</a:t>
            </a:r>
            <a:endParaRPr lang="es-PE" sz="1400" dirty="0"/>
          </a:p>
        </p:txBody>
      </p:sp>
      <p:sp>
        <p:nvSpPr>
          <p:cNvPr id="6" name="Rectángulo 5"/>
          <p:cNvSpPr/>
          <p:nvPr/>
        </p:nvSpPr>
        <p:spPr>
          <a:xfrm>
            <a:off x="424674" y="4224308"/>
            <a:ext cx="3299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 smtClean="0">
                <a:solidFill>
                  <a:srgbClr val="960554"/>
                </a:solidFill>
              </a:rPr>
              <a:t>Coordinador de Área Académica, </a:t>
            </a:r>
            <a:r>
              <a:rPr lang="es-PE" sz="1400" dirty="0" smtClean="0"/>
              <a:t>del programa de estudios vinculado a la posición vacante convocada, o quien haga sus veces</a:t>
            </a:r>
            <a:endParaRPr lang="es-PE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4" y="1923338"/>
            <a:ext cx="2794642" cy="279464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67792" y="2281780"/>
            <a:ext cx="41158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1600" dirty="0" smtClean="0"/>
              <a:t>Los institutos define el programa de estudios donde se convocará la plaza docente.</a:t>
            </a:r>
          </a:p>
          <a:p>
            <a:pPr algn="just"/>
            <a:endParaRPr lang="es-PE" sz="1600" dirty="0" smtClean="0"/>
          </a:p>
          <a:p>
            <a:pPr algn="just"/>
            <a:r>
              <a:rPr lang="es-PE" sz="1600" dirty="0" smtClean="0"/>
              <a:t>Se sugiere considerar a aquellos que:</a:t>
            </a:r>
          </a:p>
          <a:p>
            <a:pPr algn="just"/>
            <a:endParaRPr lang="es-PE" sz="1600" dirty="0"/>
          </a:p>
          <a:p>
            <a:pPr algn="just"/>
            <a:r>
              <a:rPr lang="es-PE" sz="1600" dirty="0" smtClean="0"/>
              <a:t>- Cuenten con planes de estudios actualizados, prioritariamente publicados en el CNOF.</a:t>
            </a:r>
          </a:p>
          <a:p>
            <a:pPr algn="just"/>
            <a:endParaRPr lang="es-PE" sz="1600" dirty="0" smtClean="0"/>
          </a:p>
          <a:p>
            <a:r>
              <a:rPr lang="es-PE" sz="1600" dirty="0" smtClean="0"/>
              <a:t>- Programas formativos con mayor grado de pertinencia (empleabilidad de los egresados y su vinculación de la especialidad a los sectores económicos prioritarios en la región).</a:t>
            </a:r>
          </a:p>
          <a:p>
            <a:endParaRPr lang="es-PE" sz="1600" dirty="0" smtClean="0"/>
          </a:p>
          <a:p>
            <a:r>
              <a:rPr lang="es-PE" sz="1600" dirty="0" smtClean="0"/>
              <a:t>- Mayor número de Institutos de excelencia que ofrecen el programa formativo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7408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30594</TotalTime>
  <Words>1128</Words>
  <Application>Microsoft Office PowerPoint</Application>
  <PresentationFormat>Panorámica</PresentationFormat>
  <Paragraphs>137</Paragraphs>
  <Slides>16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ArialMT</vt:lpstr>
      <vt:lpstr>Calibri</vt:lpstr>
      <vt:lpstr>Calibri Light</vt:lpstr>
      <vt:lpstr>Stag Book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ORLANDO SULLON SULLON</dc:creator>
  <cp:lastModifiedBy>CESAR AUGUSTO URQUIZO RIOS</cp:lastModifiedBy>
  <cp:revision>1960</cp:revision>
  <cp:lastPrinted>2019-01-08T20:04:39Z</cp:lastPrinted>
  <dcterms:created xsi:type="dcterms:W3CDTF">2014-07-08T14:30:13Z</dcterms:created>
  <dcterms:modified xsi:type="dcterms:W3CDTF">2019-01-10T14:25:45Z</dcterms:modified>
</cp:coreProperties>
</file>